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gif" ContentType="image/gif"/>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209"/>
  </p:notesMasterIdLst>
  <p:sldIdLst>
    <p:sldId id="256" r:id="rId2"/>
    <p:sldId id="264" r:id="rId3"/>
    <p:sldId id="259" r:id="rId4"/>
    <p:sldId id="429" r:id="rId5"/>
    <p:sldId id="430" r:id="rId6"/>
    <p:sldId id="431" r:id="rId7"/>
    <p:sldId id="432" r:id="rId8"/>
    <p:sldId id="433" r:id="rId9"/>
    <p:sldId id="434" r:id="rId10"/>
    <p:sldId id="435" r:id="rId11"/>
    <p:sldId id="436" r:id="rId12"/>
    <p:sldId id="437" r:id="rId13"/>
    <p:sldId id="438" r:id="rId14"/>
    <p:sldId id="439" r:id="rId15"/>
    <p:sldId id="440" r:id="rId16"/>
    <p:sldId id="441" r:id="rId17"/>
    <p:sldId id="442" r:id="rId18"/>
    <p:sldId id="257" r:id="rId19"/>
    <p:sldId id="372" r:id="rId20"/>
    <p:sldId id="267" r:id="rId21"/>
    <p:sldId id="273" r:id="rId22"/>
    <p:sldId id="274" r:id="rId23"/>
    <p:sldId id="272" r:id="rId24"/>
    <p:sldId id="275" r:id="rId25"/>
    <p:sldId id="276" r:id="rId26"/>
    <p:sldId id="279" r:id="rId27"/>
    <p:sldId id="283" r:id="rId28"/>
    <p:sldId id="318" r:id="rId29"/>
    <p:sldId id="319" r:id="rId30"/>
    <p:sldId id="280" r:id="rId31"/>
    <p:sldId id="281" r:id="rId32"/>
    <p:sldId id="320" r:id="rId33"/>
    <p:sldId id="288" r:id="rId34"/>
    <p:sldId id="284" r:id="rId35"/>
    <p:sldId id="290" r:id="rId36"/>
    <p:sldId id="321" r:id="rId37"/>
    <p:sldId id="286" r:id="rId38"/>
    <p:sldId id="291" r:id="rId39"/>
    <p:sldId id="287" r:id="rId40"/>
    <p:sldId id="292" r:id="rId41"/>
    <p:sldId id="293" r:id="rId42"/>
    <p:sldId id="294" r:id="rId43"/>
    <p:sldId id="298" r:id="rId44"/>
    <p:sldId id="299" r:id="rId45"/>
    <p:sldId id="300" r:id="rId46"/>
    <p:sldId id="295" r:id="rId47"/>
    <p:sldId id="296" r:id="rId48"/>
    <p:sldId id="301" r:id="rId49"/>
    <p:sldId id="297" r:id="rId50"/>
    <p:sldId id="304" r:id="rId51"/>
    <p:sldId id="305" r:id="rId52"/>
    <p:sldId id="306" r:id="rId53"/>
    <p:sldId id="426" r:id="rId54"/>
    <p:sldId id="428" r:id="rId55"/>
    <p:sldId id="425" r:id="rId56"/>
    <p:sldId id="424" r:id="rId57"/>
    <p:sldId id="302" r:id="rId58"/>
    <p:sldId id="307" r:id="rId59"/>
    <p:sldId id="308" r:id="rId60"/>
    <p:sldId id="317" r:id="rId61"/>
    <p:sldId id="311" r:id="rId62"/>
    <p:sldId id="309" r:id="rId63"/>
    <p:sldId id="313" r:id="rId64"/>
    <p:sldId id="312" r:id="rId65"/>
    <p:sldId id="310" r:id="rId66"/>
    <p:sldId id="303" r:id="rId67"/>
    <p:sldId id="314" r:id="rId68"/>
    <p:sldId id="315" r:id="rId69"/>
    <p:sldId id="501" r:id="rId70"/>
    <p:sldId id="316" r:id="rId71"/>
    <p:sldId id="322" r:id="rId72"/>
    <p:sldId id="330" r:id="rId73"/>
    <p:sldId id="323" r:id="rId74"/>
    <p:sldId id="324" r:id="rId75"/>
    <p:sldId id="325" r:id="rId76"/>
    <p:sldId id="326" r:id="rId77"/>
    <p:sldId id="327" r:id="rId78"/>
    <p:sldId id="328" r:id="rId79"/>
    <p:sldId id="331" r:id="rId80"/>
    <p:sldId id="332" r:id="rId81"/>
    <p:sldId id="334" r:id="rId82"/>
    <p:sldId id="333" r:id="rId83"/>
    <p:sldId id="338" r:id="rId84"/>
    <p:sldId id="339" r:id="rId85"/>
    <p:sldId id="422" r:id="rId86"/>
    <p:sldId id="421" r:id="rId87"/>
    <p:sldId id="340" r:id="rId88"/>
    <p:sldId id="344" r:id="rId89"/>
    <p:sldId id="349" r:id="rId90"/>
    <p:sldId id="350" r:id="rId91"/>
    <p:sldId id="351" r:id="rId92"/>
    <p:sldId id="345" r:id="rId93"/>
    <p:sldId id="341" r:id="rId94"/>
    <p:sldId id="352" r:id="rId95"/>
    <p:sldId id="354" r:id="rId96"/>
    <p:sldId id="355" r:id="rId97"/>
    <p:sldId id="353" r:id="rId98"/>
    <p:sldId id="356" r:id="rId99"/>
    <p:sldId id="357" r:id="rId100"/>
    <p:sldId id="361" r:id="rId101"/>
    <p:sldId id="362" r:id="rId102"/>
    <p:sldId id="364" r:id="rId103"/>
    <p:sldId id="365" r:id="rId104"/>
    <p:sldId id="366" r:id="rId105"/>
    <p:sldId id="367" r:id="rId106"/>
    <p:sldId id="368" r:id="rId107"/>
    <p:sldId id="369" r:id="rId108"/>
    <p:sldId id="370" r:id="rId109"/>
    <p:sldId id="371" r:id="rId110"/>
    <p:sldId id="502" r:id="rId111"/>
    <p:sldId id="373" r:id="rId112"/>
    <p:sldId id="359" r:id="rId113"/>
    <p:sldId id="418" r:id="rId114"/>
    <p:sldId id="443" r:id="rId115"/>
    <p:sldId id="444" r:id="rId116"/>
    <p:sldId id="445" r:id="rId117"/>
    <p:sldId id="446" r:id="rId118"/>
    <p:sldId id="447" r:id="rId119"/>
    <p:sldId id="448" r:id="rId120"/>
    <p:sldId id="449" r:id="rId121"/>
    <p:sldId id="450" r:id="rId122"/>
    <p:sldId id="451" r:id="rId123"/>
    <p:sldId id="452" r:id="rId124"/>
    <p:sldId id="453" r:id="rId125"/>
    <p:sldId id="454" r:id="rId126"/>
    <p:sldId id="455" r:id="rId127"/>
    <p:sldId id="456" r:id="rId128"/>
    <p:sldId id="457" r:id="rId129"/>
    <p:sldId id="458" r:id="rId130"/>
    <p:sldId id="459" r:id="rId131"/>
    <p:sldId id="460" r:id="rId132"/>
    <p:sldId id="461" r:id="rId133"/>
    <p:sldId id="462" r:id="rId134"/>
    <p:sldId id="463" r:id="rId135"/>
    <p:sldId id="464" r:id="rId136"/>
    <p:sldId id="465" r:id="rId137"/>
    <p:sldId id="466" r:id="rId138"/>
    <p:sldId id="467" r:id="rId139"/>
    <p:sldId id="468" r:id="rId140"/>
    <p:sldId id="469" r:id="rId141"/>
    <p:sldId id="470" r:id="rId142"/>
    <p:sldId id="471" r:id="rId143"/>
    <p:sldId id="472" r:id="rId144"/>
    <p:sldId id="473" r:id="rId145"/>
    <p:sldId id="474" r:id="rId146"/>
    <p:sldId id="475" r:id="rId147"/>
    <p:sldId id="476" r:id="rId148"/>
    <p:sldId id="477" r:id="rId149"/>
    <p:sldId id="478" r:id="rId150"/>
    <p:sldId id="479" r:id="rId151"/>
    <p:sldId id="480" r:id="rId152"/>
    <p:sldId id="481" r:id="rId153"/>
    <p:sldId id="482" r:id="rId154"/>
    <p:sldId id="483" r:id="rId155"/>
    <p:sldId id="484" r:id="rId156"/>
    <p:sldId id="485" r:id="rId157"/>
    <p:sldId id="486" r:id="rId158"/>
    <p:sldId id="266" r:id="rId159"/>
    <p:sldId id="423" r:id="rId160"/>
    <p:sldId id="420" r:id="rId161"/>
    <p:sldId id="375" r:id="rId162"/>
    <p:sldId id="378" r:id="rId163"/>
    <p:sldId id="379" r:id="rId164"/>
    <p:sldId id="380" r:id="rId165"/>
    <p:sldId id="384" r:id="rId166"/>
    <p:sldId id="388" r:id="rId167"/>
    <p:sldId id="385" r:id="rId168"/>
    <p:sldId id="386" r:id="rId169"/>
    <p:sldId id="387" r:id="rId170"/>
    <p:sldId id="389" r:id="rId171"/>
    <p:sldId id="381" r:id="rId172"/>
    <p:sldId id="390" r:id="rId173"/>
    <p:sldId id="391" r:id="rId174"/>
    <p:sldId id="392" r:id="rId175"/>
    <p:sldId id="393" r:id="rId176"/>
    <p:sldId id="394" r:id="rId177"/>
    <p:sldId id="397" r:id="rId178"/>
    <p:sldId id="398" r:id="rId179"/>
    <p:sldId id="399" r:id="rId180"/>
    <p:sldId id="382" r:id="rId181"/>
    <p:sldId id="383" r:id="rId182"/>
    <p:sldId id="400" r:id="rId183"/>
    <p:sldId id="405" r:id="rId184"/>
    <p:sldId id="406" r:id="rId185"/>
    <p:sldId id="407" r:id="rId186"/>
    <p:sldId id="401" r:id="rId187"/>
    <p:sldId id="403" r:id="rId188"/>
    <p:sldId id="402" r:id="rId189"/>
    <p:sldId id="404" r:id="rId190"/>
    <p:sldId id="408" r:id="rId191"/>
    <p:sldId id="409" r:id="rId192"/>
    <p:sldId id="410" r:id="rId193"/>
    <p:sldId id="411" r:id="rId194"/>
    <p:sldId id="503" r:id="rId195"/>
    <p:sldId id="412" r:id="rId196"/>
    <p:sldId id="414" r:id="rId197"/>
    <p:sldId id="413" r:id="rId198"/>
    <p:sldId id="415" r:id="rId199"/>
    <p:sldId id="416" r:id="rId200"/>
    <p:sldId id="263" r:id="rId201"/>
    <p:sldId id="492" r:id="rId202"/>
    <p:sldId id="494" r:id="rId203"/>
    <p:sldId id="495" r:id="rId204"/>
    <p:sldId id="498" r:id="rId205"/>
    <p:sldId id="497" r:id="rId206"/>
    <p:sldId id="499" r:id="rId207"/>
    <p:sldId id="262" r:id="rId20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C9A"/>
    <a:srgbClr val="EBB1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81"/>
    <p:restoredTop sz="85271"/>
  </p:normalViewPr>
  <p:slideViewPr>
    <p:cSldViewPr snapToGrid="0" snapToObjects="1">
      <p:cViewPr>
        <p:scale>
          <a:sx n="85" d="100"/>
          <a:sy n="85" d="100"/>
        </p:scale>
        <p:origin x="168" y="304"/>
      </p:cViewPr>
      <p:guideLst/>
    </p:cSldViewPr>
  </p:slideViewPr>
  <p:outlineViewPr>
    <p:cViewPr>
      <p:scale>
        <a:sx n="33" d="100"/>
        <a:sy n="33" d="100"/>
      </p:scale>
      <p:origin x="0" y="-47744"/>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2" d="100"/>
          <a:sy n="82" d="100"/>
        </p:scale>
        <p:origin x="1608" y="168"/>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notesMaster" Target="notesMasters/notesMaster1.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presProps" Target="presProps.xml"/><Relationship Id="rId211" Type="http://schemas.openxmlformats.org/officeDocument/2006/relationships/viewProps" Target="viewProps.xml"/><Relationship Id="rId212" Type="http://schemas.openxmlformats.org/officeDocument/2006/relationships/theme" Target="theme/theme1.xml"/><Relationship Id="rId21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列1</c:v>
                </c:pt>
              </c:strCache>
            </c:strRef>
          </c:tx>
          <c:spPr>
            <a:solidFill>
              <a:srgbClr val="00B0F0"/>
            </a:solidFill>
          </c:spPr>
          <c:invertIfNegative val="0"/>
          <c:dPt>
            <c:idx val="2"/>
            <c:invertIfNegative val="0"/>
            <c:bubble3D val="0"/>
            <c:spPr>
              <a:solidFill>
                <a:srgbClr val="7030A0"/>
              </a:solidFill>
            </c:spPr>
          </c:dPt>
          <c:dPt>
            <c:idx val="3"/>
            <c:invertIfNegative val="0"/>
            <c:bubble3D val="0"/>
            <c:spPr>
              <a:solidFill>
                <a:srgbClr val="FF0000"/>
              </a:solidFill>
            </c:spPr>
          </c:dPt>
          <c:dLbls>
            <c:dLbl>
              <c:idx val="0"/>
              <c:spPr/>
              <c:txPr>
                <a:bodyPr/>
                <a:lstStyle/>
                <a:p>
                  <a:pPr>
                    <a:defRPr sz="3200" b="0">
                      <a:solidFill>
                        <a:srgbClr val="00B0F0"/>
                      </a:solidFill>
                    </a:defRPr>
                  </a:pPr>
                  <a:endParaRPr lang="en-US"/>
                </a:p>
              </c:txPr>
              <c:showLegendKey val="0"/>
              <c:showVal val="1"/>
              <c:showCatName val="0"/>
              <c:showSerName val="0"/>
              <c:showPercent val="0"/>
              <c:showBubbleSize val="0"/>
            </c:dLbl>
            <c:dLbl>
              <c:idx val="1"/>
              <c:tx>
                <c:rich>
                  <a:bodyPr/>
                  <a:lstStyle/>
                  <a:p>
                    <a:r>
                      <a:rPr lang="en-US" altLang="en-US" b="0" dirty="0">
                        <a:solidFill>
                          <a:srgbClr val="00B0F0"/>
                        </a:solidFill>
                      </a:rPr>
                      <a:t>0.597</a:t>
                    </a:r>
                    <a:endParaRPr lang="en-US" altLang="en-US" dirty="0">
                      <a:solidFill>
                        <a:srgbClr val="00B0F0"/>
                      </a:solidFill>
                    </a:endParaRPr>
                  </a:p>
                </c:rich>
              </c:tx>
              <c:showLegendKey val="0"/>
              <c:showVal val="1"/>
              <c:showCatName val="0"/>
              <c:showSerName val="0"/>
              <c:showPercent val="0"/>
              <c:showBubbleSize val="0"/>
              <c:extLst>
                <c:ext xmlns:c15="http://schemas.microsoft.com/office/drawing/2012/chart" uri="{CE6537A1-D6FC-4f65-9D91-7224C49458BB}"/>
              </c:extLst>
            </c:dLbl>
            <c:dLbl>
              <c:idx val="2"/>
              <c:tx>
                <c:rich>
                  <a:bodyPr/>
                  <a:lstStyle/>
                  <a:p>
                    <a:r>
                      <a:rPr lang="en-US" altLang="en-US" b="0" dirty="0">
                        <a:solidFill>
                          <a:srgbClr val="7030A0"/>
                        </a:solidFill>
                      </a:rPr>
                      <a:t>0.751</a:t>
                    </a:r>
                    <a:endParaRPr lang="en-US" altLang="en-US" b="1" dirty="0">
                      <a:solidFill>
                        <a:srgbClr val="7030A0"/>
                      </a:solidFill>
                    </a:endParaRPr>
                  </a:p>
                </c:rich>
              </c:tx>
              <c:showLegendKey val="0"/>
              <c:showVal val="1"/>
              <c:showCatName val="0"/>
              <c:showSerName val="0"/>
              <c:showPercent val="0"/>
              <c:showBubbleSize val="0"/>
              <c:extLst>
                <c:ext xmlns:c15="http://schemas.microsoft.com/office/drawing/2012/chart" uri="{CE6537A1-D6FC-4f65-9D91-7224C49458BB}"/>
              </c:extLst>
            </c:dLbl>
            <c:dLbl>
              <c:idx val="3"/>
              <c:tx>
                <c:rich>
                  <a:bodyPr/>
                  <a:lstStyle/>
                  <a:p>
                    <a:r>
                      <a:rPr lang="en-US" altLang="en-US" b="0" dirty="0">
                        <a:solidFill>
                          <a:srgbClr val="FF0000"/>
                        </a:solidFill>
                      </a:rPr>
                      <a:t>0.813</a:t>
                    </a:r>
                    <a:endParaRPr lang="en-US" altLang="en-US" b="1" dirty="0">
                      <a:solidFill>
                        <a:srgbClr val="FF0000"/>
                      </a:solidFill>
                    </a:endParaRPr>
                  </a:p>
                </c:rich>
              </c:tx>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3200" b="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OutRank</c:v>
                </c:pt>
                <c:pt idx="1">
                  <c:v>SPOT</c:v>
                </c:pt>
                <c:pt idx="2">
                  <c:v>CatchSync</c:v>
                </c:pt>
                <c:pt idx="3">
                  <c:v>CatchSync+SPOT</c:v>
                </c:pt>
              </c:strCache>
            </c:strRef>
          </c:cat>
          <c:val>
            <c:numRef>
              <c:f>Sheet1!$B$2:$B$5</c:f>
              <c:numCache>
                <c:formatCode>General</c:formatCode>
                <c:ptCount val="4"/>
                <c:pt idx="0">
                  <c:v>0.412</c:v>
                </c:pt>
                <c:pt idx="1">
                  <c:v>0.597</c:v>
                </c:pt>
                <c:pt idx="2">
                  <c:v>0.751</c:v>
                </c:pt>
                <c:pt idx="3">
                  <c:v>0.813</c:v>
                </c:pt>
              </c:numCache>
            </c:numRef>
          </c:val>
        </c:ser>
        <c:dLbls>
          <c:showLegendKey val="0"/>
          <c:showVal val="0"/>
          <c:showCatName val="0"/>
          <c:showSerName val="0"/>
          <c:showPercent val="0"/>
          <c:showBubbleSize val="0"/>
        </c:dLbls>
        <c:gapWidth val="150"/>
        <c:axId val="-2045207040"/>
        <c:axId val="-2045204736"/>
      </c:barChart>
      <c:catAx>
        <c:axId val="-2045207040"/>
        <c:scaling>
          <c:orientation val="minMax"/>
        </c:scaling>
        <c:delete val="1"/>
        <c:axPos val="l"/>
        <c:numFmt formatCode="General" sourceLinked="0"/>
        <c:majorTickMark val="out"/>
        <c:minorTickMark val="none"/>
        <c:tickLblPos val="nextTo"/>
        <c:crossAx val="-2045204736"/>
        <c:crosses val="autoZero"/>
        <c:auto val="1"/>
        <c:lblAlgn val="ctr"/>
        <c:lblOffset val="100"/>
        <c:noMultiLvlLbl val="0"/>
      </c:catAx>
      <c:valAx>
        <c:axId val="-2045204736"/>
        <c:scaling>
          <c:orientation val="minMax"/>
        </c:scaling>
        <c:delete val="0"/>
        <c:axPos val="b"/>
        <c:majorGridlines/>
        <c:numFmt formatCode="General" sourceLinked="1"/>
        <c:majorTickMark val="out"/>
        <c:minorTickMark val="none"/>
        <c:tickLblPos val="nextTo"/>
        <c:crossAx val="-20452070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列1</c:v>
                </c:pt>
              </c:strCache>
            </c:strRef>
          </c:tx>
          <c:spPr>
            <a:solidFill>
              <a:srgbClr val="00B0F0"/>
            </a:solidFill>
          </c:spPr>
          <c:invertIfNegative val="0"/>
          <c:dPt>
            <c:idx val="0"/>
            <c:invertIfNegative val="0"/>
            <c:bubble3D val="0"/>
            <c:spPr>
              <a:solidFill>
                <a:srgbClr val="0070C0"/>
              </a:solidFill>
            </c:spPr>
          </c:dPt>
          <c:dPt>
            <c:idx val="1"/>
            <c:invertIfNegative val="0"/>
            <c:bubble3D val="0"/>
            <c:spPr>
              <a:solidFill>
                <a:srgbClr val="0070C0"/>
              </a:solidFill>
            </c:spPr>
          </c:dPt>
          <c:dPt>
            <c:idx val="2"/>
            <c:invertIfNegative val="0"/>
            <c:bubble3D val="0"/>
            <c:spPr>
              <a:solidFill>
                <a:srgbClr val="7030A0"/>
              </a:solidFill>
            </c:spPr>
          </c:dPt>
          <c:dPt>
            <c:idx val="3"/>
            <c:invertIfNegative val="0"/>
            <c:bubble3D val="0"/>
            <c:spPr>
              <a:solidFill>
                <a:srgbClr val="FF0000"/>
              </a:solidFill>
            </c:spPr>
          </c:dPt>
          <c:dLbls>
            <c:dLbl>
              <c:idx val="0"/>
              <c:tx>
                <c:rich>
                  <a:bodyPr/>
                  <a:lstStyle/>
                  <a:p>
                    <a:r>
                      <a:rPr lang="en-US" altLang="en-US" b="0">
                        <a:solidFill>
                          <a:srgbClr val="0070C0"/>
                        </a:solidFill>
                      </a:rPr>
                      <a:t>0.377</a:t>
                    </a:r>
                    <a:endParaRPr lang="en-US" altLang="en-US">
                      <a:solidFill>
                        <a:srgbClr val="0070C0"/>
                      </a:solidFill>
                    </a:endParaRPr>
                  </a:p>
                </c:rich>
              </c:tx>
              <c:showLegendKey val="0"/>
              <c:showVal val="1"/>
              <c:showCatName val="0"/>
              <c:showSerName val="0"/>
              <c:showPercent val="0"/>
              <c:showBubbleSize val="0"/>
              <c:extLst>
                <c:ext xmlns:c15="http://schemas.microsoft.com/office/drawing/2012/chart" uri="{CE6537A1-D6FC-4f65-9D91-7224C49458BB}"/>
              </c:extLst>
            </c:dLbl>
            <c:dLbl>
              <c:idx val="1"/>
              <c:spPr/>
              <c:txPr>
                <a:bodyPr/>
                <a:lstStyle/>
                <a:p>
                  <a:pPr>
                    <a:defRPr sz="3200" b="0">
                      <a:solidFill>
                        <a:srgbClr val="0070C0"/>
                      </a:solidFill>
                      <a:latin typeface="+mn-lt"/>
                    </a:defRPr>
                  </a:pPr>
                  <a:endParaRPr lang="en-US"/>
                </a:p>
              </c:txPr>
              <c:showLegendKey val="0"/>
              <c:showVal val="1"/>
              <c:showCatName val="0"/>
              <c:showSerName val="0"/>
              <c:showPercent val="0"/>
              <c:showBubbleSize val="0"/>
            </c:dLbl>
            <c:dLbl>
              <c:idx val="2"/>
              <c:spPr/>
              <c:txPr>
                <a:bodyPr/>
                <a:lstStyle/>
                <a:p>
                  <a:pPr>
                    <a:defRPr sz="3200" b="0">
                      <a:solidFill>
                        <a:srgbClr val="7030A0"/>
                      </a:solidFill>
                      <a:latin typeface="+mn-lt"/>
                    </a:defRPr>
                  </a:pPr>
                  <a:endParaRPr lang="en-US"/>
                </a:p>
              </c:txPr>
              <c:showLegendKey val="0"/>
              <c:showVal val="1"/>
              <c:showCatName val="0"/>
              <c:showSerName val="0"/>
              <c:showPercent val="0"/>
              <c:showBubbleSize val="0"/>
            </c:dLbl>
            <c:dLbl>
              <c:idx val="3"/>
              <c:spPr/>
              <c:txPr>
                <a:bodyPr/>
                <a:lstStyle/>
                <a:p>
                  <a:pPr>
                    <a:defRPr sz="3200" b="0">
                      <a:solidFill>
                        <a:srgbClr val="FF0000"/>
                      </a:solidFill>
                      <a:latin typeface="+mn-lt"/>
                    </a:defRPr>
                  </a:pPr>
                  <a:endParaRPr lang="en-US"/>
                </a:p>
              </c:txPr>
              <c:showLegendKey val="0"/>
              <c:showVal val="1"/>
              <c:showCatName val="0"/>
              <c:showSerName val="0"/>
              <c:showPercent val="0"/>
              <c:showBubbleSize val="0"/>
            </c:dLbl>
            <c:spPr>
              <a:noFill/>
              <a:ln>
                <a:noFill/>
              </a:ln>
              <a:effectLst/>
            </c:spPr>
            <c:txPr>
              <a:bodyPr/>
              <a:lstStyle/>
              <a:p>
                <a:pPr>
                  <a:defRPr sz="3200" b="0">
                    <a:latin typeface="+mn-lt"/>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OutRank</c:v>
                </c:pt>
                <c:pt idx="1">
                  <c:v>SPOT</c:v>
                </c:pt>
                <c:pt idx="2">
                  <c:v>CatchSync</c:v>
                </c:pt>
                <c:pt idx="3">
                  <c:v>CatchSync+SPOT</c:v>
                </c:pt>
              </c:strCache>
            </c:strRef>
          </c:cat>
          <c:val>
            <c:numRef>
              <c:f>Sheet1!$B$2:$B$5</c:f>
              <c:numCache>
                <c:formatCode>General</c:formatCode>
                <c:ptCount val="4"/>
                <c:pt idx="0">
                  <c:v>0.377</c:v>
                </c:pt>
                <c:pt idx="1">
                  <c:v>0.653</c:v>
                </c:pt>
                <c:pt idx="2">
                  <c:v>0.694</c:v>
                </c:pt>
                <c:pt idx="3">
                  <c:v>0.785</c:v>
                </c:pt>
              </c:numCache>
            </c:numRef>
          </c:val>
        </c:ser>
        <c:dLbls>
          <c:showLegendKey val="0"/>
          <c:showVal val="0"/>
          <c:showCatName val="0"/>
          <c:showSerName val="0"/>
          <c:showPercent val="0"/>
          <c:showBubbleSize val="0"/>
        </c:dLbls>
        <c:gapWidth val="150"/>
        <c:axId val="-931349248"/>
        <c:axId val="-2087969136"/>
      </c:barChart>
      <c:catAx>
        <c:axId val="-931349248"/>
        <c:scaling>
          <c:orientation val="minMax"/>
        </c:scaling>
        <c:delete val="1"/>
        <c:axPos val="l"/>
        <c:numFmt formatCode="General" sourceLinked="0"/>
        <c:majorTickMark val="out"/>
        <c:minorTickMark val="none"/>
        <c:tickLblPos val="nextTo"/>
        <c:crossAx val="-2087969136"/>
        <c:crosses val="autoZero"/>
        <c:auto val="1"/>
        <c:lblAlgn val="ctr"/>
        <c:lblOffset val="100"/>
        <c:noMultiLvlLbl val="0"/>
      </c:catAx>
      <c:valAx>
        <c:axId val="-2087969136"/>
        <c:scaling>
          <c:orientation val="minMax"/>
        </c:scaling>
        <c:delete val="0"/>
        <c:axPos val="b"/>
        <c:majorGridlines/>
        <c:numFmt formatCode="General" sourceLinked="1"/>
        <c:majorTickMark val="out"/>
        <c:minorTickMark val="none"/>
        <c:tickLblPos val="nextTo"/>
        <c:crossAx val="-931349248"/>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74404F-921A-5A41-A035-CFDD5F0AF16A}" type="datetimeFigureOut">
              <a:rPr lang="en-US" smtClean="0"/>
              <a:t>11/15/15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E5960B-FBEF-2746-82FA-4C1369FB4CBE}" type="slidenum">
              <a:rPr lang="en-US" smtClean="0"/>
              <a:t>‹#›</a:t>
            </a:fld>
            <a:endParaRPr lang="en-US"/>
          </a:p>
        </p:txBody>
      </p:sp>
    </p:spTree>
    <p:extLst>
      <p:ext uri="{BB962C8B-B14F-4D97-AF65-F5344CB8AC3E}">
        <p14:creationId xmlns:p14="http://schemas.microsoft.com/office/powerpoint/2010/main" val="1089905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Download</a:t>
            </a:r>
            <a:r>
              <a:rPr lang="zh-CN" altLang="en-US" dirty="0" smtClean="0"/>
              <a:t> </a:t>
            </a:r>
            <a:r>
              <a:rPr lang="en-US" altLang="zh-CN" dirty="0" smtClean="0"/>
              <a:t>slides</a:t>
            </a:r>
            <a:r>
              <a:rPr lang="zh-CN" altLang="en-US" dirty="0" smtClean="0"/>
              <a:t> </a:t>
            </a:r>
            <a:r>
              <a:rPr lang="en-US" altLang="zh-CN" dirty="0" smtClean="0"/>
              <a:t>from</a:t>
            </a:r>
            <a:r>
              <a:rPr lang="zh-CN" altLang="en-US" dirty="0" smtClean="0"/>
              <a:t> </a:t>
            </a:r>
            <a:r>
              <a:rPr lang="en-US" altLang="zh-CN" dirty="0" smtClean="0"/>
              <a:t>our</a:t>
            </a:r>
            <a:r>
              <a:rPr lang="zh-CN" altLang="en-US" dirty="0" smtClean="0"/>
              <a:t> </a:t>
            </a:r>
            <a:r>
              <a:rPr lang="en-US" altLang="zh-CN" dirty="0" smtClean="0"/>
              <a:t>website.</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a:t>
            </a:fld>
            <a:endParaRPr lang="en-US"/>
          </a:p>
        </p:txBody>
      </p:sp>
    </p:spTree>
    <p:extLst>
      <p:ext uri="{BB962C8B-B14F-4D97-AF65-F5344CB8AC3E}">
        <p14:creationId xmlns:p14="http://schemas.microsoft.com/office/powerpoint/2010/main" val="4716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Preference</a:t>
            </a:r>
            <a:r>
              <a:rPr lang="zh-CN" altLang="en-US" baseline="0" dirty="0" smtClean="0"/>
              <a:t> </a:t>
            </a:r>
            <a:r>
              <a:rPr lang="en-US" altLang="zh-CN" baseline="0" dirty="0" smtClean="0"/>
              <a:t>and</a:t>
            </a:r>
            <a:r>
              <a:rPr lang="zh-CN" altLang="en-US" baseline="0" dirty="0" smtClean="0"/>
              <a:t> </a:t>
            </a:r>
            <a:r>
              <a:rPr lang="en-US" altLang="zh-CN" baseline="0" dirty="0" smtClean="0"/>
              <a:t>content.</a:t>
            </a:r>
          </a:p>
        </p:txBody>
      </p:sp>
      <p:sp>
        <p:nvSpPr>
          <p:cNvPr id="4" name="灯片编号占位符 3"/>
          <p:cNvSpPr>
            <a:spLocks noGrp="1"/>
          </p:cNvSpPr>
          <p:nvPr>
            <p:ph type="sldNum" sz="quarter" idx="10"/>
          </p:nvPr>
        </p:nvSpPr>
        <p:spPr/>
        <p:txBody>
          <a:bodyPr/>
          <a:lstStyle/>
          <a:p>
            <a:fld id="{B8E5960B-FBEF-2746-82FA-4C1369FB4CBE}" type="slidenum">
              <a:rPr lang="en-US" smtClean="0"/>
              <a:t>11</a:t>
            </a:fld>
            <a:endParaRPr lang="en-US"/>
          </a:p>
        </p:txBody>
      </p:sp>
    </p:spTree>
    <p:extLst>
      <p:ext uri="{BB962C8B-B14F-4D97-AF65-F5344CB8AC3E}">
        <p14:creationId xmlns:p14="http://schemas.microsoft.com/office/powerpoint/2010/main" val="71142988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endParaRPr lang="en-US" altLang="zh-CN" baseline="0" dirty="0" smtClean="0"/>
          </a:p>
        </p:txBody>
      </p:sp>
      <p:sp>
        <p:nvSpPr>
          <p:cNvPr id="4" name="Slide Number Placeholder 3"/>
          <p:cNvSpPr>
            <a:spLocks noGrp="1"/>
          </p:cNvSpPr>
          <p:nvPr>
            <p:ph type="sldNum" sz="quarter" idx="10"/>
          </p:nvPr>
        </p:nvSpPr>
        <p:spPr/>
        <p:txBody>
          <a:bodyPr/>
          <a:lstStyle/>
          <a:p>
            <a:fld id="{B8E5960B-FBEF-2746-82FA-4C1369FB4CBE}" type="slidenum">
              <a:rPr lang="en-US" smtClean="0"/>
              <a:t>202</a:t>
            </a:fld>
            <a:endParaRPr lang="en-US"/>
          </a:p>
        </p:txBody>
      </p:sp>
    </p:spTree>
    <p:extLst>
      <p:ext uri="{BB962C8B-B14F-4D97-AF65-F5344CB8AC3E}">
        <p14:creationId xmlns:p14="http://schemas.microsoft.com/office/powerpoint/2010/main" val="128934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Social</a:t>
            </a:r>
            <a:r>
              <a:rPr lang="zh-CN" altLang="en-US" baseline="0" dirty="0" smtClean="0"/>
              <a:t> </a:t>
            </a:r>
            <a:r>
              <a:rPr lang="en-US" altLang="zh-CN" baseline="0" dirty="0" smtClean="0"/>
              <a:t>relation,</a:t>
            </a:r>
            <a:r>
              <a:rPr lang="zh-CN" altLang="en-US" baseline="0" dirty="0" smtClean="0"/>
              <a:t> </a:t>
            </a:r>
            <a:r>
              <a:rPr lang="en-US" altLang="zh-CN" baseline="0" dirty="0" smtClean="0"/>
              <a:t>trust,</a:t>
            </a:r>
            <a:r>
              <a:rPr lang="zh-CN" altLang="en-US" baseline="0" dirty="0" smtClean="0"/>
              <a:t> </a:t>
            </a:r>
            <a:r>
              <a:rPr lang="en-US" altLang="zh-CN" baseline="0" dirty="0" smtClean="0"/>
              <a:t>influence.</a:t>
            </a:r>
            <a:r>
              <a:rPr lang="zh-CN" altLang="en-US" baseline="0" dirty="0" smtClean="0"/>
              <a:t> </a:t>
            </a:r>
            <a:r>
              <a:rPr lang="en-US" altLang="zh-CN" baseline="0" dirty="0" smtClean="0"/>
              <a:t>Decisions</a:t>
            </a:r>
            <a:r>
              <a:rPr lang="zh-CN" altLang="en-US" baseline="0" dirty="0" smtClean="0"/>
              <a:t> </a:t>
            </a:r>
            <a:r>
              <a:rPr lang="en-US" altLang="zh-CN" baseline="0" dirty="0" smtClean="0"/>
              <a:t>depends</a:t>
            </a:r>
            <a:r>
              <a:rPr lang="zh-CN" altLang="en-US" baseline="0" dirty="0" smtClean="0"/>
              <a:t> </a:t>
            </a:r>
            <a:r>
              <a:rPr lang="en-US" altLang="zh-CN" baseline="0" dirty="0" smtClean="0"/>
              <a:t>on</a:t>
            </a:r>
            <a:r>
              <a:rPr lang="zh-CN" altLang="en-US" baseline="0" dirty="0" smtClean="0"/>
              <a:t> </a:t>
            </a:r>
            <a:r>
              <a:rPr lang="en-US" altLang="zh-CN" baseline="0" dirty="0" smtClean="0"/>
              <a:t>not</a:t>
            </a:r>
            <a:r>
              <a:rPr lang="zh-CN" altLang="en-US" baseline="0" dirty="0" smtClean="0"/>
              <a:t> </a:t>
            </a:r>
            <a:r>
              <a:rPr lang="en-US" altLang="zh-CN" baseline="0" dirty="0" smtClean="0"/>
              <a:t>only</a:t>
            </a:r>
            <a:r>
              <a:rPr lang="zh-CN" altLang="en-US" baseline="0" dirty="0" smtClean="0"/>
              <a:t> </a:t>
            </a:r>
            <a:r>
              <a:rPr lang="en-US" altLang="zh-CN" baseline="0" dirty="0" smtClean="0"/>
              <a:t>ourselves</a:t>
            </a:r>
            <a:r>
              <a:rPr lang="zh-CN" altLang="en-US" baseline="0" dirty="0" smtClean="0"/>
              <a:t> </a:t>
            </a:r>
            <a:r>
              <a:rPr lang="en-US" altLang="zh-CN" baseline="0" dirty="0" smtClean="0"/>
              <a:t>but</a:t>
            </a:r>
            <a:r>
              <a:rPr lang="zh-CN" altLang="en-US" baseline="0" dirty="0" smtClean="0"/>
              <a:t> </a:t>
            </a:r>
            <a:r>
              <a:rPr lang="en-US" altLang="zh-CN" baseline="0" dirty="0" smtClean="0"/>
              <a:t>also</a:t>
            </a:r>
            <a:r>
              <a:rPr lang="zh-CN" altLang="en-US" baseline="0" dirty="0" smtClean="0"/>
              <a:t> </a:t>
            </a:r>
            <a:r>
              <a:rPr lang="en-US" altLang="zh-CN" baseline="0" dirty="0" smtClean="0"/>
              <a:t>our</a:t>
            </a:r>
            <a:r>
              <a:rPr lang="zh-CN" altLang="en-US" baseline="0" dirty="0" smtClean="0"/>
              <a:t> </a:t>
            </a:r>
            <a:r>
              <a:rPr lang="en-US" altLang="zh-CN" baseline="0" dirty="0" smtClean="0"/>
              <a:t>friends.</a:t>
            </a:r>
          </a:p>
        </p:txBody>
      </p:sp>
      <p:sp>
        <p:nvSpPr>
          <p:cNvPr id="4" name="灯片编号占位符 3"/>
          <p:cNvSpPr>
            <a:spLocks noGrp="1"/>
          </p:cNvSpPr>
          <p:nvPr>
            <p:ph type="sldNum" sz="quarter" idx="10"/>
          </p:nvPr>
        </p:nvSpPr>
        <p:spPr/>
        <p:txBody>
          <a:bodyPr/>
          <a:lstStyle/>
          <a:p>
            <a:fld id="{B8E5960B-FBEF-2746-82FA-4C1369FB4CBE}" type="slidenum">
              <a:rPr lang="en-US" smtClean="0"/>
              <a:t>12</a:t>
            </a:fld>
            <a:endParaRPr lang="en-US"/>
          </a:p>
        </p:txBody>
      </p:sp>
    </p:spTree>
    <p:extLst>
      <p:ext uri="{BB962C8B-B14F-4D97-AF65-F5344CB8AC3E}">
        <p14:creationId xmlns:p14="http://schemas.microsoft.com/office/powerpoint/2010/main" val="2088079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Our decisions, say, what we want and we may have depends on not only who we are, what we may choose, but also where we are, when it is, how we can get the information.</a:t>
            </a:r>
          </a:p>
        </p:txBody>
      </p:sp>
      <p:sp>
        <p:nvSpPr>
          <p:cNvPr id="4" name="灯片编号占位符 3"/>
          <p:cNvSpPr>
            <a:spLocks noGrp="1"/>
          </p:cNvSpPr>
          <p:nvPr>
            <p:ph type="sldNum" sz="quarter" idx="10"/>
          </p:nvPr>
        </p:nvSpPr>
        <p:spPr/>
        <p:txBody>
          <a:bodyPr/>
          <a:lstStyle/>
          <a:p>
            <a:fld id="{B8E5960B-FBEF-2746-82FA-4C1369FB4CBE}" type="slidenum">
              <a:rPr lang="en-US" smtClean="0"/>
              <a:t>13</a:t>
            </a:fld>
            <a:endParaRPr lang="en-US"/>
          </a:p>
        </p:txBody>
      </p:sp>
    </p:spTree>
    <p:extLst>
      <p:ext uri="{BB962C8B-B14F-4D97-AF65-F5344CB8AC3E}">
        <p14:creationId xmlns:p14="http://schemas.microsoft.com/office/powerpoint/2010/main" val="50161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Intentions: good or bad. We want something because… we want interesting information, the recent news about some event, money from our promotional advertisements.</a:t>
            </a:r>
          </a:p>
        </p:txBody>
      </p:sp>
      <p:sp>
        <p:nvSpPr>
          <p:cNvPr id="4" name="灯片编号占位符 3"/>
          <p:cNvSpPr>
            <a:spLocks noGrp="1"/>
          </p:cNvSpPr>
          <p:nvPr>
            <p:ph type="sldNum" sz="quarter" idx="10"/>
          </p:nvPr>
        </p:nvSpPr>
        <p:spPr/>
        <p:txBody>
          <a:bodyPr/>
          <a:lstStyle/>
          <a:p>
            <a:fld id="{B8E5960B-FBEF-2746-82FA-4C1369FB4CBE}" type="slidenum">
              <a:rPr lang="en-US" smtClean="0"/>
              <a:t>14</a:t>
            </a:fld>
            <a:endParaRPr lang="en-US"/>
          </a:p>
        </p:txBody>
      </p:sp>
    </p:spTree>
    <p:extLst>
      <p:ext uri="{BB962C8B-B14F-4D97-AF65-F5344CB8AC3E}">
        <p14:creationId xmlns:p14="http://schemas.microsoft.com/office/powerpoint/2010/main" val="198018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Challenges of behavioral modeling</a:t>
            </a:r>
          </a:p>
          <a:p>
            <a:pPr marL="685800" lvl="1" indent="-228600">
              <a:buAutoNum type="arabicPeriod"/>
            </a:pPr>
            <a:r>
              <a:rPr lang="en-US" altLang="zh-CN" baseline="0" dirty="0" smtClean="0"/>
              <a:t>Highly sparse</a:t>
            </a:r>
          </a:p>
          <a:p>
            <a:pPr marL="685800" lvl="1" indent="-228600">
              <a:buAutoNum type="arabicPeriod"/>
            </a:pPr>
            <a:r>
              <a:rPr lang="en-US" altLang="zh-CN" baseline="0" dirty="0" smtClean="0"/>
              <a:t>Highly dimensional</a:t>
            </a:r>
          </a:p>
          <a:p>
            <a:pPr marL="685800" lvl="1" indent="-228600">
              <a:buAutoNum type="arabicPeriod"/>
            </a:pPr>
            <a:r>
              <a:rPr lang="en-US" altLang="zh-CN" baseline="0" dirty="0" smtClean="0"/>
              <a:t>Highly dynamic</a:t>
            </a:r>
          </a:p>
        </p:txBody>
      </p:sp>
      <p:sp>
        <p:nvSpPr>
          <p:cNvPr id="4" name="灯片编号占位符 3"/>
          <p:cNvSpPr>
            <a:spLocks noGrp="1"/>
          </p:cNvSpPr>
          <p:nvPr>
            <p:ph type="sldNum" sz="quarter" idx="10"/>
          </p:nvPr>
        </p:nvSpPr>
        <p:spPr/>
        <p:txBody>
          <a:bodyPr/>
          <a:lstStyle/>
          <a:p>
            <a:fld id="{B8E5960B-FBEF-2746-82FA-4C1369FB4CBE}" type="slidenum">
              <a:rPr lang="en-US" smtClean="0"/>
              <a:t>15</a:t>
            </a:fld>
            <a:endParaRPr lang="en-US"/>
          </a:p>
        </p:txBody>
      </p:sp>
    </p:spTree>
    <p:extLst>
      <p:ext uri="{BB962C8B-B14F-4D97-AF65-F5344CB8AC3E}">
        <p14:creationId xmlns:p14="http://schemas.microsoft.com/office/powerpoint/2010/main" val="892476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baseline="0" dirty="0" smtClean="0"/>
          </a:p>
        </p:txBody>
      </p:sp>
      <p:sp>
        <p:nvSpPr>
          <p:cNvPr id="4" name="灯片编号占位符 3"/>
          <p:cNvSpPr>
            <a:spLocks noGrp="1"/>
          </p:cNvSpPr>
          <p:nvPr>
            <p:ph type="sldNum" sz="quarter" idx="10"/>
          </p:nvPr>
        </p:nvSpPr>
        <p:spPr/>
        <p:txBody>
          <a:bodyPr/>
          <a:lstStyle/>
          <a:p>
            <a:fld id="{B8E5960B-FBEF-2746-82FA-4C1369FB4CBE}" type="slidenum">
              <a:rPr lang="en-US" smtClean="0"/>
              <a:t>16</a:t>
            </a:fld>
            <a:endParaRPr lang="en-US"/>
          </a:p>
        </p:txBody>
      </p:sp>
    </p:spTree>
    <p:extLst>
      <p:ext uri="{BB962C8B-B14F-4D97-AF65-F5344CB8AC3E}">
        <p14:creationId xmlns:p14="http://schemas.microsoft.com/office/powerpoint/2010/main" val="1428981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altLang="zh-CN" baseline="0" dirty="0" smtClean="0"/>
              <a:t>In this tutorial</a:t>
            </a:r>
          </a:p>
          <a:p>
            <a:pPr marL="685800" lvl="1" indent="-228600">
              <a:buAutoNum type="arabicPeriod"/>
            </a:pPr>
            <a:r>
              <a:rPr lang="en-US" altLang="zh-CN" baseline="0" dirty="0" smtClean="0"/>
              <a:t>Micro-Individual behavior modeling</a:t>
            </a:r>
          </a:p>
          <a:p>
            <a:pPr marL="685800" lvl="1" indent="-228600">
              <a:buAutoNum type="arabicPeriod"/>
            </a:pPr>
            <a:r>
              <a:rPr lang="en-US" altLang="zh-CN" baseline="0" dirty="0" smtClean="0"/>
              <a:t>Macro-information spreading</a:t>
            </a:r>
          </a:p>
          <a:p>
            <a:pPr marL="685800" lvl="1" indent="-228600">
              <a:buAutoNum type="arabicPeriod"/>
            </a:pPr>
            <a:r>
              <a:rPr lang="en-US" altLang="zh-CN" baseline="0" dirty="0" smtClean="0"/>
              <a:t>Suspicious behavior modeling</a:t>
            </a:r>
          </a:p>
          <a:p>
            <a:pPr marL="685800" lvl="1" indent="-228600">
              <a:buAutoNum type="arabicPeriod"/>
            </a:pPr>
            <a:r>
              <a:rPr lang="en-US" altLang="zh-CN" baseline="0" dirty="0" smtClean="0"/>
              <a:t>Discussions</a:t>
            </a:r>
          </a:p>
        </p:txBody>
      </p:sp>
      <p:sp>
        <p:nvSpPr>
          <p:cNvPr id="4" name="Slide Number Placeholder 3"/>
          <p:cNvSpPr>
            <a:spLocks noGrp="1"/>
          </p:cNvSpPr>
          <p:nvPr>
            <p:ph type="sldNum" sz="quarter" idx="10"/>
          </p:nvPr>
        </p:nvSpPr>
        <p:spPr/>
        <p:txBody>
          <a:bodyPr/>
          <a:lstStyle/>
          <a:p>
            <a:fld id="{B8E5960B-FBEF-2746-82FA-4C1369FB4CBE}" type="slidenum">
              <a:rPr lang="en-US" smtClean="0"/>
              <a:t>17</a:t>
            </a:fld>
            <a:endParaRPr lang="en-US"/>
          </a:p>
        </p:txBody>
      </p:sp>
    </p:spTree>
    <p:extLst>
      <p:ext uri="{BB962C8B-B14F-4D97-AF65-F5344CB8AC3E}">
        <p14:creationId xmlns:p14="http://schemas.microsoft.com/office/powerpoint/2010/main" val="1315153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Users,</a:t>
            </a:r>
            <a:r>
              <a:rPr lang="zh-CN" altLang="en-US" dirty="0" smtClean="0"/>
              <a:t> </a:t>
            </a:r>
            <a:r>
              <a:rPr lang="en-US" altLang="zh-CN" dirty="0" smtClean="0"/>
              <a:t>creators</a:t>
            </a:r>
            <a:r>
              <a:rPr lang="zh-CN" altLang="en-US" baseline="0" dirty="0" smtClean="0"/>
              <a:t> </a:t>
            </a:r>
            <a:r>
              <a:rPr lang="en-US" altLang="zh-CN" dirty="0" smtClean="0"/>
              <a:t>:</a:t>
            </a:r>
            <a:r>
              <a:rPr lang="zh-CN" altLang="en-US" baseline="0" dirty="0" smtClean="0"/>
              <a:t> </a:t>
            </a:r>
            <a:r>
              <a:rPr lang="en-US" altLang="zh-CN" baseline="0" dirty="0" smtClean="0"/>
              <a:t>who</a:t>
            </a:r>
            <a:r>
              <a:rPr lang="zh-CN" altLang="en-US" baseline="0" dirty="0" smtClean="0"/>
              <a:t> </a:t>
            </a:r>
            <a:r>
              <a:rPr lang="en-US" altLang="zh-CN" baseline="0" dirty="0" smtClean="0"/>
              <a:t>generated</a:t>
            </a:r>
            <a:r>
              <a:rPr lang="zh-CN" altLang="en-US" baseline="0" dirty="0" smtClean="0"/>
              <a:t> </a:t>
            </a:r>
            <a:r>
              <a:rPr lang="en-US" altLang="zh-CN" baseline="0" dirty="0" smtClean="0"/>
              <a:t>data.</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20</a:t>
            </a:fld>
            <a:endParaRPr lang="en-US"/>
          </a:p>
        </p:txBody>
      </p:sp>
    </p:spTree>
    <p:extLst>
      <p:ext uri="{BB962C8B-B14F-4D97-AF65-F5344CB8AC3E}">
        <p14:creationId xmlns:p14="http://schemas.microsoft.com/office/powerpoint/2010/main" val="191988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Users,</a:t>
            </a:r>
            <a:r>
              <a:rPr lang="zh-CN" altLang="en-US" dirty="0" smtClean="0"/>
              <a:t> </a:t>
            </a:r>
            <a:r>
              <a:rPr lang="en-US" altLang="zh-CN" dirty="0" smtClean="0"/>
              <a:t>sensors:</a:t>
            </a:r>
            <a:r>
              <a:rPr lang="zh-CN" altLang="en-US" baseline="0" dirty="0" smtClean="0"/>
              <a:t> </a:t>
            </a:r>
            <a:r>
              <a:rPr lang="en-US" altLang="zh-CN" baseline="0" dirty="0" smtClean="0"/>
              <a:t>who</a:t>
            </a:r>
            <a:r>
              <a:rPr lang="zh-CN" altLang="en-US" baseline="0" dirty="0" smtClean="0"/>
              <a:t> </a:t>
            </a:r>
            <a:r>
              <a:rPr lang="en-US" altLang="zh-CN" baseline="0" dirty="0" smtClean="0"/>
              <a:t>collected</a:t>
            </a:r>
            <a:r>
              <a:rPr lang="zh-CN" altLang="en-US" baseline="0" dirty="0" smtClean="0"/>
              <a:t> </a:t>
            </a:r>
            <a:r>
              <a:rPr lang="en-US" altLang="zh-CN" baseline="0" dirty="0" smtClean="0"/>
              <a:t>data.</a:t>
            </a:r>
            <a:endParaRPr lang="en-US" dirty="0" smtClean="0"/>
          </a:p>
          <a:p>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21</a:t>
            </a:fld>
            <a:endParaRPr lang="en-US"/>
          </a:p>
        </p:txBody>
      </p:sp>
    </p:spTree>
    <p:extLst>
      <p:ext uri="{BB962C8B-B14F-4D97-AF65-F5344CB8AC3E}">
        <p14:creationId xmlns:p14="http://schemas.microsoft.com/office/powerpoint/2010/main" val="559121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Types</a:t>
            </a:r>
            <a:r>
              <a:rPr lang="zh-CN" altLang="en-US" dirty="0" smtClean="0"/>
              <a:t> </a:t>
            </a:r>
            <a:r>
              <a:rPr lang="en-US" altLang="zh-CN" dirty="0" smtClean="0"/>
              <a:t>of</a:t>
            </a:r>
            <a:r>
              <a:rPr lang="zh-CN" altLang="en-US" dirty="0" smtClean="0"/>
              <a:t> </a:t>
            </a:r>
            <a:r>
              <a:rPr lang="en-US" altLang="zh-CN" dirty="0" smtClean="0"/>
              <a:t>information</a:t>
            </a:r>
            <a:r>
              <a:rPr lang="zh-CN" altLang="en-US" dirty="0" smtClean="0"/>
              <a:t> </a:t>
            </a:r>
            <a:r>
              <a:rPr lang="en-US" altLang="zh-CN" dirty="0" smtClean="0"/>
              <a:t>adoption</a:t>
            </a:r>
            <a:r>
              <a:rPr lang="zh-CN" altLang="en-US" baseline="0" dirty="0" smtClean="0"/>
              <a:t> </a:t>
            </a:r>
            <a:r>
              <a:rPr lang="en-US" altLang="zh-CN" baseline="0" dirty="0" smtClean="0"/>
              <a:t>behaviors.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24</a:t>
            </a:fld>
            <a:endParaRPr lang="en-US"/>
          </a:p>
        </p:txBody>
      </p:sp>
    </p:spTree>
    <p:extLst>
      <p:ext uri="{BB962C8B-B14F-4D97-AF65-F5344CB8AC3E}">
        <p14:creationId xmlns:p14="http://schemas.microsoft.com/office/powerpoint/2010/main" val="1474272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Thank</a:t>
            </a:r>
            <a:r>
              <a:rPr lang="zh-CN" altLang="en-US" dirty="0" smtClean="0"/>
              <a:t> </a:t>
            </a:r>
            <a:r>
              <a:rPr lang="en-US" altLang="zh-CN" dirty="0" smtClean="0"/>
              <a:t>the</a:t>
            </a:r>
            <a:r>
              <a:rPr lang="zh-CN" altLang="en-US" baseline="0" dirty="0" smtClean="0"/>
              <a:t> </a:t>
            </a:r>
            <a:r>
              <a:rPr lang="en-US" altLang="zh-CN" baseline="0" dirty="0" smtClean="0"/>
              <a:t>foundations,</a:t>
            </a:r>
            <a:r>
              <a:rPr lang="zh-CN" altLang="en-US" baseline="0" dirty="0" smtClean="0"/>
              <a:t> </a:t>
            </a:r>
            <a:r>
              <a:rPr lang="en-US" altLang="zh-CN" baseline="0" dirty="0" smtClean="0"/>
              <a:t>programs</a:t>
            </a:r>
            <a:r>
              <a:rPr lang="zh-CN" altLang="en-US" baseline="0" dirty="0" smtClean="0"/>
              <a:t> </a:t>
            </a:r>
            <a:r>
              <a:rPr lang="en-US" altLang="zh-CN" baseline="0" dirty="0" smtClean="0"/>
              <a:t>and</a:t>
            </a:r>
            <a:r>
              <a:rPr lang="zh-CN" altLang="en-US" baseline="0" dirty="0" smtClean="0"/>
              <a:t> </a:t>
            </a:r>
            <a:r>
              <a:rPr lang="en-US" altLang="zh-CN" baseline="0" dirty="0" smtClean="0"/>
              <a:t>projects</a:t>
            </a:r>
            <a:r>
              <a:rPr lang="zh-CN" altLang="en-US" baseline="0" dirty="0" smtClean="0"/>
              <a:t> </a:t>
            </a:r>
            <a:r>
              <a:rPr lang="en-US" altLang="zh-CN" baseline="0" dirty="0" smtClean="0"/>
              <a:t>that</a:t>
            </a:r>
            <a:r>
              <a:rPr lang="zh-CN" altLang="en-US" baseline="0" dirty="0" smtClean="0"/>
              <a:t> </a:t>
            </a:r>
            <a:r>
              <a:rPr lang="en-US" altLang="zh-CN" baseline="0" dirty="0" smtClean="0"/>
              <a:t>support</a:t>
            </a:r>
            <a:r>
              <a:rPr lang="zh-CN" altLang="en-US" baseline="0" dirty="0" smtClean="0"/>
              <a:t> </a:t>
            </a:r>
            <a:r>
              <a:rPr lang="en-US" altLang="zh-CN" baseline="0" dirty="0" smtClean="0"/>
              <a:t>us</a:t>
            </a:r>
            <a:r>
              <a:rPr lang="zh-CN" altLang="en-US" baseline="0" dirty="0" smtClean="0"/>
              <a:t> </a:t>
            </a:r>
            <a:r>
              <a:rPr lang="en-US" altLang="zh-CN" baseline="0" dirty="0" smtClean="0"/>
              <a:t>to</a:t>
            </a:r>
            <a:r>
              <a:rPr lang="zh-CN" altLang="en-US" baseline="0" dirty="0" smtClean="0"/>
              <a:t> </a:t>
            </a:r>
            <a:r>
              <a:rPr lang="en-US" altLang="zh-CN" baseline="0" dirty="0" smtClean="0"/>
              <a:t>do</a:t>
            </a:r>
            <a:r>
              <a:rPr lang="zh-CN" altLang="en-US" baseline="0" dirty="0" smtClean="0"/>
              <a:t> </a:t>
            </a:r>
            <a:r>
              <a:rPr lang="en-US" altLang="zh-CN" baseline="0" dirty="0" smtClean="0"/>
              <a:t>our</a:t>
            </a:r>
            <a:r>
              <a:rPr lang="zh-CN" altLang="en-US" baseline="0" dirty="0" smtClean="0"/>
              <a:t> </a:t>
            </a:r>
            <a:r>
              <a:rPr lang="en-US" altLang="zh-CN" baseline="0" dirty="0" smtClean="0"/>
              <a:t>research.</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2</a:t>
            </a:fld>
            <a:endParaRPr lang="en-US"/>
          </a:p>
        </p:txBody>
      </p:sp>
    </p:spTree>
    <p:extLst>
      <p:ext uri="{BB962C8B-B14F-4D97-AF65-F5344CB8AC3E}">
        <p14:creationId xmlns:p14="http://schemas.microsoft.com/office/powerpoint/2010/main" val="4054127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Why</a:t>
            </a:r>
            <a:r>
              <a:rPr lang="zh-CN" altLang="en-US" dirty="0" smtClean="0"/>
              <a:t> </a:t>
            </a:r>
            <a:r>
              <a:rPr lang="en-US" altLang="zh-CN" dirty="0" smtClean="0"/>
              <a:t>should</a:t>
            </a:r>
            <a:r>
              <a:rPr lang="zh-CN" altLang="en-US" dirty="0" smtClean="0"/>
              <a:t> </a:t>
            </a:r>
            <a:r>
              <a:rPr lang="en-US" altLang="zh-CN" dirty="0" smtClean="0"/>
              <a:t>we</a:t>
            </a:r>
            <a:r>
              <a:rPr lang="zh-CN" altLang="en-US" dirty="0" smtClean="0"/>
              <a:t> </a:t>
            </a:r>
            <a:r>
              <a:rPr lang="en-US" altLang="zh-CN" dirty="0" smtClean="0"/>
              <a:t>modeling</a:t>
            </a:r>
            <a:r>
              <a:rPr lang="zh-CN" altLang="en-US" dirty="0" smtClean="0"/>
              <a:t> </a:t>
            </a:r>
            <a:r>
              <a:rPr lang="en-US" altLang="zh-CN" dirty="0" smtClean="0"/>
              <a:t>information</a:t>
            </a:r>
            <a:r>
              <a:rPr lang="zh-CN" altLang="en-US" dirty="0" smtClean="0"/>
              <a:t> </a:t>
            </a:r>
            <a:r>
              <a:rPr lang="en-US" altLang="zh-CN" dirty="0" smtClean="0"/>
              <a:t>adoption?</a:t>
            </a:r>
            <a:r>
              <a:rPr lang="zh-CN" altLang="en-US" dirty="0" smtClean="0"/>
              <a:t> </a:t>
            </a:r>
            <a:r>
              <a:rPr lang="en-US" altLang="zh-CN" dirty="0" smtClean="0"/>
              <a:t>And</a:t>
            </a:r>
            <a:r>
              <a:rPr lang="zh-CN" altLang="en-US" dirty="0" smtClean="0"/>
              <a:t> </a:t>
            </a:r>
            <a:r>
              <a:rPr lang="en-US" altLang="zh-CN" dirty="0" smtClean="0"/>
              <a:t>how?</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25</a:t>
            </a:fld>
            <a:endParaRPr lang="en-US"/>
          </a:p>
        </p:txBody>
      </p:sp>
    </p:spTree>
    <p:extLst>
      <p:ext uri="{BB962C8B-B14F-4D97-AF65-F5344CB8AC3E}">
        <p14:creationId xmlns:p14="http://schemas.microsoft.com/office/powerpoint/2010/main" val="147293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err="1" smtClean="0"/>
              <a:t>Jiliang</a:t>
            </a:r>
            <a:r>
              <a:rPr lang="zh-CN" altLang="en-US" dirty="0" smtClean="0"/>
              <a:t> </a:t>
            </a:r>
            <a:r>
              <a:rPr lang="en-US" altLang="zh-CN" dirty="0" smtClean="0"/>
              <a:t>Tang,</a:t>
            </a:r>
            <a:r>
              <a:rPr lang="zh-CN" altLang="en-US" dirty="0" smtClean="0"/>
              <a:t> </a:t>
            </a:r>
            <a:r>
              <a:rPr lang="en-US" altLang="zh-CN" dirty="0" smtClean="0"/>
              <a:t>KDD</a:t>
            </a:r>
            <a:r>
              <a:rPr lang="zh-CN" altLang="en-US" dirty="0" smtClean="0"/>
              <a:t> </a:t>
            </a:r>
            <a:r>
              <a:rPr lang="en-US" altLang="zh-CN" dirty="0" smtClean="0"/>
              <a:t>2015</a:t>
            </a:r>
            <a:r>
              <a:rPr lang="zh-CN" altLang="en-US" dirty="0" smtClean="0"/>
              <a:t> </a:t>
            </a:r>
            <a:r>
              <a:rPr lang="en-US" altLang="zh-CN" dirty="0" smtClean="0"/>
              <a:t>Dissertation</a:t>
            </a:r>
            <a:r>
              <a:rPr lang="zh-CN" altLang="en-US" dirty="0" smtClean="0"/>
              <a:t> </a:t>
            </a:r>
            <a:r>
              <a:rPr lang="en-US" altLang="zh-CN" dirty="0" smtClean="0"/>
              <a:t>Award</a:t>
            </a:r>
            <a:r>
              <a:rPr lang="zh-CN" altLang="en-US" dirty="0" smtClean="0"/>
              <a:t> </a:t>
            </a:r>
            <a:r>
              <a:rPr lang="en-US" altLang="zh-CN" dirty="0" smtClean="0"/>
              <a:t>Runner-up.</a:t>
            </a:r>
            <a:r>
              <a:rPr lang="zh-CN" altLang="en-US" baseline="0" dirty="0" smtClean="0"/>
              <a:t> </a:t>
            </a:r>
            <a:r>
              <a:rPr lang="en-US" altLang="zh-CN" baseline="0" dirty="0" smtClean="0"/>
              <a:t>Survey</a:t>
            </a:r>
            <a:r>
              <a:rPr lang="zh-CN" altLang="en-US" baseline="0" dirty="0" smtClean="0"/>
              <a:t> </a:t>
            </a:r>
            <a:r>
              <a:rPr lang="en-US" altLang="zh-CN" baseline="0" dirty="0" smtClean="0"/>
              <a:t>paper.</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28</a:t>
            </a:fld>
            <a:endParaRPr lang="en-US"/>
          </a:p>
        </p:txBody>
      </p:sp>
    </p:spTree>
    <p:extLst>
      <p:ext uri="{BB962C8B-B14F-4D97-AF65-F5344CB8AC3E}">
        <p14:creationId xmlns:p14="http://schemas.microsoft.com/office/powerpoint/2010/main" val="540739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To</a:t>
            </a:r>
            <a:r>
              <a:rPr lang="zh-CN" altLang="en-US" dirty="0" smtClean="0"/>
              <a:t> </a:t>
            </a:r>
            <a:r>
              <a:rPr lang="en-US" altLang="zh-CN" dirty="0" smtClean="0"/>
              <a:t>better</a:t>
            </a:r>
            <a:r>
              <a:rPr lang="zh-CN" altLang="en-US" dirty="0" smtClean="0"/>
              <a:t> </a:t>
            </a:r>
            <a:r>
              <a:rPr lang="en-US" altLang="zh-CN" dirty="0" smtClean="0"/>
              <a:t>understand</a:t>
            </a:r>
            <a:r>
              <a:rPr lang="zh-CN" altLang="en-US" dirty="0" smtClean="0"/>
              <a:t> </a:t>
            </a:r>
            <a:r>
              <a:rPr lang="en-US" altLang="zh-CN" dirty="0" smtClean="0"/>
              <a:t>the</a:t>
            </a:r>
            <a:r>
              <a:rPr lang="zh-CN" altLang="en-US" dirty="0" smtClean="0"/>
              <a:t> </a:t>
            </a:r>
            <a:r>
              <a:rPr lang="en-US" altLang="zh-CN" dirty="0" smtClean="0"/>
              <a:t>difference</a:t>
            </a:r>
            <a:r>
              <a:rPr lang="zh-CN" altLang="en-US" baseline="0" dirty="0" smtClean="0"/>
              <a:t> </a:t>
            </a:r>
            <a:r>
              <a:rPr lang="en-US" altLang="zh-CN" baseline="0" dirty="0" smtClean="0"/>
              <a:t>between</a:t>
            </a:r>
            <a:r>
              <a:rPr lang="zh-CN" altLang="en-US" baseline="0" dirty="0" smtClean="0"/>
              <a:t> </a:t>
            </a:r>
            <a:r>
              <a:rPr lang="en-US" altLang="zh-CN" baseline="0" dirty="0" smtClean="0"/>
              <a:t>social</a:t>
            </a:r>
            <a:r>
              <a:rPr lang="zh-CN" altLang="en-US" baseline="0" dirty="0" smtClean="0"/>
              <a:t> </a:t>
            </a:r>
            <a:r>
              <a:rPr lang="en-US" altLang="zh-CN" baseline="0" dirty="0" smtClean="0"/>
              <a:t>recommendation</a:t>
            </a:r>
            <a:r>
              <a:rPr lang="zh-CN" altLang="en-US" baseline="0" dirty="0" smtClean="0"/>
              <a:t> </a:t>
            </a:r>
            <a:r>
              <a:rPr lang="en-US" altLang="zh-CN" baseline="0" dirty="0" smtClean="0"/>
              <a:t>and</a:t>
            </a:r>
            <a:r>
              <a:rPr lang="zh-CN" altLang="en-US" baseline="0" dirty="0" smtClean="0"/>
              <a:t> </a:t>
            </a:r>
            <a:r>
              <a:rPr lang="en-US" altLang="zh-CN" baseline="0" dirty="0" smtClean="0"/>
              <a:t>traditional</a:t>
            </a:r>
            <a:r>
              <a:rPr lang="zh-CN" altLang="en-US" baseline="0" dirty="0" smtClean="0"/>
              <a:t> </a:t>
            </a:r>
            <a:r>
              <a:rPr lang="en-US" altLang="zh-CN" baseline="0" dirty="0" smtClean="0"/>
              <a:t>recommendation</a:t>
            </a:r>
            <a:r>
              <a:rPr lang="zh-CN" altLang="en-US" baseline="0" dirty="0" smtClean="0"/>
              <a:t> </a:t>
            </a:r>
            <a:r>
              <a:rPr lang="en-US" altLang="zh-CN" baseline="0" dirty="0" smtClean="0"/>
              <a:t>in</a:t>
            </a:r>
            <a:r>
              <a:rPr lang="zh-CN" altLang="en-US" baseline="0" dirty="0" smtClean="0"/>
              <a:t> </a:t>
            </a:r>
            <a:r>
              <a:rPr lang="en-US" altLang="zh-CN" baseline="0" dirty="0" smtClean="0"/>
              <a:t>methodology</a:t>
            </a:r>
            <a:r>
              <a:rPr lang="zh-CN" altLang="en-US" baseline="0" dirty="0" smtClean="0"/>
              <a:t> </a:t>
            </a:r>
            <a:r>
              <a:rPr lang="en-US" altLang="zh-CN" baseline="0" dirty="0" smtClean="0"/>
              <a:t>level,</a:t>
            </a:r>
            <a:r>
              <a:rPr lang="zh-CN" altLang="en-US" baseline="0" dirty="0" smtClean="0"/>
              <a:t> </a:t>
            </a:r>
            <a:r>
              <a:rPr lang="en-US" altLang="zh-CN" baseline="0" dirty="0" smtClean="0"/>
              <a:t>we</a:t>
            </a:r>
            <a:r>
              <a:rPr lang="zh-CN" altLang="en-US" baseline="0" dirty="0" smtClean="0"/>
              <a:t> </a:t>
            </a:r>
            <a:r>
              <a:rPr lang="en-US" altLang="zh-CN" baseline="0" dirty="0" smtClean="0"/>
              <a:t>need</a:t>
            </a:r>
            <a:r>
              <a:rPr lang="zh-CN" altLang="en-US" baseline="0" dirty="0" smtClean="0"/>
              <a:t> </a:t>
            </a:r>
            <a:r>
              <a:rPr lang="en-US" altLang="zh-CN" baseline="0" dirty="0" smtClean="0"/>
              <a:t>first</a:t>
            </a:r>
            <a:r>
              <a:rPr lang="zh-CN" altLang="en-US" baseline="0" dirty="0" smtClean="0"/>
              <a:t> </a:t>
            </a:r>
            <a:r>
              <a:rPr lang="en-US" altLang="zh-CN" baseline="0" dirty="0" smtClean="0"/>
              <a:t>to</a:t>
            </a:r>
            <a:r>
              <a:rPr lang="zh-CN" altLang="en-US" baseline="0" dirty="0" smtClean="0"/>
              <a:t> </a:t>
            </a:r>
            <a:r>
              <a:rPr lang="en-US" altLang="zh-CN" baseline="0" dirty="0" smtClean="0"/>
              <a:t>know</a:t>
            </a:r>
            <a:r>
              <a:rPr lang="zh-CN" altLang="en-US" baseline="0" dirty="0" smtClean="0"/>
              <a:t> </a:t>
            </a:r>
            <a:r>
              <a:rPr lang="en-US" altLang="zh-CN" baseline="0" dirty="0" smtClean="0"/>
              <a:t>how</a:t>
            </a:r>
            <a:r>
              <a:rPr lang="zh-CN" altLang="en-US" baseline="0" dirty="0" smtClean="0"/>
              <a:t> </a:t>
            </a:r>
            <a:r>
              <a:rPr lang="en-US" altLang="zh-CN" baseline="0" dirty="0" smtClean="0"/>
              <a:t>to</a:t>
            </a:r>
            <a:r>
              <a:rPr lang="zh-CN" altLang="en-US" baseline="0" dirty="0" smtClean="0"/>
              <a:t> </a:t>
            </a:r>
            <a:r>
              <a:rPr lang="en-US" altLang="zh-CN" baseline="0" dirty="0" smtClean="0"/>
              <a:t>do</a:t>
            </a:r>
            <a:r>
              <a:rPr lang="zh-CN" altLang="en-US" baseline="0" dirty="0" smtClean="0"/>
              <a:t> </a:t>
            </a:r>
            <a:r>
              <a:rPr lang="en-US" altLang="zh-CN" baseline="0" dirty="0" smtClean="0"/>
              <a:t>traditional</a:t>
            </a:r>
            <a:r>
              <a:rPr lang="zh-CN" altLang="en-US" baseline="0" dirty="0" smtClean="0"/>
              <a:t> </a:t>
            </a:r>
            <a:r>
              <a:rPr lang="en-US" altLang="zh-CN" baseline="0" dirty="0" smtClean="0"/>
              <a:t>recommendation.</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30</a:t>
            </a:fld>
            <a:endParaRPr lang="en-US"/>
          </a:p>
        </p:txBody>
      </p:sp>
    </p:spTree>
    <p:extLst>
      <p:ext uri="{BB962C8B-B14F-4D97-AF65-F5344CB8AC3E}">
        <p14:creationId xmlns:p14="http://schemas.microsoft.com/office/powerpoint/2010/main" val="789704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Sparse</a:t>
            </a:r>
            <a:r>
              <a:rPr lang="zh-CN" altLang="en-US" baseline="0" dirty="0" smtClean="0"/>
              <a:t> </a:t>
            </a:r>
            <a:r>
              <a:rPr lang="en-US" altLang="zh-CN" baseline="0" dirty="0" smtClean="0"/>
              <a:t>user-item</a:t>
            </a:r>
            <a:r>
              <a:rPr lang="zh-CN" altLang="en-US" baseline="0" dirty="0" smtClean="0"/>
              <a:t> </a:t>
            </a:r>
            <a:r>
              <a:rPr lang="en-US" altLang="zh-CN" baseline="0" dirty="0" smtClean="0"/>
              <a:t>matrix.</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31</a:t>
            </a:fld>
            <a:endParaRPr lang="en-US"/>
          </a:p>
        </p:txBody>
      </p:sp>
    </p:spTree>
    <p:extLst>
      <p:ext uri="{BB962C8B-B14F-4D97-AF65-F5344CB8AC3E}">
        <p14:creationId xmlns:p14="http://schemas.microsoft.com/office/powerpoint/2010/main" val="114519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Three.</a:t>
            </a:r>
            <a:r>
              <a:rPr lang="zh-CN" altLang="en-US" baseline="0" dirty="0" smtClean="0"/>
              <a:t> </a:t>
            </a:r>
            <a:r>
              <a:rPr lang="en-US" altLang="zh-CN" dirty="0" smtClean="0"/>
              <a:t>First,</a:t>
            </a:r>
            <a:r>
              <a:rPr lang="zh-CN" altLang="en-US" dirty="0" smtClean="0"/>
              <a:t> </a:t>
            </a:r>
            <a:r>
              <a:rPr lang="en-US" altLang="zh-CN" dirty="0" smtClean="0"/>
              <a:t>NLP</a:t>
            </a:r>
            <a:r>
              <a:rPr lang="zh-CN" altLang="en-US" dirty="0" smtClean="0"/>
              <a:t> </a:t>
            </a:r>
            <a:r>
              <a:rPr lang="en-US" altLang="zh-CN" dirty="0" smtClean="0"/>
              <a:t>work.</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32</a:t>
            </a:fld>
            <a:endParaRPr lang="en-US"/>
          </a:p>
        </p:txBody>
      </p:sp>
    </p:spTree>
    <p:extLst>
      <p:ext uri="{BB962C8B-B14F-4D97-AF65-F5344CB8AC3E}">
        <p14:creationId xmlns:p14="http://schemas.microsoft.com/office/powerpoint/2010/main" val="732670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Second,</a:t>
            </a:r>
            <a:r>
              <a:rPr lang="zh-CN" altLang="en-US" baseline="0" dirty="0" smtClean="0"/>
              <a:t> </a:t>
            </a:r>
            <a:r>
              <a:rPr lang="en-US" altLang="zh-CN" baseline="0" dirty="0" smtClean="0"/>
              <a:t>CF.</a:t>
            </a:r>
            <a:r>
              <a:rPr lang="zh-CN" altLang="en-US" baseline="0" dirty="0" smtClean="0"/>
              <a:t> </a:t>
            </a:r>
            <a:r>
              <a:rPr lang="en-US" altLang="zh-CN" dirty="0" smtClean="0"/>
              <a:t>What</a:t>
            </a:r>
            <a:r>
              <a:rPr lang="zh-CN" altLang="en-US" baseline="0" dirty="0" smtClean="0"/>
              <a:t> </a:t>
            </a:r>
            <a:r>
              <a:rPr lang="en-US" altLang="zh-CN" baseline="0" dirty="0" smtClean="0"/>
              <a:t>is</a:t>
            </a:r>
            <a:r>
              <a:rPr lang="zh-CN" altLang="en-US" baseline="0" dirty="0" smtClean="0"/>
              <a:t> </a:t>
            </a:r>
            <a:r>
              <a:rPr lang="en-US" altLang="zh-CN" baseline="0" dirty="0" smtClean="0"/>
              <a:t>cold-start?</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33</a:t>
            </a:fld>
            <a:endParaRPr lang="en-US"/>
          </a:p>
        </p:txBody>
      </p:sp>
    </p:spTree>
    <p:extLst>
      <p:ext uri="{BB962C8B-B14F-4D97-AF65-F5344CB8AC3E}">
        <p14:creationId xmlns:p14="http://schemas.microsoft.com/office/powerpoint/2010/main" val="935607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Dr.</a:t>
            </a:r>
            <a:r>
              <a:rPr lang="zh-CN" altLang="en-US" dirty="0" smtClean="0"/>
              <a:t> </a:t>
            </a:r>
            <a:r>
              <a:rPr lang="en-US" altLang="zh-CN" dirty="0" smtClean="0"/>
              <a:t>Yehuda</a:t>
            </a:r>
            <a:r>
              <a:rPr lang="zh-CN" altLang="en-US" baseline="0" dirty="0" smtClean="0"/>
              <a:t> </a:t>
            </a:r>
            <a:r>
              <a:rPr lang="en-US" altLang="zh-CN" baseline="0" dirty="0" err="1" smtClean="0"/>
              <a:t>Koren</a:t>
            </a:r>
            <a:r>
              <a:rPr lang="en-US" altLang="zh-CN" baseline="0" dirty="0" smtClean="0"/>
              <a:t>.</a:t>
            </a:r>
            <a:r>
              <a:rPr lang="zh-CN" altLang="en-US" baseline="0" dirty="0" smtClean="0"/>
              <a:t> </a:t>
            </a:r>
            <a:r>
              <a:rPr lang="en-US" altLang="zh-CN" baseline="0" dirty="0" smtClean="0"/>
              <a:t>Matrix</a:t>
            </a:r>
            <a:r>
              <a:rPr lang="zh-CN" altLang="en-US" baseline="0" dirty="0" smtClean="0"/>
              <a:t> </a:t>
            </a:r>
            <a:r>
              <a:rPr lang="en-US" altLang="zh-CN" baseline="0" dirty="0" smtClean="0"/>
              <a:t>factorization.</a:t>
            </a:r>
            <a:r>
              <a:rPr lang="zh-CN" altLang="en-US" baseline="0" dirty="0" smtClean="0"/>
              <a:t> </a:t>
            </a:r>
            <a:r>
              <a:rPr lang="en-US" altLang="zh-CN" baseline="0" dirty="0" smtClean="0"/>
              <a:t>Latent</a:t>
            </a:r>
            <a:r>
              <a:rPr lang="zh-CN" altLang="en-US" baseline="0" dirty="0" smtClean="0"/>
              <a:t> </a:t>
            </a:r>
            <a:r>
              <a:rPr lang="en-US" altLang="zh-CN" baseline="0" dirty="0" smtClean="0"/>
              <a:t>factors.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34</a:t>
            </a:fld>
            <a:endParaRPr lang="en-US"/>
          </a:p>
        </p:txBody>
      </p:sp>
    </p:spTree>
    <p:extLst>
      <p:ext uri="{BB962C8B-B14F-4D97-AF65-F5344CB8AC3E}">
        <p14:creationId xmlns:p14="http://schemas.microsoft.com/office/powerpoint/2010/main" val="1922209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Observed</a:t>
            </a:r>
            <a:r>
              <a:rPr lang="zh-CN" altLang="en-US" dirty="0" smtClean="0"/>
              <a:t> </a:t>
            </a:r>
            <a:r>
              <a:rPr lang="en-US" altLang="zh-CN" dirty="0" smtClean="0"/>
              <a:t>indicators.</a:t>
            </a:r>
            <a:r>
              <a:rPr lang="zh-CN" altLang="en-US" baseline="0" dirty="0" smtClean="0"/>
              <a:t> </a:t>
            </a:r>
            <a:r>
              <a:rPr lang="en-US" altLang="zh-CN" baseline="0" dirty="0" smtClean="0"/>
              <a:t>Regularization</a:t>
            </a:r>
            <a:r>
              <a:rPr lang="zh-CN" altLang="en-US" baseline="0" dirty="0" smtClean="0"/>
              <a:t> </a:t>
            </a:r>
            <a:r>
              <a:rPr lang="en-US" altLang="zh-CN" baseline="0" dirty="0" smtClean="0"/>
              <a:t>to</a:t>
            </a:r>
            <a:r>
              <a:rPr lang="zh-CN" altLang="en-US" baseline="0" dirty="0" smtClean="0"/>
              <a:t> </a:t>
            </a:r>
            <a:r>
              <a:rPr lang="en-US" altLang="zh-CN" baseline="0" dirty="0" smtClean="0"/>
              <a:t>avoid</a:t>
            </a:r>
            <a:r>
              <a:rPr lang="zh-CN" altLang="en-US" baseline="0" dirty="0" smtClean="0"/>
              <a:t> </a:t>
            </a:r>
            <a:r>
              <a:rPr lang="en-US" altLang="zh-CN" baseline="0" dirty="0" smtClean="0"/>
              <a:t>over-fitting.</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35</a:t>
            </a:fld>
            <a:endParaRPr lang="en-US"/>
          </a:p>
        </p:txBody>
      </p:sp>
    </p:spTree>
    <p:extLst>
      <p:ext uri="{BB962C8B-B14F-4D97-AF65-F5344CB8AC3E}">
        <p14:creationId xmlns:p14="http://schemas.microsoft.com/office/powerpoint/2010/main" val="24524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One</a:t>
            </a:r>
            <a:r>
              <a:rPr lang="zh-CN" altLang="en-US" baseline="0" dirty="0" smtClean="0"/>
              <a:t> </a:t>
            </a:r>
            <a:r>
              <a:rPr lang="en-US" altLang="zh-CN" baseline="0" dirty="0" smtClean="0"/>
              <a:t>more</a:t>
            </a:r>
            <a:r>
              <a:rPr lang="zh-CN" altLang="en-US" baseline="0" dirty="0" smtClean="0"/>
              <a:t> </a:t>
            </a:r>
            <a:r>
              <a:rPr lang="en-US" altLang="zh-CN" baseline="0" dirty="0" smtClean="0"/>
              <a:t>matrix</a:t>
            </a:r>
            <a:r>
              <a:rPr lang="zh-CN" altLang="en-US" baseline="0" dirty="0" smtClean="0"/>
              <a:t> </a:t>
            </a:r>
            <a:r>
              <a:rPr lang="en-US" altLang="zh-CN" baseline="0" dirty="0" smtClean="0"/>
              <a:t>input.</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36</a:t>
            </a:fld>
            <a:endParaRPr lang="en-US"/>
          </a:p>
        </p:txBody>
      </p:sp>
    </p:spTree>
    <p:extLst>
      <p:ext uri="{BB962C8B-B14F-4D97-AF65-F5344CB8AC3E}">
        <p14:creationId xmlns:p14="http://schemas.microsoft.com/office/powerpoint/2010/main" val="1061752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Average</a:t>
            </a:r>
            <a:r>
              <a:rPr lang="zh-CN" altLang="en-US" dirty="0" smtClean="0"/>
              <a:t> </a:t>
            </a:r>
            <a:r>
              <a:rPr lang="en-US" altLang="zh-CN" dirty="0" smtClean="0"/>
              <a:t>score</a:t>
            </a:r>
            <a:r>
              <a:rPr lang="zh-CN" altLang="en-US" dirty="0" smtClean="0"/>
              <a:t> </a:t>
            </a:r>
            <a:r>
              <a:rPr lang="en-US" altLang="zh-CN" dirty="0" smtClean="0"/>
              <a:t>of</a:t>
            </a:r>
            <a:r>
              <a:rPr lang="zh-CN" altLang="en-US" dirty="0" smtClean="0"/>
              <a:t> </a:t>
            </a:r>
            <a:r>
              <a:rPr lang="en-US" altLang="zh-CN" dirty="0" smtClean="0"/>
              <a:t>friends’</a:t>
            </a:r>
            <a:r>
              <a:rPr lang="zh-CN" altLang="en-US" dirty="0" smtClean="0"/>
              <a:t> </a:t>
            </a:r>
            <a:r>
              <a:rPr lang="en-US" altLang="zh-CN" dirty="0" smtClean="0"/>
              <a:t>ratings</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same</a:t>
            </a:r>
            <a:r>
              <a:rPr lang="zh-CN" altLang="en-US" dirty="0" smtClean="0"/>
              <a:t> </a:t>
            </a:r>
            <a:r>
              <a:rPr lang="en-US" altLang="zh-CN" dirty="0" smtClean="0"/>
              <a:t>item.</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37</a:t>
            </a:fld>
            <a:endParaRPr lang="en-US"/>
          </a:p>
        </p:txBody>
      </p:sp>
    </p:spTree>
    <p:extLst>
      <p:ext uri="{BB962C8B-B14F-4D97-AF65-F5344CB8AC3E}">
        <p14:creationId xmlns:p14="http://schemas.microsoft.com/office/powerpoint/2010/main" val="1767558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User behavior is a fundamental unit in social networks.</a:t>
            </a:r>
          </a:p>
        </p:txBody>
      </p:sp>
      <p:sp>
        <p:nvSpPr>
          <p:cNvPr id="4" name="灯片编号占位符 3"/>
          <p:cNvSpPr>
            <a:spLocks noGrp="1"/>
          </p:cNvSpPr>
          <p:nvPr>
            <p:ph type="sldNum" sz="quarter" idx="10"/>
          </p:nvPr>
        </p:nvSpPr>
        <p:spPr/>
        <p:txBody>
          <a:bodyPr/>
          <a:lstStyle/>
          <a:p>
            <a:fld id="{B8E5960B-FBEF-2746-82FA-4C1369FB4CBE}" type="slidenum">
              <a:rPr lang="en-US" smtClean="0"/>
              <a:t>4</a:t>
            </a:fld>
            <a:endParaRPr lang="en-US"/>
          </a:p>
        </p:txBody>
      </p:sp>
    </p:spTree>
    <p:extLst>
      <p:ext uri="{BB962C8B-B14F-4D97-AF65-F5344CB8AC3E}">
        <p14:creationId xmlns:p14="http://schemas.microsoft.com/office/powerpoint/2010/main" val="20619680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Your</a:t>
            </a:r>
            <a:r>
              <a:rPr lang="zh-CN" altLang="en-US" dirty="0" smtClean="0"/>
              <a:t> </a:t>
            </a:r>
            <a:r>
              <a:rPr lang="en-US" altLang="zh-CN" dirty="0" smtClean="0"/>
              <a:t>preference</a:t>
            </a:r>
            <a:r>
              <a:rPr lang="zh-CN" altLang="en-US" dirty="0" smtClean="0"/>
              <a:t> </a:t>
            </a:r>
            <a:r>
              <a:rPr lang="en-US" altLang="zh-CN" dirty="0" smtClean="0"/>
              <a:t>bias</a:t>
            </a:r>
            <a:r>
              <a:rPr lang="zh-CN" altLang="en-US" dirty="0" smtClean="0"/>
              <a:t> </a:t>
            </a:r>
            <a:r>
              <a:rPr lang="en-US" altLang="zh-CN" dirty="0" smtClean="0"/>
              <a:t>on</a:t>
            </a:r>
            <a:r>
              <a:rPr lang="zh-CN" altLang="en-US" dirty="0" smtClean="0"/>
              <a:t> </a:t>
            </a:r>
            <a:r>
              <a:rPr lang="en-US" altLang="zh-CN" dirty="0" smtClean="0"/>
              <a:t>a</a:t>
            </a:r>
            <a:r>
              <a:rPr lang="zh-CN" altLang="en-US" dirty="0" smtClean="0"/>
              <a:t> </a:t>
            </a:r>
            <a:r>
              <a:rPr lang="en-US" altLang="zh-CN" dirty="0" smtClean="0"/>
              <a:t>given</a:t>
            </a:r>
            <a:r>
              <a:rPr lang="zh-CN" altLang="en-US" dirty="0" smtClean="0"/>
              <a:t> </a:t>
            </a:r>
            <a:r>
              <a:rPr lang="en-US" altLang="zh-CN" dirty="0" smtClean="0"/>
              <a:t>item.</a:t>
            </a:r>
            <a:r>
              <a:rPr lang="zh-CN" altLang="en-US" dirty="0" smtClean="0"/>
              <a:t> </a:t>
            </a:r>
            <a:r>
              <a:rPr lang="en-US" altLang="zh-CN" dirty="0" smtClean="0"/>
              <a:t>Your</a:t>
            </a:r>
            <a:r>
              <a:rPr lang="zh-CN" altLang="en-US" dirty="0" smtClean="0"/>
              <a:t> </a:t>
            </a:r>
            <a:r>
              <a:rPr lang="en-US" altLang="zh-CN" dirty="0" smtClean="0"/>
              <a:t>rating</a:t>
            </a:r>
            <a:r>
              <a:rPr lang="zh-CN" altLang="en-US" dirty="0" smtClean="0"/>
              <a:t> </a:t>
            </a:r>
            <a:r>
              <a:rPr lang="en-US" altLang="zh-CN" dirty="0" smtClean="0"/>
              <a:t>to</a:t>
            </a:r>
            <a:r>
              <a:rPr lang="zh-CN" altLang="en-US" dirty="0" smtClean="0"/>
              <a:t> </a:t>
            </a:r>
            <a:r>
              <a:rPr lang="en-US" altLang="zh-CN" dirty="0" smtClean="0"/>
              <a:t>the</a:t>
            </a:r>
            <a:r>
              <a:rPr lang="zh-CN" altLang="en-US" dirty="0" smtClean="0"/>
              <a:t> </a:t>
            </a:r>
            <a:r>
              <a:rPr lang="en-US" altLang="zh-CN" dirty="0" smtClean="0"/>
              <a:t>given</a:t>
            </a:r>
            <a:r>
              <a:rPr lang="zh-CN" altLang="en-US" dirty="0" smtClean="0"/>
              <a:t> </a:t>
            </a:r>
            <a:r>
              <a:rPr lang="en-US" altLang="zh-CN" dirty="0" smtClean="0"/>
              <a:t>item</a:t>
            </a:r>
            <a:r>
              <a:rPr lang="zh-CN" altLang="en-US" dirty="0" smtClean="0"/>
              <a:t> </a:t>
            </a:r>
            <a:r>
              <a:rPr lang="en-US" altLang="zh-CN" dirty="0" smtClean="0"/>
              <a:t>is</a:t>
            </a:r>
            <a:r>
              <a:rPr lang="zh-CN" altLang="en-US" dirty="0" smtClean="0"/>
              <a:t> </a:t>
            </a:r>
            <a:r>
              <a:rPr lang="en-US" altLang="zh-CN" dirty="0" smtClean="0"/>
              <a:t>over</a:t>
            </a:r>
            <a:r>
              <a:rPr lang="zh-CN" altLang="en-US" baseline="0" dirty="0" smtClean="0"/>
              <a:t> </a:t>
            </a:r>
            <a:r>
              <a:rPr lang="en-US" altLang="zh-CN" baseline="0" dirty="0" smtClean="0"/>
              <a:t>or</a:t>
            </a:r>
            <a:r>
              <a:rPr lang="zh-CN" altLang="en-US" baseline="0" dirty="0" smtClean="0"/>
              <a:t> </a:t>
            </a:r>
            <a:r>
              <a:rPr lang="en-US" altLang="zh-CN" baseline="0" dirty="0" smtClean="0"/>
              <a:t>below</a:t>
            </a:r>
            <a:r>
              <a:rPr lang="zh-CN" altLang="en-US" baseline="0" dirty="0" smtClean="0"/>
              <a:t> </a:t>
            </a:r>
            <a:r>
              <a:rPr lang="en-US" altLang="zh-CN" baseline="0" dirty="0" smtClean="0"/>
              <a:t>your</a:t>
            </a:r>
            <a:r>
              <a:rPr lang="zh-CN" altLang="en-US" baseline="0" dirty="0" smtClean="0"/>
              <a:t> </a:t>
            </a:r>
            <a:r>
              <a:rPr lang="en-US" altLang="zh-CN" baseline="0" dirty="0" smtClean="0"/>
              <a:t>average</a:t>
            </a:r>
            <a:r>
              <a:rPr lang="zh-CN" altLang="en-US" baseline="0" dirty="0" smtClean="0"/>
              <a:t> </a:t>
            </a:r>
            <a:r>
              <a:rPr lang="en-US" altLang="zh-CN" baseline="0" dirty="0" smtClean="0"/>
              <a:t>rating.</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38</a:t>
            </a:fld>
            <a:endParaRPr lang="en-US"/>
          </a:p>
        </p:txBody>
      </p:sp>
    </p:spTree>
    <p:extLst>
      <p:ext uri="{BB962C8B-B14F-4D97-AF65-F5344CB8AC3E}">
        <p14:creationId xmlns:p14="http://schemas.microsoft.com/office/powerpoint/2010/main" val="2981473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Only</a:t>
            </a:r>
            <a:r>
              <a:rPr lang="zh-CN" altLang="en-US" dirty="0" smtClean="0"/>
              <a:t> </a:t>
            </a:r>
            <a:r>
              <a:rPr lang="en-US" altLang="zh-CN" dirty="0" smtClean="0"/>
              <a:t>the</a:t>
            </a:r>
            <a:r>
              <a:rPr lang="zh-CN" altLang="en-US" baseline="0" dirty="0" smtClean="0"/>
              <a:t> </a:t>
            </a:r>
            <a:r>
              <a:rPr lang="en-US" altLang="zh-CN" baseline="0" dirty="0" smtClean="0"/>
              <a:t>given</a:t>
            </a:r>
            <a:r>
              <a:rPr lang="zh-CN" altLang="en-US" baseline="0" dirty="0" smtClean="0"/>
              <a:t> </a:t>
            </a:r>
            <a:r>
              <a:rPr lang="en-US" altLang="zh-CN" baseline="0" dirty="0" smtClean="0"/>
              <a:t>item?</a:t>
            </a:r>
            <a:r>
              <a:rPr lang="zh-CN" altLang="en-US" baseline="0" dirty="0" smtClean="0"/>
              <a:t> </a:t>
            </a:r>
            <a:r>
              <a:rPr lang="en-US" altLang="zh-CN" baseline="0" dirty="0" smtClean="0"/>
              <a:t>What</a:t>
            </a:r>
            <a:r>
              <a:rPr lang="zh-CN" altLang="en-US" baseline="0" dirty="0" smtClean="0"/>
              <a:t> </a:t>
            </a:r>
            <a:r>
              <a:rPr lang="en-US" altLang="zh-CN" baseline="0" dirty="0" smtClean="0"/>
              <a:t>if</a:t>
            </a:r>
            <a:r>
              <a:rPr lang="zh-CN" altLang="en-US" baseline="0" dirty="0" smtClean="0"/>
              <a:t> </a:t>
            </a:r>
            <a:r>
              <a:rPr lang="en-US" altLang="zh-CN" baseline="0" dirty="0" smtClean="0"/>
              <a:t>we</a:t>
            </a:r>
            <a:r>
              <a:rPr lang="zh-CN" altLang="en-US" baseline="0" dirty="0" smtClean="0"/>
              <a:t> </a:t>
            </a:r>
            <a:r>
              <a:rPr lang="en-US" altLang="zh-CN" baseline="0" dirty="0" smtClean="0"/>
              <a:t>compute</a:t>
            </a:r>
            <a:r>
              <a:rPr lang="zh-CN" altLang="en-US" baseline="0" dirty="0" smtClean="0"/>
              <a:t> </a:t>
            </a:r>
            <a:r>
              <a:rPr lang="en-US" altLang="zh-CN" baseline="0" dirty="0" smtClean="0"/>
              <a:t>the</a:t>
            </a:r>
            <a:r>
              <a:rPr lang="zh-CN" altLang="en-US" baseline="0" dirty="0" smtClean="0"/>
              <a:t> </a:t>
            </a:r>
            <a:r>
              <a:rPr lang="en-US" altLang="zh-CN" baseline="0" dirty="0" smtClean="0"/>
              <a:t>similarity</a:t>
            </a:r>
            <a:r>
              <a:rPr lang="zh-CN" altLang="en-US" baseline="0" dirty="0" smtClean="0"/>
              <a:t> </a:t>
            </a:r>
            <a:r>
              <a:rPr lang="en-US" altLang="zh-CN" baseline="0" dirty="0" smtClean="0"/>
              <a:t>between</a:t>
            </a:r>
            <a:r>
              <a:rPr lang="zh-CN" altLang="en-US" baseline="0" dirty="0" smtClean="0"/>
              <a:t> </a:t>
            </a:r>
            <a:r>
              <a:rPr lang="en-US" altLang="zh-CN" baseline="0" dirty="0" smtClean="0"/>
              <a:t>items?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39</a:t>
            </a:fld>
            <a:endParaRPr lang="en-US"/>
          </a:p>
        </p:txBody>
      </p:sp>
    </p:spTree>
    <p:extLst>
      <p:ext uri="{BB962C8B-B14F-4D97-AF65-F5344CB8AC3E}">
        <p14:creationId xmlns:p14="http://schemas.microsoft.com/office/powerpoint/2010/main" val="1758059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Model</a:t>
            </a:r>
            <a:r>
              <a:rPr lang="zh-CN" altLang="en-US" dirty="0" smtClean="0"/>
              <a:t> </a:t>
            </a:r>
            <a:r>
              <a:rPr lang="en-US" altLang="zh-CN" dirty="0" smtClean="0"/>
              <a:t>based:</a:t>
            </a:r>
            <a:r>
              <a:rPr lang="zh-CN" altLang="en-US" baseline="0" dirty="0" smtClean="0"/>
              <a:t> </a:t>
            </a:r>
            <a:r>
              <a:rPr lang="en-US" altLang="zh-CN" baseline="0" dirty="0" smtClean="0"/>
              <a:t>U</a:t>
            </a:r>
            <a:r>
              <a:rPr lang="en-US" altLang="zh-CN" dirty="0" smtClean="0"/>
              <a:t>se</a:t>
            </a:r>
            <a:r>
              <a:rPr lang="zh-CN" altLang="en-US" dirty="0" smtClean="0"/>
              <a:t> </a:t>
            </a:r>
            <a:r>
              <a:rPr lang="en-US" altLang="zh-CN" dirty="0" smtClean="0"/>
              <a:t>matrix</a:t>
            </a:r>
            <a:r>
              <a:rPr lang="zh-CN" altLang="en-US" dirty="0" smtClean="0"/>
              <a:t> </a:t>
            </a:r>
            <a:r>
              <a:rPr lang="en-US" altLang="zh-CN" dirty="0" smtClean="0"/>
              <a:t>factorization</a:t>
            </a:r>
            <a:r>
              <a:rPr lang="zh-CN" altLang="en-US" baseline="0" dirty="0" smtClean="0"/>
              <a:t> </a:t>
            </a:r>
            <a:r>
              <a:rPr lang="en-US" altLang="zh-CN" baseline="0" dirty="0" smtClean="0"/>
              <a:t>for</a:t>
            </a:r>
            <a:r>
              <a:rPr lang="zh-CN" altLang="en-US" baseline="0" dirty="0" smtClean="0"/>
              <a:t> </a:t>
            </a:r>
            <a:r>
              <a:rPr lang="en-US" altLang="zh-CN" baseline="0" dirty="0" smtClean="0"/>
              <a:t>social</a:t>
            </a:r>
            <a:r>
              <a:rPr lang="zh-CN" altLang="en-US" baseline="0" dirty="0" smtClean="0"/>
              <a:t> </a:t>
            </a:r>
            <a:r>
              <a:rPr lang="en-US" altLang="zh-CN" baseline="0" dirty="0" smtClean="0"/>
              <a:t>recommender.</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40</a:t>
            </a:fld>
            <a:endParaRPr lang="en-US"/>
          </a:p>
        </p:txBody>
      </p:sp>
    </p:spTree>
    <p:extLst>
      <p:ext uri="{BB962C8B-B14F-4D97-AF65-F5344CB8AC3E}">
        <p14:creationId xmlns:p14="http://schemas.microsoft.com/office/powerpoint/2010/main" val="1929789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Optimize</a:t>
            </a:r>
            <a:r>
              <a:rPr lang="zh-CN" altLang="en-US" dirty="0" smtClean="0"/>
              <a:t> </a:t>
            </a:r>
            <a:r>
              <a:rPr lang="en-US" altLang="zh-CN" dirty="0" smtClean="0"/>
              <a:t>user</a:t>
            </a:r>
            <a:r>
              <a:rPr lang="zh-CN" altLang="en-US" dirty="0" smtClean="0"/>
              <a:t> </a:t>
            </a:r>
            <a:r>
              <a:rPr lang="en-US" altLang="zh-CN" dirty="0" smtClean="0"/>
              <a:t>vector</a:t>
            </a:r>
            <a:r>
              <a:rPr lang="zh-CN" altLang="en-US" dirty="0" smtClean="0"/>
              <a:t> </a:t>
            </a:r>
            <a:r>
              <a:rPr lang="en-US" altLang="zh-CN" dirty="0" smtClean="0"/>
              <a:t>with</a:t>
            </a:r>
            <a:r>
              <a:rPr lang="zh-CN" altLang="en-US" dirty="0" smtClean="0"/>
              <a:t> </a:t>
            </a:r>
            <a:r>
              <a:rPr lang="en-US" altLang="zh-CN" dirty="0" smtClean="0"/>
              <a:t>both</a:t>
            </a:r>
            <a:r>
              <a:rPr lang="zh-CN" altLang="en-US" dirty="0" smtClean="0"/>
              <a:t> </a:t>
            </a:r>
            <a:r>
              <a:rPr lang="en-US" altLang="zh-CN" dirty="0" smtClean="0"/>
              <a:t>rating</a:t>
            </a:r>
            <a:r>
              <a:rPr lang="zh-CN" altLang="en-US" dirty="0" smtClean="0"/>
              <a:t> </a:t>
            </a:r>
            <a:r>
              <a:rPr lang="en-US" altLang="zh-CN" dirty="0" smtClean="0"/>
              <a:t>matrix</a:t>
            </a:r>
            <a:r>
              <a:rPr lang="zh-CN" altLang="en-US" dirty="0" smtClean="0"/>
              <a:t> </a:t>
            </a:r>
            <a:r>
              <a:rPr lang="en-US" altLang="zh-CN" dirty="0" smtClean="0"/>
              <a:t>and</a:t>
            </a:r>
            <a:r>
              <a:rPr lang="zh-CN" altLang="en-US" dirty="0" smtClean="0"/>
              <a:t> </a:t>
            </a:r>
            <a:r>
              <a:rPr lang="en-US" altLang="zh-CN" dirty="0" smtClean="0"/>
              <a:t>social</a:t>
            </a:r>
            <a:r>
              <a:rPr lang="zh-CN" altLang="en-US" dirty="0" smtClean="0"/>
              <a:t> </a:t>
            </a:r>
            <a:r>
              <a:rPr lang="en-US" altLang="zh-CN" dirty="0" smtClean="0"/>
              <a:t>matrix</a:t>
            </a:r>
            <a:r>
              <a:rPr lang="en-US" altLang="zh-CN" baseline="0" dirty="0" smtClean="0"/>
              <a:t> with probabilistic graphical model.</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41</a:t>
            </a:fld>
            <a:endParaRPr lang="en-US"/>
          </a:p>
        </p:txBody>
      </p:sp>
    </p:spTree>
    <p:extLst>
      <p:ext uri="{BB962C8B-B14F-4D97-AF65-F5344CB8AC3E}">
        <p14:creationId xmlns:p14="http://schemas.microsoft.com/office/powerpoint/2010/main" val="11338028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Observation indicator, </a:t>
            </a:r>
            <a:r>
              <a:rPr lang="en-US" dirty="0" smtClean="0"/>
              <a:t>Gaussi</a:t>
            </a:r>
            <a:r>
              <a:rPr lang="en-US" altLang="zh-CN" dirty="0" smtClean="0"/>
              <a:t>a</a:t>
            </a:r>
            <a:r>
              <a:rPr lang="en-US" dirty="0" smtClean="0"/>
              <a:t>n</a:t>
            </a:r>
            <a:r>
              <a:rPr lang="en-US" baseline="0" dirty="0" smtClean="0"/>
              <a:t> distribution, logistic function.</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42</a:t>
            </a:fld>
            <a:endParaRPr lang="en-US"/>
          </a:p>
        </p:txBody>
      </p:sp>
    </p:spTree>
    <p:extLst>
      <p:ext uri="{BB962C8B-B14F-4D97-AF65-F5344CB8AC3E}">
        <p14:creationId xmlns:p14="http://schemas.microsoft.com/office/powerpoint/2010/main" val="3207211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Behavioral term, social term, regularization terms.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43</a:t>
            </a:fld>
            <a:endParaRPr lang="en-US"/>
          </a:p>
        </p:txBody>
      </p:sp>
    </p:spTree>
    <p:extLst>
      <p:ext uri="{BB962C8B-B14F-4D97-AF65-F5344CB8AC3E}">
        <p14:creationId xmlns:p14="http://schemas.microsoft.com/office/powerpoint/2010/main" val="129959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44</a:t>
            </a:fld>
            <a:endParaRPr lang="en-US"/>
          </a:p>
        </p:txBody>
      </p:sp>
    </p:spTree>
    <p:extLst>
      <p:ext uri="{BB962C8B-B14F-4D97-AF65-F5344CB8AC3E}">
        <p14:creationId xmlns:p14="http://schemas.microsoft.com/office/powerpoint/2010/main" val="7881083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Review the whole framework of </a:t>
            </a:r>
            <a:r>
              <a:rPr lang="en-US" dirty="0" err="1" smtClean="0"/>
              <a:t>SoRec</a:t>
            </a:r>
            <a:r>
              <a:rPr lang="en-US" dirty="0" smtClean="0"/>
              <a:t>.</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45</a:t>
            </a:fld>
            <a:endParaRPr lang="en-US"/>
          </a:p>
        </p:txBody>
      </p:sp>
    </p:spTree>
    <p:extLst>
      <p:ext uri="{BB962C8B-B14F-4D97-AF65-F5344CB8AC3E}">
        <p14:creationId xmlns:p14="http://schemas.microsoft.com/office/powerpoint/2010/main" val="11414381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Modeling</a:t>
            </a:r>
            <a:r>
              <a:rPr lang="zh-CN" altLang="en-US" dirty="0" smtClean="0"/>
              <a:t> </a:t>
            </a:r>
            <a:r>
              <a:rPr lang="en-US" altLang="zh-CN" dirty="0" smtClean="0"/>
              <a:t>social</a:t>
            </a:r>
            <a:r>
              <a:rPr lang="zh-CN" altLang="en-US" dirty="0" smtClean="0"/>
              <a:t> </a:t>
            </a:r>
            <a:r>
              <a:rPr lang="en-US" altLang="zh-CN" dirty="0" smtClean="0"/>
              <a:t>trust</a:t>
            </a:r>
            <a:r>
              <a:rPr lang="zh-CN" altLang="en-US" dirty="0" smtClean="0"/>
              <a:t> </a:t>
            </a:r>
            <a:r>
              <a:rPr lang="en-US" altLang="zh-CN" dirty="0" smtClean="0"/>
              <a:t>into</a:t>
            </a:r>
            <a:r>
              <a:rPr lang="zh-CN" altLang="en-US" dirty="0" smtClean="0"/>
              <a:t> </a:t>
            </a:r>
            <a:r>
              <a:rPr lang="en-US" altLang="zh-CN" dirty="0" smtClean="0"/>
              <a:t>the</a:t>
            </a:r>
            <a:r>
              <a:rPr lang="zh-CN" altLang="en-US" dirty="0" smtClean="0"/>
              <a:t> </a:t>
            </a:r>
            <a:r>
              <a:rPr lang="en-US" altLang="zh-CN" dirty="0" smtClean="0"/>
              <a:t>factorization</a:t>
            </a:r>
            <a:r>
              <a:rPr lang="zh-CN" altLang="en-US" dirty="0" smtClean="0"/>
              <a:t> </a:t>
            </a:r>
            <a:r>
              <a:rPr lang="en-US" altLang="zh-CN" dirty="0" smtClean="0"/>
              <a:t>framework:</a:t>
            </a:r>
            <a:r>
              <a:rPr lang="zh-CN" altLang="en-US" baseline="0" dirty="0" smtClean="0"/>
              <a:t> </a:t>
            </a:r>
            <a:r>
              <a:rPr lang="en-US" altLang="zh-CN" baseline="0" dirty="0" smtClean="0"/>
              <a:t>Rating</a:t>
            </a:r>
            <a:r>
              <a:rPr lang="zh-CN" altLang="en-US" baseline="0" dirty="0" smtClean="0"/>
              <a:t> </a:t>
            </a:r>
            <a:r>
              <a:rPr lang="en-US" altLang="zh-CN" baseline="0" dirty="0" smtClean="0"/>
              <a:t>and</a:t>
            </a:r>
            <a:r>
              <a:rPr lang="zh-CN" altLang="en-US" baseline="0" dirty="0" smtClean="0"/>
              <a:t> </a:t>
            </a:r>
            <a:r>
              <a:rPr lang="en-US" altLang="zh-CN" baseline="0" dirty="0" smtClean="0"/>
              <a:t>trust.</a:t>
            </a:r>
            <a:r>
              <a:rPr lang="zh-CN" altLang="en-US" baseline="0" dirty="0" smtClean="0"/>
              <a:t> </a:t>
            </a:r>
            <a:r>
              <a:rPr lang="en-US" altLang="zh-CN" baseline="0" dirty="0" smtClean="0"/>
              <a:t>Trade-off.</a:t>
            </a:r>
            <a:r>
              <a:rPr lang="zh-CN" altLang="en-US" baseline="0" dirty="0" smtClean="0"/>
              <a:t> </a:t>
            </a:r>
            <a:r>
              <a:rPr lang="en-US" altLang="zh-CN" baseline="0" dirty="0" smtClean="0"/>
              <a:t>Parameter</a:t>
            </a:r>
            <a:r>
              <a:rPr lang="zh-CN" altLang="en-US" baseline="0" dirty="0" smtClean="0"/>
              <a:t> </a:t>
            </a:r>
            <a:r>
              <a:rPr lang="en-US" altLang="zh-CN" baseline="0" dirty="0" smtClean="0"/>
              <a:t>alpha.</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46</a:t>
            </a:fld>
            <a:endParaRPr lang="en-US"/>
          </a:p>
        </p:txBody>
      </p:sp>
    </p:spTree>
    <p:extLst>
      <p:ext uri="{BB962C8B-B14F-4D97-AF65-F5344CB8AC3E}">
        <p14:creationId xmlns:p14="http://schemas.microsoft.com/office/powerpoint/2010/main" val="15263270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Trade-off.</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47</a:t>
            </a:fld>
            <a:endParaRPr lang="en-US"/>
          </a:p>
        </p:txBody>
      </p:sp>
    </p:spTree>
    <p:extLst>
      <p:ext uri="{BB962C8B-B14F-4D97-AF65-F5344CB8AC3E}">
        <p14:creationId xmlns:p14="http://schemas.microsoft.com/office/powerpoint/2010/main" val="1842789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User behavior is a fundamental unit in social networks, so many problems can be studied from behavioral angel.</a:t>
            </a:r>
          </a:p>
        </p:txBody>
      </p:sp>
      <p:sp>
        <p:nvSpPr>
          <p:cNvPr id="4" name="灯片编号占位符 3"/>
          <p:cNvSpPr>
            <a:spLocks noGrp="1"/>
          </p:cNvSpPr>
          <p:nvPr>
            <p:ph type="sldNum" sz="quarter" idx="10"/>
          </p:nvPr>
        </p:nvSpPr>
        <p:spPr/>
        <p:txBody>
          <a:bodyPr/>
          <a:lstStyle/>
          <a:p>
            <a:fld id="{B8E5960B-FBEF-2746-82FA-4C1369FB4CBE}" type="slidenum">
              <a:rPr lang="en-US" smtClean="0"/>
              <a:t>5</a:t>
            </a:fld>
            <a:endParaRPr lang="en-US"/>
          </a:p>
        </p:txBody>
      </p:sp>
    </p:spTree>
    <p:extLst>
      <p:ext uri="{BB962C8B-B14F-4D97-AF65-F5344CB8AC3E}">
        <p14:creationId xmlns:p14="http://schemas.microsoft.com/office/powerpoint/2010/main" val="7161288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E5960B-FBEF-2746-82FA-4C1369FB4CBE}" type="slidenum">
              <a:rPr lang="en-US" smtClean="0"/>
              <a:t>48</a:t>
            </a:fld>
            <a:endParaRPr lang="en-US"/>
          </a:p>
        </p:txBody>
      </p:sp>
    </p:spTree>
    <p:extLst>
      <p:ext uri="{BB962C8B-B14F-4D97-AF65-F5344CB8AC3E}">
        <p14:creationId xmlns:p14="http://schemas.microsoft.com/office/powerpoint/2010/main" val="631354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r tastes are similar with the average tastes of your friends?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49</a:t>
            </a:fld>
            <a:endParaRPr lang="en-US"/>
          </a:p>
        </p:txBody>
      </p:sp>
    </p:spTree>
    <p:extLst>
      <p:ext uri="{BB962C8B-B14F-4D97-AF65-F5344CB8AC3E}">
        <p14:creationId xmlns:p14="http://schemas.microsoft.com/office/powerpoint/2010/main" val="232736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your tastes</a:t>
            </a:r>
            <a:r>
              <a:rPr lang="en-US" baseline="0" dirty="0" smtClean="0"/>
              <a:t> are similar with your friends who are strongly connected with you. This is better.</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50</a:t>
            </a:fld>
            <a:endParaRPr lang="en-US"/>
          </a:p>
        </p:txBody>
      </p:sp>
    </p:spTree>
    <p:extLst>
      <p:ext uri="{BB962C8B-B14F-4D97-AF65-F5344CB8AC3E}">
        <p14:creationId xmlns:p14="http://schemas.microsoft.com/office/powerpoint/2010/main" val="770447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integrate all the contextual information for recommendation?</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52</a:t>
            </a:fld>
            <a:endParaRPr lang="en-US"/>
          </a:p>
        </p:txBody>
      </p:sp>
    </p:spTree>
    <p:extLst>
      <p:ext uri="{BB962C8B-B14F-4D97-AF65-F5344CB8AC3E}">
        <p14:creationId xmlns:p14="http://schemas.microsoft.com/office/powerpoint/2010/main" val="509576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should understand the behavioral mechanism. In other words, why does</a:t>
            </a:r>
            <a:r>
              <a:rPr lang="en-US" baseline="0" dirty="0" smtClean="0"/>
              <a:t> a user adopt a message?</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53</a:t>
            </a:fld>
            <a:endParaRPr lang="en-US"/>
          </a:p>
        </p:txBody>
      </p:sp>
    </p:spTree>
    <p:extLst>
      <p:ext uri="{BB962C8B-B14F-4D97-AF65-F5344CB8AC3E}">
        <p14:creationId xmlns:p14="http://schemas.microsoft.com/office/powerpoint/2010/main" val="883057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Co-optimize</a:t>
            </a:r>
            <a:r>
              <a:rPr lang="zh-CN" altLang="en-US" baseline="0" dirty="0" smtClean="0"/>
              <a:t> </a:t>
            </a:r>
            <a:r>
              <a:rPr lang="en-US" altLang="zh-CN" baseline="0" dirty="0" smtClean="0"/>
              <a:t>behavior</a:t>
            </a:r>
            <a:r>
              <a:rPr lang="zh-CN" altLang="en-US" baseline="0" dirty="0" smtClean="0"/>
              <a:t> </a:t>
            </a:r>
            <a:r>
              <a:rPr lang="en-US" altLang="zh-CN" baseline="0" dirty="0" smtClean="0"/>
              <a:t>and</a:t>
            </a:r>
            <a:r>
              <a:rPr lang="zh-CN" altLang="en-US" baseline="0" dirty="0" smtClean="0"/>
              <a:t> </a:t>
            </a:r>
            <a:r>
              <a:rPr lang="en-US" altLang="zh-CN" baseline="0" dirty="0" smtClean="0"/>
              <a:t>social</a:t>
            </a:r>
            <a:r>
              <a:rPr lang="zh-CN" altLang="en-US" baseline="0" dirty="0" smtClean="0"/>
              <a:t> </a:t>
            </a:r>
            <a:r>
              <a:rPr lang="en-US" altLang="zh-CN" baseline="0" dirty="0" smtClean="0"/>
              <a:t>relation.</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66</a:t>
            </a:fld>
            <a:endParaRPr lang="en-US"/>
          </a:p>
        </p:txBody>
      </p:sp>
    </p:spTree>
    <p:extLst>
      <p:ext uri="{BB962C8B-B14F-4D97-AF65-F5344CB8AC3E}">
        <p14:creationId xmlns:p14="http://schemas.microsoft.com/office/powerpoint/2010/main" val="7306572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In</a:t>
            </a:r>
            <a:r>
              <a:rPr lang="zh-CN" altLang="en-US" dirty="0" smtClean="0"/>
              <a:t> </a:t>
            </a:r>
            <a:r>
              <a:rPr lang="en-US" altLang="zh-CN" dirty="0" smtClean="0"/>
              <a:t>a</a:t>
            </a:r>
            <a:r>
              <a:rPr lang="zh-CN" altLang="en-US" dirty="0" smtClean="0"/>
              <a:t> </a:t>
            </a:r>
            <a:r>
              <a:rPr lang="en-US" altLang="zh-CN" dirty="0" smtClean="0"/>
              <a:t>social</a:t>
            </a:r>
            <a:r>
              <a:rPr lang="zh-CN" altLang="en-US" dirty="0" smtClean="0"/>
              <a:t> </a:t>
            </a:r>
            <a:r>
              <a:rPr lang="en-US" altLang="zh-CN" dirty="0" smtClean="0"/>
              <a:t>network,</a:t>
            </a:r>
            <a:r>
              <a:rPr lang="zh-CN" altLang="en-US" dirty="0" smtClean="0"/>
              <a:t> </a:t>
            </a:r>
            <a:r>
              <a:rPr lang="en-US" altLang="zh-CN" dirty="0" smtClean="0"/>
              <a:t>we</a:t>
            </a:r>
            <a:r>
              <a:rPr lang="zh-CN" altLang="en-US" dirty="0" smtClean="0"/>
              <a:t> </a:t>
            </a:r>
            <a:r>
              <a:rPr lang="en-US" altLang="zh-CN" dirty="0" smtClean="0"/>
              <a:t>have</a:t>
            </a:r>
            <a:r>
              <a:rPr lang="zh-CN" altLang="en-US" dirty="0" smtClean="0"/>
              <a:t> </a:t>
            </a:r>
            <a:r>
              <a:rPr lang="en-US" altLang="zh-CN" dirty="0" smtClean="0"/>
              <a:t>multiple</a:t>
            </a:r>
            <a:r>
              <a:rPr lang="zh-CN" altLang="en-US" dirty="0" smtClean="0"/>
              <a:t> </a:t>
            </a:r>
            <a:r>
              <a:rPr lang="en-US" altLang="zh-CN" dirty="0" smtClean="0"/>
              <a:t>domains!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87</a:t>
            </a:fld>
            <a:endParaRPr lang="en-US"/>
          </a:p>
        </p:txBody>
      </p:sp>
    </p:spTree>
    <p:extLst>
      <p:ext uri="{BB962C8B-B14F-4D97-AF65-F5344CB8AC3E}">
        <p14:creationId xmlns:p14="http://schemas.microsoft.com/office/powerpoint/2010/main" val="10231852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2012, a</a:t>
            </a:r>
            <a:r>
              <a:rPr lang="en-US" baseline="0" dirty="0" smtClean="0"/>
              <a:t> CIKM paper, we proposed a new representation for social network: a s</a:t>
            </a:r>
            <a:r>
              <a:rPr lang="en-US" dirty="0" smtClean="0"/>
              <a:t>tar-structured graph. We can represent</a:t>
            </a:r>
            <a:r>
              <a:rPr lang="en-US" baseline="0" dirty="0" smtClean="0"/>
              <a:t> multiple domains, but how to transfer knowledge across the domains?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92</a:t>
            </a:fld>
            <a:endParaRPr lang="en-US"/>
          </a:p>
        </p:txBody>
      </p:sp>
    </p:spTree>
    <p:extLst>
      <p:ext uri="{BB962C8B-B14F-4D97-AF65-F5344CB8AC3E}">
        <p14:creationId xmlns:p14="http://schemas.microsoft.com/office/powerpoint/2010/main" val="4985193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user nor</a:t>
            </a:r>
            <a:r>
              <a:rPr lang="en-US" baseline="0" dirty="0" smtClean="0"/>
              <a:t> item can be aligned.</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93</a:t>
            </a:fld>
            <a:endParaRPr lang="en-US"/>
          </a:p>
        </p:txBody>
      </p:sp>
    </p:spTree>
    <p:extLst>
      <p:ext uri="{BB962C8B-B14F-4D97-AF65-F5344CB8AC3E}">
        <p14:creationId xmlns:p14="http://schemas.microsoft.com/office/powerpoint/2010/main" val="1140939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user nor</a:t>
            </a:r>
            <a:r>
              <a:rPr lang="en-US" baseline="0" dirty="0" smtClean="0"/>
              <a:t> item can be aligned. Sharing/e</a:t>
            </a:r>
            <a:r>
              <a:rPr lang="en-US" altLang="zh-CN" dirty="0" smtClean="0"/>
              <a:t>ncoding</a:t>
            </a:r>
            <a:r>
              <a:rPr lang="zh-CN" altLang="en-US" baseline="0" dirty="0" smtClean="0"/>
              <a:t> </a:t>
            </a:r>
            <a:r>
              <a:rPr lang="en-US" altLang="zh-CN" baseline="0" dirty="0" smtClean="0"/>
              <a:t>the</a:t>
            </a:r>
            <a:r>
              <a:rPr lang="zh-CN" altLang="en-US" baseline="0" dirty="0" smtClean="0"/>
              <a:t> </a:t>
            </a:r>
            <a:r>
              <a:rPr lang="en-US" altLang="zh-CN" baseline="0" dirty="0" smtClean="0"/>
              <a:t>patterns. S to B.</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94</a:t>
            </a:fld>
            <a:endParaRPr lang="en-US"/>
          </a:p>
        </p:txBody>
      </p:sp>
    </p:spTree>
    <p:extLst>
      <p:ext uri="{BB962C8B-B14F-4D97-AF65-F5344CB8AC3E}">
        <p14:creationId xmlns:p14="http://schemas.microsoft.com/office/powerpoint/2010/main" val="555167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How to model user behaviors is of paramount importance for many real applications.</a:t>
            </a:r>
          </a:p>
        </p:txBody>
      </p:sp>
      <p:sp>
        <p:nvSpPr>
          <p:cNvPr id="4" name="灯片编号占位符 3"/>
          <p:cNvSpPr>
            <a:spLocks noGrp="1"/>
          </p:cNvSpPr>
          <p:nvPr>
            <p:ph type="sldNum" sz="quarter" idx="10"/>
          </p:nvPr>
        </p:nvSpPr>
        <p:spPr/>
        <p:txBody>
          <a:bodyPr/>
          <a:lstStyle/>
          <a:p>
            <a:fld id="{B8E5960B-FBEF-2746-82FA-4C1369FB4CBE}" type="slidenum">
              <a:rPr lang="en-US" smtClean="0"/>
              <a:t>6</a:t>
            </a:fld>
            <a:endParaRPr lang="en-US"/>
          </a:p>
        </p:txBody>
      </p:sp>
    </p:spTree>
    <p:extLst>
      <p:ext uri="{BB962C8B-B14F-4D97-AF65-F5344CB8AC3E}">
        <p14:creationId xmlns:p14="http://schemas.microsoft.com/office/powerpoint/2010/main" val="9777306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Aligned</a:t>
            </a:r>
            <a:r>
              <a:rPr lang="zh-CN" altLang="en-US" dirty="0" smtClean="0"/>
              <a:t> </a:t>
            </a:r>
            <a:r>
              <a:rPr lang="en-US" altLang="zh-CN" dirty="0" smtClean="0"/>
              <a:t>users</a:t>
            </a:r>
            <a:r>
              <a:rPr lang="zh-CN" altLang="en-US" dirty="0" smtClean="0"/>
              <a:t> </a:t>
            </a:r>
            <a:r>
              <a:rPr lang="en-US" altLang="zh-CN" dirty="0" smtClean="0"/>
              <a:t>or</a:t>
            </a:r>
            <a:r>
              <a:rPr lang="zh-CN" altLang="en-US" dirty="0" smtClean="0"/>
              <a:t> </a:t>
            </a:r>
            <a:r>
              <a:rPr lang="en-US" altLang="zh-CN" dirty="0" smtClean="0"/>
              <a:t>aligned</a:t>
            </a:r>
            <a:r>
              <a:rPr lang="zh-CN" altLang="en-US" dirty="0" smtClean="0"/>
              <a:t> </a:t>
            </a:r>
            <a:r>
              <a:rPr lang="en-US" altLang="zh-CN" dirty="0" smtClean="0"/>
              <a:t>items.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97</a:t>
            </a:fld>
            <a:endParaRPr lang="en-US"/>
          </a:p>
        </p:txBody>
      </p:sp>
    </p:spTree>
    <p:extLst>
      <p:ext uri="{BB962C8B-B14F-4D97-AF65-F5344CB8AC3E}">
        <p14:creationId xmlns:p14="http://schemas.microsoft.com/office/powerpoint/2010/main" val="10017810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Factorization</a:t>
            </a:r>
            <a:r>
              <a:rPr lang="zh-CN" altLang="en-US" dirty="0" smtClean="0"/>
              <a:t> </a:t>
            </a:r>
            <a:r>
              <a:rPr lang="en-US" altLang="zh-CN" dirty="0" smtClean="0"/>
              <a:t>with</a:t>
            </a:r>
            <a:r>
              <a:rPr lang="zh-CN" altLang="en-US" baseline="0" dirty="0" smtClean="0"/>
              <a:t> </a:t>
            </a:r>
            <a:r>
              <a:rPr lang="en-US" altLang="zh-CN" baseline="0" dirty="0" smtClean="0"/>
              <a:t>multiple</a:t>
            </a:r>
            <a:r>
              <a:rPr lang="zh-CN" altLang="en-US" baseline="0" dirty="0" smtClean="0"/>
              <a:t> </a:t>
            </a:r>
            <a:r>
              <a:rPr lang="en-US" altLang="zh-CN" baseline="0" dirty="0" smtClean="0"/>
              <a:t>domains. Tensor factorization.</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99</a:t>
            </a:fld>
            <a:endParaRPr lang="en-US"/>
          </a:p>
        </p:txBody>
      </p:sp>
    </p:spTree>
    <p:extLst>
      <p:ext uri="{BB962C8B-B14F-4D97-AF65-F5344CB8AC3E}">
        <p14:creationId xmlns:p14="http://schemas.microsoft.com/office/powerpoint/2010/main" val="10806063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Sharing</a:t>
            </a:r>
            <a:r>
              <a:rPr lang="en-US" baseline="0" smtClean="0"/>
              <a:t> code book </a:t>
            </a:r>
            <a:r>
              <a:rPr lang="en-US" baseline="0" dirty="0" smtClean="0"/>
              <a:t>to sharing core tensor</a:t>
            </a:r>
            <a:r>
              <a:rPr lang="en-US" baseline="0" smtClean="0"/>
              <a:t>: multi-d</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100</a:t>
            </a:fld>
            <a:endParaRPr lang="en-US"/>
          </a:p>
        </p:txBody>
      </p:sp>
    </p:spTree>
    <p:extLst>
      <p:ext uri="{BB962C8B-B14F-4D97-AF65-F5344CB8AC3E}">
        <p14:creationId xmlns:p14="http://schemas.microsoft.com/office/powerpoint/2010/main" val="13825959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Factorization.</a:t>
            </a:r>
            <a:r>
              <a:rPr lang="zh-CN" altLang="en-US" baseline="0" dirty="0" smtClean="0"/>
              <a:t> </a:t>
            </a:r>
            <a:r>
              <a:rPr lang="en-US" altLang="zh-CN" baseline="0" dirty="0" smtClean="0"/>
              <a:t>Sharing</a:t>
            </a:r>
            <a:r>
              <a:rPr lang="zh-CN" altLang="en-US" baseline="0" dirty="0" smtClean="0"/>
              <a:t> </a:t>
            </a:r>
            <a:r>
              <a:rPr lang="en-US" altLang="zh-CN" baseline="0" dirty="0" smtClean="0"/>
              <a:t>user</a:t>
            </a:r>
            <a:r>
              <a:rPr lang="zh-CN" altLang="en-US" baseline="0" dirty="0" smtClean="0"/>
              <a:t> </a:t>
            </a:r>
            <a:r>
              <a:rPr lang="en-US" altLang="zh-CN" baseline="0" dirty="0" smtClean="0"/>
              <a:t>vector</a:t>
            </a:r>
            <a:r>
              <a:rPr lang="zh-CN" altLang="en-US" baseline="0" dirty="0" smtClean="0"/>
              <a:t> </a:t>
            </a:r>
            <a:r>
              <a:rPr lang="en-US" altLang="zh-CN" baseline="0" dirty="0" smtClean="0"/>
              <a:t>as</a:t>
            </a:r>
            <a:r>
              <a:rPr lang="zh-CN" altLang="en-US" baseline="0" dirty="0" smtClean="0"/>
              <a:t> </a:t>
            </a:r>
            <a:r>
              <a:rPr lang="en-US" altLang="zh-CN" baseline="0" dirty="0" smtClean="0"/>
              <a:t>bridge.</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102</a:t>
            </a:fld>
            <a:endParaRPr lang="en-US"/>
          </a:p>
        </p:txBody>
      </p:sp>
    </p:spTree>
    <p:extLst>
      <p:ext uri="{BB962C8B-B14F-4D97-AF65-F5344CB8AC3E}">
        <p14:creationId xmlns:p14="http://schemas.microsoft.com/office/powerpoint/2010/main" val="71399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Social</a:t>
            </a:r>
            <a:r>
              <a:rPr lang="zh-CN" altLang="en-US" dirty="0" smtClean="0"/>
              <a:t> </a:t>
            </a:r>
            <a:r>
              <a:rPr lang="en-US" altLang="zh-CN" dirty="0" smtClean="0"/>
              <a:t>network</a:t>
            </a:r>
            <a:r>
              <a:rPr lang="zh-CN" altLang="en-US" baseline="0" dirty="0" smtClean="0"/>
              <a:t> </a:t>
            </a:r>
            <a:r>
              <a:rPr lang="en-US" altLang="zh-CN" baseline="0" dirty="0" smtClean="0"/>
              <a:t>with</a:t>
            </a:r>
            <a:r>
              <a:rPr lang="zh-CN" altLang="en-US" baseline="0" dirty="0" smtClean="0"/>
              <a:t> </a:t>
            </a:r>
            <a:r>
              <a:rPr lang="en-US" altLang="zh-CN" baseline="0" dirty="0" smtClean="0"/>
              <a:t>the</a:t>
            </a:r>
            <a:r>
              <a:rPr lang="zh-CN" altLang="en-US" baseline="0" dirty="0" smtClean="0"/>
              <a:t> </a:t>
            </a:r>
            <a:r>
              <a:rPr lang="en-US" altLang="zh-CN" baseline="0" dirty="0" smtClean="0"/>
              <a:t>tie</a:t>
            </a:r>
            <a:r>
              <a:rPr lang="zh-CN" altLang="en-US" baseline="0" dirty="0" smtClean="0"/>
              <a:t> </a:t>
            </a:r>
            <a:r>
              <a:rPr lang="en-US" altLang="zh-CN" baseline="0" dirty="0" smtClean="0"/>
              <a:t>strength</a:t>
            </a:r>
            <a:r>
              <a:rPr lang="zh-CN" altLang="en-US" baseline="0" dirty="0" smtClean="0"/>
              <a:t> </a:t>
            </a:r>
            <a:r>
              <a:rPr lang="en-US" altLang="zh-CN" baseline="0" dirty="0" smtClean="0"/>
              <a:t>(social</a:t>
            </a:r>
            <a:r>
              <a:rPr lang="zh-CN" altLang="en-US" baseline="0" dirty="0" smtClean="0"/>
              <a:t> </a:t>
            </a:r>
            <a:r>
              <a:rPr lang="en-US" altLang="zh-CN" baseline="0" dirty="0" smtClean="0"/>
              <a:t>relation</a:t>
            </a:r>
            <a:r>
              <a:rPr lang="zh-CN" altLang="en-US" baseline="0" dirty="0" smtClean="0"/>
              <a:t> </a:t>
            </a:r>
            <a:r>
              <a:rPr lang="en-US" altLang="zh-CN" baseline="0" dirty="0" smtClean="0"/>
              <a:t>strength</a:t>
            </a:r>
            <a:r>
              <a:rPr lang="zh-CN" altLang="en-US" baseline="0" dirty="0" smtClean="0"/>
              <a:t> </a:t>
            </a:r>
            <a:r>
              <a:rPr lang="en-US" altLang="zh-CN" baseline="0" dirty="0" smtClean="0"/>
              <a:t>between</a:t>
            </a:r>
            <a:r>
              <a:rPr lang="zh-CN" altLang="en-US" baseline="0" dirty="0" smtClean="0"/>
              <a:t> </a:t>
            </a:r>
            <a:r>
              <a:rPr lang="en-US" altLang="zh-CN" baseline="0" dirty="0" smtClean="0"/>
              <a:t>users)</a:t>
            </a:r>
            <a:r>
              <a:rPr lang="zh-CN" altLang="en-US" baseline="0" dirty="0" smtClean="0"/>
              <a:t> </a:t>
            </a:r>
            <a:r>
              <a:rPr lang="en-US" altLang="zh-CN" baseline="0" dirty="0" smtClean="0"/>
              <a:t>should</a:t>
            </a:r>
            <a:r>
              <a:rPr lang="zh-CN" altLang="en-US" baseline="0" dirty="0" smtClean="0"/>
              <a:t> </a:t>
            </a:r>
            <a:r>
              <a:rPr lang="en-US" altLang="zh-CN" baseline="0" dirty="0" smtClean="0"/>
              <a:t>be</a:t>
            </a:r>
            <a:r>
              <a:rPr lang="zh-CN" altLang="en-US" baseline="0" dirty="0" smtClean="0"/>
              <a:t> </a:t>
            </a:r>
            <a:r>
              <a:rPr lang="en-US" altLang="zh-CN" baseline="0" dirty="0" smtClean="0"/>
              <a:t>the</a:t>
            </a:r>
            <a:r>
              <a:rPr lang="zh-CN" altLang="en-US" baseline="0" dirty="0" smtClean="0"/>
              <a:t> </a:t>
            </a:r>
            <a:r>
              <a:rPr lang="en-US" altLang="zh-CN" baseline="0" dirty="0" smtClean="0"/>
              <a:t>natural</a:t>
            </a:r>
            <a:r>
              <a:rPr lang="zh-CN" altLang="en-US" baseline="0" dirty="0" smtClean="0"/>
              <a:t> </a:t>
            </a:r>
            <a:r>
              <a:rPr lang="en-US" altLang="zh-CN" baseline="0" dirty="0" smtClean="0"/>
              <a:t>bridge</a:t>
            </a:r>
            <a:r>
              <a:rPr lang="zh-CN" altLang="en-US" baseline="0" dirty="0" smtClean="0"/>
              <a:t> </a:t>
            </a:r>
            <a:r>
              <a:rPr lang="en-US" altLang="zh-CN" baseline="0" dirty="0" smtClean="0"/>
              <a:t>among</a:t>
            </a:r>
            <a:r>
              <a:rPr lang="zh-CN" altLang="en-US" baseline="0" dirty="0" smtClean="0"/>
              <a:t> </a:t>
            </a:r>
            <a:r>
              <a:rPr lang="en-US" altLang="zh-CN" baseline="0" dirty="0" smtClean="0"/>
              <a:t>the</a:t>
            </a:r>
            <a:r>
              <a:rPr lang="zh-CN" altLang="en-US" baseline="0" dirty="0" smtClean="0"/>
              <a:t> </a:t>
            </a:r>
            <a:r>
              <a:rPr lang="en-US" altLang="zh-CN" baseline="0" dirty="0" smtClean="0"/>
              <a:t>domains.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103</a:t>
            </a:fld>
            <a:endParaRPr lang="en-US"/>
          </a:p>
        </p:txBody>
      </p:sp>
    </p:spTree>
    <p:extLst>
      <p:ext uri="{BB962C8B-B14F-4D97-AF65-F5344CB8AC3E}">
        <p14:creationId xmlns:p14="http://schemas.microsoft.com/office/powerpoint/2010/main" val="5069640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Information spreading is a </a:t>
            </a:r>
            <a:r>
              <a:rPr lang="en-US" altLang="zh-CN" baseline="0" dirty="0" smtClean="0"/>
              <a:t>phenomenon in our daily life.</a:t>
            </a:r>
          </a:p>
          <a:p>
            <a:r>
              <a:rPr lang="en-US" altLang="zh-CN" baseline="0" dirty="0" smtClean="0"/>
              <a:t>For example, when </a:t>
            </a:r>
            <a:r>
              <a:rPr lang="en-US" altLang="zh-CN" baseline="0" dirty="0" err="1" smtClean="0"/>
              <a:t>iphone</a:t>
            </a:r>
            <a:r>
              <a:rPr lang="en-US" altLang="zh-CN" baseline="0" dirty="0" smtClean="0"/>
              <a:t> just invented, some celebrities used it… then you just recommend this to your friends…</a:t>
            </a:r>
          </a:p>
          <a:p>
            <a:r>
              <a:rPr lang="en-US" altLang="zh-CN" baseline="0" dirty="0" smtClean="0"/>
              <a:t>Formally speaking….</a:t>
            </a:r>
          </a:p>
          <a:p>
            <a:r>
              <a:rPr lang="en-US" altLang="zh-CN" dirty="0" smtClean="0"/>
              <a:t>We</a:t>
            </a:r>
            <a:r>
              <a:rPr lang="en-US" altLang="zh-CN" baseline="0" dirty="0" smtClean="0"/>
              <a:t> should say…</a:t>
            </a:r>
          </a:p>
          <a:p>
            <a:r>
              <a:rPr lang="en-US" altLang="zh-CN" baseline="0" dirty="0" smtClean="0"/>
              <a:t>How to model and understand information cascades is a challenging issue.</a:t>
            </a:r>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114</a:t>
            </a:fld>
            <a:endParaRPr lang="zh-CN" altLang="en-US"/>
          </a:p>
        </p:txBody>
      </p:sp>
    </p:spTree>
    <p:extLst>
      <p:ext uri="{BB962C8B-B14F-4D97-AF65-F5344CB8AC3E}">
        <p14:creationId xmlns:p14="http://schemas.microsoft.com/office/powerpoint/2010/main" val="1365863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Information spreading is a </a:t>
            </a:r>
            <a:r>
              <a:rPr lang="en-US" altLang="zh-CN" baseline="0" dirty="0" smtClean="0"/>
              <a:t>phenomenon in our daily life.</a:t>
            </a:r>
          </a:p>
          <a:p>
            <a:r>
              <a:rPr lang="en-US" altLang="zh-CN" baseline="0" dirty="0" smtClean="0"/>
              <a:t>For example, when </a:t>
            </a:r>
            <a:r>
              <a:rPr lang="en-US" altLang="zh-CN" baseline="0" dirty="0" err="1" smtClean="0"/>
              <a:t>iphone</a:t>
            </a:r>
            <a:r>
              <a:rPr lang="en-US" altLang="zh-CN" baseline="0" dirty="0" smtClean="0"/>
              <a:t> just invented, some celebrities used it… then you just recommend this to your friends…</a:t>
            </a:r>
          </a:p>
          <a:p>
            <a:r>
              <a:rPr lang="en-US" altLang="zh-CN" baseline="0" dirty="0" smtClean="0"/>
              <a:t>Formally speaking….</a:t>
            </a:r>
          </a:p>
          <a:p>
            <a:r>
              <a:rPr lang="en-US" altLang="zh-CN" dirty="0" smtClean="0"/>
              <a:t>We</a:t>
            </a:r>
            <a:r>
              <a:rPr lang="en-US" altLang="zh-CN" baseline="0" dirty="0" smtClean="0"/>
              <a:t> should say…</a:t>
            </a:r>
          </a:p>
          <a:p>
            <a:r>
              <a:rPr lang="en-US" altLang="zh-CN" baseline="0" dirty="0" smtClean="0"/>
              <a:t>How to model and understand information cascades is a challenging issue.</a:t>
            </a:r>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115</a:t>
            </a:fld>
            <a:endParaRPr lang="zh-CN" altLang="en-US"/>
          </a:p>
        </p:txBody>
      </p:sp>
    </p:spTree>
    <p:extLst>
      <p:ext uri="{BB962C8B-B14F-4D97-AF65-F5344CB8AC3E}">
        <p14:creationId xmlns:p14="http://schemas.microsoft.com/office/powerpoint/2010/main" val="16443835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our real life, information spreading is ubiquitous….</a:t>
            </a:r>
          </a:p>
          <a:p>
            <a:r>
              <a:rPr lang="en-US" altLang="zh-CN" dirty="0" smtClean="0"/>
              <a:t>It has</a:t>
            </a:r>
            <a:r>
              <a:rPr lang="en-US" altLang="zh-CN" baseline="0" dirty="0" smtClean="0"/>
              <a:t> been demonstrated that all of them…..</a:t>
            </a:r>
          </a:p>
          <a:p>
            <a:r>
              <a:rPr lang="en-US" altLang="zh-CN" baseline="0" dirty="0" smtClean="0"/>
              <a:t>So if we can figure out the spreading mechanism…. Then these technologies can be applied into various application scenarios, including…</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116</a:t>
            </a:fld>
            <a:endParaRPr lang="zh-CN" altLang="en-US"/>
          </a:p>
        </p:txBody>
      </p:sp>
    </p:spTree>
    <p:extLst>
      <p:ext uri="{BB962C8B-B14F-4D97-AF65-F5344CB8AC3E}">
        <p14:creationId xmlns:p14="http://schemas.microsoft.com/office/powerpoint/2010/main" val="8454381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our real life, information spreading is ubiquitous….</a:t>
            </a:r>
          </a:p>
          <a:p>
            <a:r>
              <a:rPr lang="en-US" altLang="zh-CN" dirty="0" smtClean="0"/>
              <a:t>It has</a:t>
            </a:r>
            <a:r>
              <a:rPr lang="en-US" altLang="zh-CN" baseline="0" dirty="0" smtClean="0"/>
              <a:t> been demonstrated that all of them…..</a:t>
            </a:r>
          </a:p>
          <a:p>
            <a:r>
              <a:rPr lang="en-US" altLang="zh-CN" baseline="0" dirty="0" smtClean="0"/>
              <a:t>So if we can figure out the spreading mechanism…. Then these technologies can be applied into various application scenarios, including…</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117</a:t>
            </a:fld>
            <a:endParaRPr lang="zh-CN" altLang="en-US"/>
          </a:p>
        </p:txBody>
      </p:sp>
    </p:spTree>
    <p:extLst>
      <p:ext uri="{BB962C8B-B14F-4D97-AF65-F5344CB8AC3E}">
        <p14:creationId xmlns:p14="http://schemas.microsoft.com/office/powerpoint/2010/main" val="8503009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our real life, information spreading is ubiquitous….</a:t>
            </a:r>
          </a:p>
          <a:p>
            <a:r>
              <a:rPr lang="en-US" altLang="zh-CN" dirty="0" smtClean="0"/>
              <a:t>It has</a:t>
            </a:r>
            <a:r>
              <a:rPr lang="en-US" altLang="zh-CN" baseline="0" dirty="0" smtClean="0"/>
              <a:t> been demonstrated that all of them…..</a:t>
            </a:r>
          </a:p>
          <a:p>
            <a:r>
              <a:rPr lang="en-US" altLang="zh-CN" baseline="0" dirty="0" smtClean="0"/>
              <a:t>So if we can figure out the spreading mechanism…. Then these technologies can be applied into various application scenarios, including…</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118</a:t>
            </a:fld>
            <a:endParaRPr lang="zh-CN" altLang="en-US"/>
          </a:p>
        </p:txBody>
      </p:sp>
    </p:spTree>
    <p:extLst>
      <p:ext uri="{BB962C8B-B14F-4D97-AF65-F5344CB8AC3E}">
        <p14:creationId xmlns:p14="http://schemas.microsoft.com/office/powerpoint/2010/main" val="130055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This is the first time that we can get insights of human behaviors and the society from large scale real data.</a:t>
            </a:r>
          </a:p>
        </p:txBody>
      </p:sp>
      <p:sp>
        <p:nvSpPr>
          <p:cNvPr id="4" name="灯片编号占位符 3"/>
          <p:cNvSpPr>
            <a:spLocks noGrp="1"/>
          </p:cNvSpPr>
          <p:nvPr>
            <p:ph type="sldNum" sz="quarter" idx="10"/>
          </p:nvPr>
        </p:nvSpPr>
        <p:spPr/>
        <p:txBody>
          <a:bodyPr/>
          <a:lstStyle/>
          <a:p>
            <a:fld id="{B8E5960B-FBEF-2746-82FA-4C1369FB4CBE}" type="slidenum">
              <a:rPr lang="en-US" smtClean="0"/>
              <a:t>7</a:t>
            </a:fld>
            <a:endParaRPr lang="en-US"/>
          </a:p>
        </p:txBody>
      </p:sp>
    </p:spTree>
    <p:extLst>
      <p:ext uri="{BB962C8B-B14F-4D97-AF65-F5344CB8AC3E}">
        <p14:creationId xmlns:p14="http://schemas.microsoft.com/office/powerpoint/2010/main" val="17444772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our real life, information spreading is ubiquitous….</a:t>
            </a:r>
          </a:p>
          <a:p>
            <a:r>
              <a:rPr lang="en-US" altLang="zh-CN" dirty="0" smtClean="0"/>
              <a:t>It has</a:t>
            </a:r>
            <a:r>
              <a:rPr lang="en-US" altLang="zh-CN" baseline="0" dirty="0" smtClean="0"/>
              <a:t> been demonstrated that all of them…..</a:t>
            </a:r>
          </a:p>
          <a:p>
            <a:r>
              <a:rPr lang="en-US" altLang="zh-CN" baseline="0" dirty="0" smtClean="0"/>
              <a:t>So if we can figure out the spreading mechanism…. Then these technologies can be applied into various application scenarios, including…</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119</a:t>
            </a:fld>
            <a:endParaRPr lang="zh-CN" altLang="en-US"/>
          </a:p>
        </p:txBody>
      </p:sp>
    </p:spTree>
    <p:extLst>
      <p:ext uri="{BB962C8B-B14F-4D97-AF65-F5344CB8AC3E}">
        <p14:creationId xmlns:p14="http://schemas.microsoft.com/office/powerpoint/2010/main" val="6726694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the central problem is….</a:t>
            </a:r>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120</a:t>
            </a:fld>
            <a:endParaRPr lang="zh-CN" altLang="en-US"/>
          </a:p>
        </p:txBody>
      </p:sp>
    </p:spTree>
    <p:extLst>
      <p:ext uri="{BB962C8B-B14F-4D97-AF65-F5344CB8AC3E}">
        <p14:creationId xmlns:p14="http://schemas.microsoft.com/office/powerpoint/2010/main" val="454044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121</a:t>
            </a:fld>
            <a:endParaRPr lang="zh-CN" altLang="en-US"/>
          </a:p>
        </p:txBody>
      </p:sp>
    </p:spTree>
    <p:extLst>
      <p:ext uri="{BB962C8B-B14F-4D97-AF65-F5344CB8AC3E}">
        <p14:creationId xmlns:p14="http://schemas.microsoft.com/office/powerpoint/2010/main" val="3837954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Most of these research just investigate information spreading as a</a:t>
            </a:r>
            <a:r>
              <a:rPr lang="en-US" altLang="zh-CN" baseline="0" dirty="0" smtClean="0"/>
              <a:t> macro phenomenon, and then extract some macro-level features to characterize the information cascades. Few of them think about the micro mechanism of information spreading…</a:t>
            </a:r>
          </a:p>
          <a:p>
            <a:r>
              <a:rPr lang="en-US" altLang="zh-CN" baseline="0" dirty="0" smtClean="0"/>
              <a:t>In our opinion…</a:t>
            </a:r>
          </a:p>
          <a:p>
            <a:r>
              <a:rPr lang="en-US" altLang="zh-CN" baseline="0" dirty="0" smtClean="0"/>
              <a:t>So under the macro phenomenon, there exist the micro mechanism that drives the information spreading process, and that is the behavioral dynamics.</a:t>
            </a:r>
          </a:p>
        </p:txBody>
      </p:sp>
      <p:sp>
        <p:nvSpPr>
          <p:cNvPr id="4" name="灯片编号占位符 3"/>
          <p:cNvSpPr>
            <a:spLocks noGrp="1"/>
          </p:cNvSpPr>
          <p:nvPr>
            <p:ph type="sldNum" sz="quarter" idx="10"/>
          </p:nvPr>
        </p:nvSpPr>
        <p:spPr/>
        <p:txBody>
          <a:bodyPr/>
          <a:lstStyle/>
          <a:p>
            <a:fld id="{FD744510-CE11-4D7B-8E04-E11A03EF5A3C}" type="slidenum">
              <a:rPr lang="zh-CN" altLang="en-US" smtClean="0"/>
              <a:t>122</a:t>
            </a:fld>
            <a:endParaRPr lang="zh-CN" altLang="en-US"/>
          </a:p>
        </p:txBody>
      </p:sp>
    </p:spTree>
    <p:extLst>
      <p:ext uri="{BB962C8B-B14F-4D97-AF65-F5344CB8AC3E}">
        <p14:creationId xmlns:p14="http://schemas.microsoft.com/office/powerpoint/2010/main" val="993076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order to understand and</a:t>
            </a:r>
            <a:r>
              <a:rPr lang="en-US" altLang="zh-CN" baseline="0" dirty="0" smtClean="0"/>
              <a:t> predict information spreading, the key problem is to bridge the gap between micro behavioral dynamics and the macro cascading phenomena. </a:t>
            </a:r>
          </a:p>
          <a:p>
            <a:r>
              <a:rPr lang="en-US" altLang="zh-CN" baseline="0" dirty="0" smtClean="0"/>
              <a:t>And the ultimate goal is to …</a:t>
            </a:r>
          </a:p>
          <a:p>
            <a:r>
              <a:rPr lang="en-US" altLang="zh-CN" baseline="0" dirty="0" smtClean="0"/>
              <a:t>In recent years, we conduct some research along this line.</a:t>
            </a:r>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123</a:t>
            </a:fld>
            <a:endParaRPr lang="zh-CN" altLang="en-US"/>
          </a:p>
        </p:txBody>
      </p:sp>
    </p:spTree>
    <p:extLst>
      <p:ext uri="{BB962C8B-B14F-4D97-AF65-F5344CB8AC3E}">
        <p14:creationId xmlns:p14="http://schemas.microsoft.com/office/powerpoint/2010/main" val="19043121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forwarding.</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124</a:t>
            </a:fld>
            <a:endParaRPr lang="en-US"/>
          </a:p>
        </p:txBody>
      </p:sp>
    </p:spTree>
    <p:extLst>
      <p:ext uri="{BB962C8B-B14F-4D97-AF65-F5344CB8AC3E}">
        <p14:creationId xmlns:p14="http://schemas.microsoft.com/office/powerpoint/2010/main" val="14574815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normAutofit/>
          </a:bodyPr>
          <a:lstStyle/>
          <a:p>
            <a:r>
              <a:rPr lang="en-US" altLang="zh-CN" dirty="0" smtClean="0"/>
              <a:t>However,</a:t>
            </a:r>
            <a:r>
              <a:rPr lang="en-US" altLang="zh-CN" baseline="0" dirty="0" smtClean="0"/>
              <a:t> the number is not easy to predict. X-axis: number of forwarding.</a:t>
            </a:r>
            <a:endParaRPr lang="zh-CN" altLang="en-US" dirty="0"/>
          </a:p>
        </p:txBody>
      </p:sp>
      <p:sp>
        <p:nvSpPr>
          <p:cNvPr id="4" name="灯片编号占位符 3"/>
          <p:cNvSpPr>
            <a:spLocks noGrp="1"/>
          </p:cNvSpPr>
          <p:nvPr>
            <p:ph type="sldNum" sz="quarter" idx="10"/>
          </p:nvPr>
        </p:nvSpPr>
        <p:spPr/>
        <p:txBody>
          <a:bodyPr/>
          <a:lstStyle/>
          <a:p>
            <a:fld id="{8E4B45A8-F6FF-4F34-9EF2-2D5396865B48}" type="slidenum">
              <a:rPr lang="zh-CN" altLang="en-US" smtClean="0">
                <a:solidFill>
                  <a:prstClr val="black"/>
                </a:solidFill>
              </a:rPr>
              <a:pPr/>
              <a:t>125</a:t>
            </a:fld>
            <a:endParaRPr lang="zh-CN" altLang="en-US">
              <a:solidFill>
                <a:prstClr val="black"/>
              </a:solidFill>
            </a:endParaRPr>
          </a:p>
        </p:txBody>
      </p:sp>
    </p:spTree>
    <p:extLst>
      <p:ext uri="{BB962C8B-B14F-4D97-AF65-F5344CB8AC3E}">
        <p14:creationId xmlns:p14="http://schemas.microsoft.com/office/powerpoint/2010/main" val="17510065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 the percentage</a:t>
            </a:r>
            <a:r>
              <a:rPr lang="en-US" baseline="0" dirty="0" smtClean="0"/>
              <a:t> of forwarding users: influence. Mean value: active friends, tie strength. Variance: topic.</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128</a:t>
            </a:fld>
            <a:endParaRPr lang="en-US"/>
          </a:p>
        </p:txBody>
      </p:sp>
    </p:spTree>
    <p:extLst>
      <p:ext uri="{BB962C8B-B14F-4D97-AF65-F5344CB8AC3E}">
        <p14:creationId xmlns:p14="http://schemas.microsoft.com/office/powerpoint/2010/main" val="11318013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Call the percentage</a:t>
            </a:r>
            <a:r>
              <a:rPr lang="en-US" baseline="0" dirty="0" smtClean="0"/>
              <a:t> of forwarding users: influence. Mean value: active friends, tie strength. Variance: topic.</a:t>
            </a:r>
            <a:endParaRPr lang="en-US" dirty="0" smtClean="0"/>
          </a:p>
          <a:p>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129</a:t>
            </a:fld>
            <a:endParaRPr lang="en-US"/>
          </a:p>
        </p:txBody>
      </p:sp>
    </p:spTree>
    <p:extLst>
      <p:ext uri="{BB962C8B-B14F-4D97-AF65-F5344CB8AC3E}">
        <p14:creationId xmlns:p14="http://schemas.microsoft.com/office/powerpoint/2010/main" val="11985122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Focus</a:t>
            </a:r>
            <a:r>
              <a:rPr lang="en-US" baseline="0" dirty="0" smtClean="0"/>
              <a:t> on each topic, the variance becomes smaller. </a:t>
            </a:r>
            <a:r>
              <a:rPr lang="en-US" dirty="0" smtClean="0"/>
              <a:t>Call the percentage</a:t>
            </a:r>
            <a:r>
              <a:rPr lang="en-US" baseline="0" dirty="0" smtClean="0"/>
              <a:t> of forwarding users: influence. Mean value: active friends, tie strength. Variance: topic.</a:t>
            </a:r>
            <a:endParaRPr lang="en-US" dirty="0" smtClean="0"/>
          </a:p>
          <a:p>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130</a:t>
            </a:fld>
            <a:endParaRPr lang="en-US"/>
          </a:p>
        </p:txBody>
      </p:sp>
    </p:spTree>
    <p:extLst>
      <p:ext uri="{BB962C8B-B14F-4D97-AF65-F5344CB8AC3E}">
        <p14:creationId xmlns:p14="http://schemas.microsoft.com/office/powerpoint/2010/main" val="110875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DOD</a:t>
            </a:r>
            <a:r>
              <a:rPr lang="zh-CN" altLang="en-US" baseline="0" dirty="0" smtClean="0"/>
              <a:t> </a:t>
            </a:r>
            <a:r>
              <a:rPr lang="en-US" altLang="zh-CN" baseline="0" dirty="0" smtClean="0"/>
              <a:t>(Department</a:t>
            </a:r>
            <a:r>
              <a:rPr lang="zh-CN" altLang="en-US" baseline="0" dirty="0" smtClean="0"/>
              <a:t> </a:t>
            </a:r>
            <a:r>
              <a:rPr lang="en-US" altLang="zh-CN" baseline="0" dirty="0" smtClean="0"/>
              <a:t>of</a:t>
            </a:r>
            <a:r>
              <a:rPr lang="zh-CN" altLang="en-US" baseline="0" dirty="0" smtClean="0"/>
              <a:t> </a:t>
            </a:r>
            <a:r>
              <a:rPr lang="en-US" altLang="zh-CN" baseline="0" dirty="0" smtClean="0"/>
              <a:t>Defense) also list computation modeling of human behaviors as one of the six disruptive basic research directions.</a:t>
            </a:r>
          </a:p>
        </p:txBody>
      </p:sp>
      <p:sp>
        <p:nvSpPr>
          <p:cNvPr id="4" name="灯片编号占位符 3"/>
          <p:cNvSpPr>
            <a:spLocks noGrp="1"/>
          </p:cNvSpPr>
          <p:nvPr>
            <p:ph type="sldNum" sz="quarter" idx="10"/>
          </p:nvPr>
        </p:nvSpPr>
        <p:spPr/>
        <p:txBody>
          <a:bodyPr/>
          <a:lstStyle/>
          <a:p>
            <a:fld id="{B8E5960B-FBEF-2746-82FA-4C1369FB4CBE}" type="slidenum">
              <a:rPr lang="en-US" smtClean="0"/>
              <a:t>8</a:t>
            </a:fld>
            <a:endParaRPr lang="en-US"/>
          </a:p>
        </p:txBody>
      </p:sp>
    </p:spTree>
    <p:extLst>
      <p:ext uri="{BB962C8B-B14F-4D97-AF65-F5344CB8AC3E}">
        <p14:creationId xmlns:p14="http://schemas.microsoft.com/office/powerpoint/2010/main" val="3046130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134</a:t>
            </a:fld>
            <a:endParaRPr lang="zh-CN" altLang="en-US"/>
          </a:p>
        </p:txBody>
      </p:sp>
    </p:spTree>
    <p:extLst>
      <p:ext uri="{BB962C8B-B14F-4D97-AF65-F5344CB8AC3E}">
        <p14:creationId xmlns:p14="http://schemas.microsoft.com/office/powerpoint/2010/main" val="15125201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order to understand and</a:t>
            </a:r>
            <a:r>
              <a:rPr lang="en-US" altLang="zh-CN" baseline="0" dirty="0" smtClean="0"/>
              <a:t> predict information spreading, the key problem is to bridge the gap between micro behavioral dynamics and the macro cascading </a:t>
            </a:r>
            <a:r>
              <a:rPr lang="en-US" altLang="zh-CN" baseline="0" dirty="0" err="1" smtClean="0"/>
              <a:t>phenomenoa</a:t>
            </a:r>
            <a:r>
              <a:rPr lang="en-US" altLang="zh-CN" baseline="0" dirty="0" smtClean="0"/>
              <a:t>. </a:t>
            </a:r>
          </a:p>
          <a:p>
            <a:r>
              <a:rPr lang="en-US" altLang="zh-CN" baseline="0" dirty="0" smtClean="0"/>
              <a:t>And the ultimate goal is to …</a:t>
            </a:r>
          </a:p>
          <a:p>
            <a:r>
              <a:rPr lang="en-US" altLang="zh-CN" baseline="0" dirty="0" smtClean="0"/>
              <a:t>In recent years, we conduct some research along this line.</a:t>
            </a:r>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135</a:t>
            </a:fld>
            <a:endParaRPr lang="zh-CN" altLang="en-US"/>
          </a:p>
        </p:txBody>
      </p:sp>
    </p:spTree>
    <p:extLst>
      <p:ext uri="{BB962C8B-B14F-4D97-AF65-F5344CB8AC3E}">
        <p14:creationId xmlns:p14="http://schemas.microsoft.com/office/powerpoint/2010/main" val="5697431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Physics, beautiful</a:t>
            </a:r>
            <a:r>
              <a:rPr lang="en-US" baseline="0" dirty="0" smtClean="0"/>
              <a:t> hypothesis – assume the distributions match Poisson, Exponential… however</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137</a:t>
            </a:fld>
            <a:endParaRPr lang="en-US"/>
          </a:p>
        </p:txBody>
      </p:sp>
    </p:spTree>
    <p:extLst>
      <p:ext uri="{BB962C8B-B14F-4D97-AF65-F5344CB8AC3E}">
        <p14:creationId xmlns:p14="http://schemas.microsoft.com/office/powerpoint/2010/main" val="177039097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as</a:t>
            </a:r>
            <a:r>
              <a:rPr lang="en-US" baseline="0" dirty="0" smtClean="0"/>
              <a:t> sensors / features for the paths. Label: outbreak signal, exceeds a number (100,1000). Select early stage users, not every user.</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138</a:t>
            </a:fld>
            <a:endParaRPr lang="en-US"/>
          </a:p>
        </p:txBody>
      </p:sp>
    </p:spTree>
    <p:extLst>
      <p:ext uri="{BB962C8B-B14F-4D97-AF65-F5344CB8AC3E}">
        <p14:creationId xmlns:p14="http://schemas.microsoft.com/office/powerpoint/2010/main" val="13040207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Two</a:t>
            </a:r>
            <a:r>
              <a:rPr lang="zh-CN" altLang="en-US" baseline="0" dirty="0" smtClean="0"/>
              <a:t> </a:t>
            </a:r>
            <a:r>
              <a:rPr lang="en-US" altLang="zh-CN" baseline="0" dirty="0" smtClean="0"/>
              <a:t>tasks.</a:t>
            </a:r>
            <a:r>
              <a:rPr lang="zh-CN" altLang="en-US" baseline="0" dirty="0" smtClean="0"/>
              <a:t> </a:t>
            </a:r>
            <a:r>
              <a:rPr lang="en-US" altLang="zh-CN" baseline="0" dirty="0" smtClean="0"/>
              <a:t>Save</a:t>
            </a:r>
            <a:r>
              <a:rPr lang="zh-CN" altLang="en-US" baseline="0" dirty="0" smtClean="0"/>
              <a:t> </a:t>
            </a:r>
            <a:r>
              <a:rPr lang="en-US" altLang="zh-CN" baseline="0" dirty="0" smtClean="0"/>
              <a:t>time</a:t>
            </a:r>
            <a:r>
              <a:rPr lang="zh-CN" altLang="en-US" baseline="0" dirty="0" smtClean="0"/>
              <a:t> </a:t>
            </a:r>
            <a:r>
              <a:rPr lang="en-US" altLang="zh-CN" baseline="0" dirty="0" smtClean="0"/>
              <a:t>and</a:t>
            </a:r>
            <a:r>
              <a:rPr lang="zh-CN" altLang="en-US" baseline="0" dirty="0" smtClean="0"/>
              <a:t> </a:t>
            </a:r>
            <a:r>
              <a:rPr lang="en-US" altLang="zh-CN" baseline="0" dirty="0" smtClean="0"/>
              <a:t>money.</a:t>
            </a:r>
            <a:r>
              <a:rPr lang="zh-CN" altLang="en-US" baseline="0" dirty="0" smtClean="0"/>
              <a:t> </a:t>
            </a:r>
            <a:r>
              <a:rPr lang="en-US" altLang="zh-CN" baseline="0" dirty="0" smtClean="0"/>
              <a:t>Efficient.</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139</a:t>
            </a:fld>
            <a:endParaRPr lang="en-US"/>
          </a:p>
        </p:txBody>
      </p:sp>
    </p:spTree>
    <p:extLst>
      <p:ext uri="{BB962C8B-B14F-4D97-AF65-F5344CB8AC3E}">
        <p14:creationId xmlns:p14="http://schemas.microsoft.com/office/powerpoint/2010/main" val="2319852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Maximize</a:t>
            </a:r>
            <a:r>
              <a:rPr lang="zh-CN" altLang="en-US" dirty="0" smtClean="0"/>
              <a:t> </a:t>
            </a:r>
            <a:r>
              <a:rPr lang="en-US" altLang="zh-CN" dirty="0" smtClean="0"/>
              <a:t>logistic</a:t>
            </a:r>
            <a:r>
              <a:rPr lang="zh-CN" altLang="en-US" baseline="0" dirty="0" smtClean="0"/>
              <a:t> </a:t>
            </a:r>
            <a:r>
              <a:rPr lang="en-US" altLang="zh-CN" baseline="0" dirty="0" smtClean="0"/>
              <a:t>regression</a:t>
            </a:r>
            <a:r>
              <a:rPr lang="zh-CN" altLang="en-US" baseline="0" dirty="0" smtClean="0"/>
              <a:t> </a:t>
            </a:r>
            <a:r>
              <a:rPr lang="en-US" altLang="zh-CN" baseline="0" dirty="0" smtClean="0"/>
              <a:t>equation</a:t>
            </a:r>
            <a:r>
              <a:rPr lang="zh-CN" altLang="en-US" baseline="0" dirty="0" smtClean="0"/>
              <a:t> </a:t>
            </a:r>
            <a:r>
              <a:rPr lang="en-US" altLang="zh-CN" baseline="0" dirty="0" smtClean="0"/>
              <a:t>L(theta).</a:t>
            </a:r>
            <a:r>
              <a:rPr lang="zh-CN" altLang="en-US" baseline="0" dirty="0" smtClean="0"/>
              <a:t> </a:t>
            </a:r>
            <a:r>
              <a:rPr lang="en-US" altLang="zh-CN" baseline="0" dirty="0" smtClean="0"/>
              <a:t>T3,</a:t>
            </a:r>
            <a:r>
              <a:rPr lang="zh-CN" altLang="en-US" baseline="0" dirty="0" smtClean="0"/>
              <a:t> </a:t>
            </a:r>
            <a:r>
              <a:rPr lang="en-US" altLang="zh-CN" baseline="0" dirty="0" smtClean="0"/>
              <a:t>the</a:t>
            </a:r>
            <a:r>
              <a:rPr lang="zh-CN" altLang="en-US" baseline="0" dirty="0" smtClean="0"/>
              <a:t> </a:t>
            </a:r>
            <a:r>
              <a:rPr lang="en-US" altLang="zh-CN" baseline="0" dirty="0" smtClean="0"/>
              <a:t>number</a:t>
            </a:r>
            <a:r>
              <a:rPr lang="zh-CN" altLang="en-US" baseline="0" dirty="0" smtClean="0"/>
              <a:t> </a:t>
            </a:r>
            <a:r>
              <a:rPr lang="en-US" altLang="zh-CN" baseline="0" dirty="0" smtClean="0"/>
              <a:t>of</a:t>
            </a:r>
            <a:r>
              <a:rPr lang="zh-CN" altLang="en-US" baseline="0" dirty="0" smtClean="0"/>
              <a:t> </a:t>
            </a:r>
            <a:r>
              <a:rPr lang="en-US" altLang="zh-CN" baseline="0" dirty="0" smtClean="0"/>
              <a:t>powerful</a:t>
            </a:r>
            <a:r>
              <a:rPr lang="zh-CN" altLang="en-US" baseline="0" dirty="0" smtClean="0"/>
              <a:t> </a:t>
            </a:r>
            <a:r>
              <a:rPr lang="en-US" altLang="zh-CN" baseline="0" dirty="0" smtClean="0"/>
              <a:t>users</a:t>
            </a:r>
            <a:r>
              <a:rPr lang="zh-CN" altLang="en-US" baseline="0" dirty="0" smtClean="0"/>
              <a:t> </a:t>
            </a:r>
            <a:r>
              <a:rPr lang="en-US" altLang="zh-CN" baseline="0" dirty="0" smtClean="0"/>
              <a:t>should</a:t>
            </a:r>
            <a:r>
              <a:rPr lang="zh-CN" altLang="en-US" baseline="0" dirty="0" smtClean="0"/>
              <a:t> </a:t>
            </a:r>
            <a:r>
              <a:rPr lang="en-US" altLang="zh-CN" baseline="0" dirty="0" smtClean="0"/>
              <a:t>be</a:t>
            </a:r>
            <a:r>
              <a:rPr lang="zh-CN" altLang="en-US" baseline="0" dirty="0" smtClean="0"/>
              <a:t> </a:t>
            </a:r>
            <a:r>
              <a:rPr lang="en-US" altLang="zh-CN" baseline="0" dirty="0" smtClean="0"/>
              <a:t>limited</a:t>
            </a:r>
            <a:r>
              <a:rPr lang="zh-CN" altLang="en-US" baseline="0" dirty="0" smtClean="0"/>
              <a:t> </a:t>
            </a:r>
            <a:r>
              <a:rPr lang="en-US" altLang="zh-CN" baseline="0" dirty="0" smtClean="0"/>
              <a:t>(L1</a:t>
            </a:r>
            <a:r>
              <a:rPr lang="zh-CN" altLang="en-US" baseline="0" dirty="0" smtClean="0"/>
              <a:t> </a:t>
            </a:r>
            <a:r>
              <a:rPr lang="en-US" altLang="zh-CN" baseline="0" dirty="0" smtClean="0"/>
              <a:t>regularization</a:t>
            </a:r>
            <a:r>
              <a:rPr lang="zh-CN" altLang="en-US" baseline="0" dirty="0" smtClean="0"/>
              <a:t> </a:t>
            </a:r>
            <a:r>
              <a:rPr lang="en-US" altLang="zh-CN" baseline="0" dirty="0" smtClean="0"/>
              <a:t>on</a:t>
            </a:r>
            <a:r>
              <a:rPr lang="zh-CN" altLang="en-US" baseline="0" dirty="0" smtClean="0"/>
              <a:t> </a:t>
            </a:r>
            <a:r>
              <a:rPr lang="en-US" altLang="zh-CN" baseline="0" dirty="0" smtClean="0"/>
              <a:t>theta).</a:t>
            </a:r>
            <a:r>
              <a:rPr lang="zh-CN" altLang="en-US" baseline="0" dirty="0" smtClean="0"/>
              <a:t> </a:t>
            </a:r>
            <a:r>
              <a:rPr lang="en-US" altLang="zh-CN" baseline="0" dirty="0" smtClean="0"/>
              <a:t>T2,</a:t>
            </a:r>
            <a:r>
              <a:rPr lang="zh-CN" altLang="en-US" baseline="0" dirty="0" smtClean="0"/>
              <a:t> </a:t>
            </a:r>
            <a:r>
              <a:rPr lang="en-US" altLang="zh-CN" baseline="0" dirty="0" smtClean="0"/>
              <a:t>the</a:t>
            </a:r>
            <a:r>
              <a:rPr lang="zh-CN" altLang="en-US" baseline="0" dirty="0" smtClean="0"/>
              <a:t> </a:t>
            </a:r>
            <a:r>
              <a:rPr lang="en-US" altLang="zh-CN" baseline="0" dirty="0" smtClean="0"/>
              <a:t>behaviors</a:t>
            </a:r>
            <a:r>
              <a:rPr lang="zh-CN" altLang="en-US" baseline="0" dirty="0" smtClean="0"/>
              <a:t> </a:t>
            </a:r>
            <a:r>
              <a:rPr lang="en-US" altLang="zh-CN" baseline="0" dirty="0" smtClean="0"/>
              <a:t>of</a:t>
            </a:r>
            <a:r>
              <a:rPr lang="zh-CN" altLang="en-US" baseline="0" dirty="0" smtClean="0"/>
              <a:t> </a:t>
            </a:r>
            <a:r>
              <a:rPr lang="en-US" altLang="zh-CN" baseline="0" dirty="0" smtClean="0"/>
              <a:t>the</a:t>
            </a:r>
            <a:r>
              <a:rPr lang="zh-CN" altLang="en-US" baseline="0" dirty="0" smtClean="0"/>
              <a:t> </a:t>
            </a:r>
            <a:r>
              <a:rPr lang="en-US" altLang="zh-CN" baseline="0" dirty="0" smtClean="0"/>
              <a:t>powerful</a:t>
            </a:r>
            <a:r>
              <a:rPr lang="zh-CN" altLang="en-US" baseline="0" dirty="0" smtClean="0"/>
              <a:t> </a:t>
            </a:r>
            <a:r>
              <a:rPr lang="en-US" altLang="zh-CN" baseline="0" dirty="0" smtClean="0"/>
              <a:t>users</a:t>
            </a:r>
            <a:r>
              <a:rPr lang="zh-CN" altLang="en-US" baseline="0" dirty="0" smtClean="0"/>
              <a:t> </a:t>
            </a:r>
            <a:r>
              <a:rPr lang="en-US" altLang="zh-CN" baseline="0" dirty="0" smtClean="0"/>
              <a:t>are</a:t>
            </a:r>
            <a:r>
              <a:rPr lang="zh-CN" altLang="en-US" baseline="0" dirty="0" smtClean="0"/>
              <a:t> </a:t>
            </a:r>
            <a:r>
              <a:rPr lang="en-US" altLang="zh-CN" baseline="0" dirty="0" smtClean="0"/>
              <a:t>complementary.</a:t>
            </a:r>
            <a:r>
              <a:rPr lang="zh-CN" altLang="en-US" baseline="0" dirty="0" smtClean="0"/>
              <a:t> </a:t>
            </a:r>
            <a:r>
              <a:rPr lang="en-US" altLang="zh-CN" baseline="0" dirty="0" smtClean="0"/>
              <a:t>We want the behaviors of the powerful users to have minimum redundancy, so that we can obtain the most representative users as selected sensors.</a:t>
            </a:r>
            <a:r>
              <a:rPr lang="zh-CN" altLang="en-US" baseline="0" dirty="0" smtClean="0"/>
              <a:t> </a:t>
            </a:r>
            <a:r>
              <a:rPr lang="en-US" altLang="zh-CN" baseline="0" dirty="0" smtClean="0"/>
              <a:t>We</a:t>
            </a:r>
            <a:r>
              <a:rPr lang="zh-CN" altLang="en-US" baseline="0" dirty="0" smtClean="0"/>
              <a:t> </a:t>
            </a:r>
            <a:r>
              <a:rPr lang="en-US" altLang="zh-CN" baseline="0" dirty="0" smtClean="0"/>
              <a:t>add an </a:t>
            </a:r>
            <a:r>
              <a:rPr lang="en-US" altLang="zh-CN" baseline="0" dirty="0" err="1" smtClean="0"/>
              <a:t>orthogonality</a:t>
            </a:r>
            <a:r>
              <a:rPr lang="en-US" altLang="zh-CN" baseline="0" dirty="0" smtClean="0"/>
              <a:t> regularization term on the users’ behavior vectors,</a:t>
            </a:r>
            <a:r>
              <a:rPr lang="zh-CN" altLang="en-US" baseline="0" dirty="0" smtClean="0"/>
              <a:t> </a:t>
            </a:r>
            <a:r>
              <a:rPr lang="en-US" altLang="zh-CN" baseline="0" dirty="0" smtClean="0"/>
              <a:t>which</a:t>
            </a:r>
            <a:r>
              <a:rPr lang="zh-CN" altLang="en-US" baseline="0" dirty="0" smtClean="0"/>
              <a:t> </a:t>
            </a:r>
            <a:r>
              <a:rPr lang="en-US" altLang="zh-CN" baseline="0" dirty="0" smtClean="0"/>
              <a:t>is</a:t>
            </a:r>
            <a:r>
              <a:rPr lang="zh-CN" altLang="en-US" baseline="0" dirty="0" smtClean="0"/>
              <a:t> </a:t>
            </a:r>
            <a:r>
              <a:rPr lang="en-US" altLang="zh-CN" baseline="0" dirty="0" smtClean="0"/>
              <a:t>T2.</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140</a:t>
            </a:fld>
            <a:endParaRPr lang="en-US"/>
          </a:p>
        </p:txBody>
      </p:sp>
    </p:spTree>
    <p:extLst>
      <p:ext uri="{BB962C8B-B14F-4D97-AF65-F5344CB8AC3E}">
        <p14:creationId xmlns:p14="http://schemas.microsoft.com/office/powerpoint/2010/main" val="21070885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Use</a:t>
            </a:r>
            <a:r>
              <a:rPr lang="zh-CN" altLang="en-US" dirty="0" smtClean="0"/>
              <a:t> </a:t>
            </a:r>
            <a:r>
              <a:rPr lang="en-US" altLang="zh-CN" dirty="0" smtClean="0"/>
              <a:t>sensor,</a:t>
            </a:r>
            <a:r>
              <a:rPr lang="zh-CN" altLang="en-US" dirty="0" smtClean="0"/>
              <a:t> </a:t>
            </a:r>
            <a:r>
              <a:rPr lang="en-US" altLang="zh-CN" dirty="0" smtClean="0"/>
              <a:t>2,474</a:t>
            </a:r>
            <a:r>
              <a:rPr lang="zh-CN" altLang="en-US" baseline="0" dirty="0" smtClean="0"/>
              <a:t> </a:t>
            </a:r>
            <a:r>
              <a:rPr lang="en-US" altLang="zh-CN" baseline="0" dirty="0" smtClean="0"/>
              <a:t>seconds.</a:t>
            </a:r>
            <a:r>
              <a:rPr lang="zh-CN" altLang="en-US" baseline="0" dirty="0" smtClean="0"/>
              <a:t> </a:t>
            </a:r>
            <a:r>
              <a:rPr lang="en-US" altLang="zh-CN" baseline="0" dirty="0" smtClean="0"/>
              <a:t>Real</a:t>
            </a:r>
            <a:r>
              <a:rPr lang="zh-CN" altLang="en-US" baseline="0" dirty="0" smtClean="0"/>
              <a:t> </a:t>
            </a:r>
            <a:r>
              <a:rPr lang="en-US" altLang="zh-CN" baseline="0" dirty="0" smtClean="0"/>
              <a:t>outbreak,</a:t>
            </a:r>
            <a:r>
              <a:rPr lang="zh-CN" altLang="en-US" baseline="0" dirty="0" smtClean="0"/>
              <a:t> </a:t>
            </a:r>
            <a:r>
              <a:rPr lang="en-US" altLang="zh-CN" baseline="0" dirty="0" smtClean="0"/>
              <a:t>13,620</a:t>
            </a:r>
            <a:r>
              <a:rPr lang="zh-CN" altLang="en-US" baseline="0" dirty="0" smtClean="0"/>
              <a:t> </a:t>
            </a:r>
            <a:r>
              <a:rPr lang="en-US" altLang="zh-CN" baseline="0" dirty="0" smtClean="0"/>
              <a:t>seconds.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141</a:t>
            </a:fld>
            <a:endParaRPr lang="en-US"/>
          </a:p>
        </p:txBody>
      </p:sp>
    </p:spTree>
    <p:extLst>
      <p:ext uri="{BB962C8B-B14F-4D97-AF65-F5344CB8AC3E}">
        <p14:creationId xmlns:p14="http://schemas.microsoft.com/office/powerpoint/2010/main" val="9388591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Black</a:t>
            </a:r>
            <a:r>
              <a:rPr lang="zh-CN" altLang="en-US" baseline="0" dirty="0" smtClean="0"/>
              <a:t> </a:t>
            </a:r>
            <a:r>
              <a:rPr lang="en-US" altLang="zh-CN" baseline="0" dirty="0" smtClean="0"/>
              <a:t>is</a:t>
            </a:r>
            <a:r>
              <a:rPr lang="zh-CN" altLang="en-US" baseline="0" dirty="0" smtClean="0"/>
              <a:t> </a:t>
            </a:r>
            <a:r>
              <a:rPr lang="en-US" altLang="zh-CN" baseline="0" dirty="0" smtClean="0"/>
              <a:t>OSLOR.</a:t>
            </a:r>
            <a:r>
              <a:rPr lang="zh-CN" altLang="en-US" baseline="0" dirty="0" smtClean="0"/>
              <a:t> </a:t>
            </a:r>
            <a:r>
              <a:rPr lang="en-US" altLang="zh-CN" baseline="0" dirty="0" smtClean="0"/>
              <a:t>Precision,</a:t>
            </a:r>
            <a:r>
              <a:rPr lang="zh-CN" altLang="en-US" baseline="0" dirty="0" smtClean="0"/>
              <a:t> </a:t>
            </a:r>
            <a:r>
              <a:rPr lang="en-US" altLang="zh-CN" baseline="0" dirty="0" smtClean="0"/>
              <a:t>recall,</a:t>
            </a:r>
            <a:r>
              <a:rPr lang="zh-CN" altLang="en-US" baseline="0" dirty="0" smtClean="0"/>
              <a:t> </a:t>
            </a:r>
            <a:r>
              <a:rPr lang="en-US" altLang="zh-CN" baseline="0" dirty="0" smtClean="0"/>
              <a:t>F1.</a:t>
            </a:r>
            <a:r>
              <a:rPr lang="zh-CN" altLang="en-US" baseline="0" dirty="0" smtClean="0"/>
              <a:t> </a:t>
            </a:r>
            <a:r>
              <a:rPr lang="en-US" altLang="zh-CN" baseline="0" dirty="0" smtClean="0"/>
              <a:t>Only</a:t>
            </a:r>
            <a:r>
              <a:rPr lang="zh-CN" altLang="en-US" baseline="0" dirty="0" smtClean="0"/>
              <a:t> </a:t>
            </a:r>
            <a:r>
              <a:rPr lang="en-US" altLang="zh-CN" baseline="0" dirty="0" smtClean="0"/>
              <a:t>a</a:t>
            </a:r>
            <a:r>
              <a:rPr lang="zh-CN" altLang="en-US" baseline="0" dirty="0" smtClean="0"/>
              <a:t> </a:t>
            </a:r>
            <a:r>
              <a:rPr lang="en-US" altLang="zh-CN" baseline="0" dirty="0" smtClean="0"/>
              <a:t>part</a:t>
            </a:r>
            <a:r>
              <a:rPr lang="zh-CN" altLang="en-US" baseline="0" dirty="0" smtClean="0"/>
              <a:t> </a:t>
            </a:r>
            <a:r>
              <a:rPr lang="en-US" altLang="zh-CN" baseline="0" dirty="0" smtClean="0"/>
              <a:t>of</a:t>
            </a:r>
            <a:r>
              <a:rPr lang="zh-CN" altLang="en-US" baseline="0" dirty="0" smtClean="0"/>
              <a:t> </a:t>
            </a:r>
            <a:r>
              <a:rPr lang="en-US" altLang="zh-CN" baseline="0" dirty="0" smtClean="0"/>
              <a:t>outbreaks</a:t>
            </a:r>
            <a:r>
              <a:rPr lang="zh-CN" altLang="en-US" baseline="0" dirty="0" smtClean="0"/>
              <a:t> </a:t>
            </a:r>
            <a:r>
              <a:rPr lang="en-US" altLang="zh-CN" baseline="0" dirty="0" smtClean="0"/>
              <a:t>are</a:t>
            </a:r>
            <a:r>
              <a:rPr lang="zh-CN" altLang="en-US" baseline="0" dirty="0" smtClean="0"/>
              <a:t> </a:t>
            </a:r>
            <a:r>
              <a:rPr lang="en-US" altLang="zh-CN" baseline="0" dirty="0" smtClean="0"/>
              <a:t>caused</a:t>
            </a:r>
            <a:r>
              <a:rPr lang="zh-CN" altLang="en-US" baseline="0" dirty="0" smtClean="0"/>
              <a:t> </a:t>
            </a:r>
            <a:r>
              <a:rPr lang="en-US" altLang="zh-CN" baseline="0" dirty="0" smtClean="0"/>
              <a:t>by</a:t>
            </a:r>
            <a:r>
              <a:rPr lang="zh-CN" altLang="en-US" baseline="0" dirty="0" smtClean="0"/>
              <a:t> </a:t>
            </a:r>
            <a:r>
              <a:rPr lang="en-US" altLang="zh-CN" baseline="0" dirty="0" smtClean="0"/>
              <a:t>big</a:t>
            </a:r>
            <a:r>
              <a:rPr lang="zh-CN" altLang="en-US" baseline="0" dirty="0" smtClean="0"/>
              <a:t> </a:t>
            </a:r>
            <a:r>
              <a:rPr lang="en-US" altLang="zh-CN" baseline="0" dirty="0" smtClean="0"/>
              <a:t>nodes</a:t>
            </a:r>
            <a:r>
              <a:rPr lang="zh-CN" altLang="en-US" baseline="0" dirty="0" smtClean="0"/>
              <a:t> </a:t>
            </a:r>
            <a:r>
              <a:rPr lang="en-US" altLang="zh-CN" baseline="0" dirty="0" smtClean="0"/>
              <a:t>-</a:t>
            </a:r>
            <a:r>
              <a:rPr lang="zh-CN" altLang="en-US" baseline="0" dirty="0" smtClean="0"/>
              <a:t> </a:t>
            </a:r>
            <a:r>
              <a:rPr lang="en-US" altLang="zh-CN" baseline="0" dirty="0" smtClean="0"/>
              <a:t>In-degree</a:t>
            </a:r>
            <a:r>
              <a:rPr lang="zh-CN" altLang="en-US" baseline="0" dirty="0" smtClean="0"/>
              <a:t> </a:t>
            </a:r>
            <a:r>
              <a:rPr lang="en-US" altLang="zh-CN" baseline="0" dirty="0" smtClean="0"/>
              <a:t>has</a:t>
            </a:r>
            <a:r>
              <a:rPr lang="zh-CN" altLang="en-US" baseline="0" dirty="0" smtClean="0"/>
              <a:t> </a:t>
            </a:r>
            <a:r>
              <a:rPr lang="en-US" altLang="zh-CN" baseline="0" dirty="0" smtClean="0"/>
              <a:t>good</a:t>
            </a:r>
            <a:r>
              <a:rPr lang="zh-CN" altLang="en-US" baseline="0" dirty="0" smtClean="0"/>
              <a:t> </a:t>
            </a:r>
            <a:r>
              <a:rPr lang="en-US" altLang="zh-CN" baseline="0" dirty="0" smtClean="0"/>
              <a:t>precision</a:t>
            </a:r>
            <a:r>
              <a:rPr lang="zh-CN" altLang="en-US" baseline="0" dirty="0" smtClean="0"/>
              <a:t> </a:t>
            </a:r>
            <a:r>
              <a:rPr lang="en-US" altLang="zh-CN" baseline="0" dirty="0" smtClean="0"/>
              <a:t>but</a:t>
            </a:r>
            <a:r>
              <a:rPr lang="zh-CN" altLang="en-US" baseline="0" dirty="0" smtClean="0"/>
              <a:t> </a:t>
            </a:r>
            <a:r>
              <a:rPr lang="en-US" altLang="zh-CN" baseline="0" dirty="0" smtClean="0"/>
              <a:t>not</a:t>
            </a:r>
            <a:r>
              <a:rPr lang="zh-CN" altLang="en-US" baseline="0" dirty="0" smtClean="0"/>
              <a:t> </a:t>
            </a:r>
            <a:r>
              <a:rPr lang="en-US" altLang="zh-CN" baseline="0" dirty="0" smtClean="0"/>
              <a:t>recall.</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142</a:t>
            </a:fld>
            <a:endParaRPr lang="en-US"/>
          </a:p>
        </p:txBody>
      </p:sp>
    </p:spTree>
    <p:extLst>
      <p:ext uri="{BB962C8B-B14F-4D97-AF65-F5344CB8AC3E}">
        <p14:creationId xmlns:p14="http://schemas.microsoft.com/office/powerpoint/2010/main" val="9633355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Middle</a:t>
            </a:r>
            <a:r>
              <a:rPr lang="zh-CN" altLang="en-US" baseline="0" dirty="0" smtClean="0"/>
              <a:t> </a:t>
            </a:r>
            <a:r>
              <a:rPr lang="en-US" altLang="zh-CN" baseline="0" dirty="0" smtClean="0"/>
              <a:t>figure:</a:t>
            </a:r>
            <a:r>
              <a:rPr lang="zh-CN" altLang="en-US" baseline="0" dirty="0" smtClean="0"/>
              <a:t> </a:t>
            </a:r>
            <a:r>
              <a:rPr lang="en-US" altLang="zh-CN" dirty="0" smtClean="0"/>
              <a:t>0-5</a:t>
            </a:r>
            <a:r>
              <a:rPr lang="zh-CN" altLang="en-US" dirty="0" smtClean="0"/>
              <a:t> </a:t>
            </a:r>
            <a:r>
              <a:rPr lang="en-US" altLang="zh-CN" dirty="0" smtClean="0"/>
              <a:t>minutes.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143</a:t>
            </a:fld>
            <a:endParaRPr lang="en-US"/>
          </a:p>
        </p:txBody>
      </p:sp>
    </p:spTree>
    <p:extLst>
      <p:ext uri="{BB962C8B-B14F-4D97-AF65-F5344CB8AC3E}">
        <p14:creationId xmlns:p14="http://schemas.microsoft.com/office/powerpoint/2010/main" val="4408932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144</a:t>
            </a:fld>
            <a:endParaRPr lang="zh-CN" altLang="en-US"/>
          </a:p>
        </p:txBody>
      </p:sp>
    </p:spTree>
    <p:extLst>
      <p:ext uri="{BB962C8B-B14F-4D97-AF65-F5344CB8AC3E}">
        <p14:creationId xmlns:p14="http://schemas.microsoft.com/office/powerpoint/2010/main" val="297121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DOD</a:t>
            </a:r>
            <a:r>
              <a:rPr lang="zh-CN" altLang="en-US" baseline="0" dirty="0" smtClean="0"/>
              <a:t> </a:t>
            </a:r>
            <a:r>
              <a:rPr lang="en-US" altLang="zh-CN" baseline="0" dirty="0" smtClean="0"/>
              <a:t>(Department</a:t>
            </a:r>
            <a:r>
              <a:rPr lang="zh-CN" altLang="en-US" baseline="0" dirty="0" smtClean="0"/>
              <a:t> </a:t>
            </a:r>
            <a:r>
              <a:rPr lang="en-US" altLang="zh-CN" baseline="0" dirty="0" smtClean="0"/>
              <a:t>of</a:t>
            </a:r>
            <a:r>
              <a:rPr lang="zh-CN" altLang="en-US" baseline="0" dirty="0" smtClean="0"/>
              <a:t> </a:t>
            </a:r>
            <a:r>
              <a:rPr lang="en-US" altLang="zh-CN" baseline="0" dirty="0" smtClean="0"/>
              <a:t>Defense) also list computation modeling of human behaviors as one of the six disruptive basic research directions.</a:t>
            </a:r>
          </a:p>
        </p:txBody>
      </p:sp>
      <p:sp>
        <p:nvSpPr>
          <p:cNvPr id="4" name="灯片编号占位符 3"/>
          <p:cNvSpPr>
            <a:spLocks noGrp="1"/>
          </p:cNvSpPr>
          <p:nvPr>
            <p:ph type="sldNum" sz="quarter" idx="10"/>
          </p:nvPr>
        </p:nvSpPr>
        <p:spPr/>
        <p:txBody>
          <a:bodyPr/>
          <a:lstStyle/>
          <a:p>
            <a:fld id="{B8E5960B-FBEF-2746-82FA-4C1369FB4CBE}" type="slidenum">
              <a:rPr lang="en-US" smtClean="0"/>
              <a:t>9</a:t>
            </a:fld>
            <a:endParaRPr lang="en-US"/>
          </a:p>
        </p:txBody>
      </p:sp>
    </p:spTree>
    <p:extLst>
      <p:ext uri="{BB962C8B-B14F-4D97-AF65-F5344CB8AC3E}">
        <p14:creationId xmlns:p14="http://schemas.microsoft.com/office/powerpoint/2010/main" val="2105720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Best</a:t>
            </a:r>
            <a:r>
              <a:rPr lang="zh-CN" altLang="en-US" dirty="0" smtClean="0"/>
              <a:t> </a:t>
            </a:r>
            <a:r>
              <a:rPr lang="en-US" altLang="zh-CN" dirty="0" smtClean="0"/>
              <a:t>Student</a:t>
            </a:r>
            <a:r>
              <a:rPr lang="zh-CN" altLang="en-US" dirty="0" smtClean="0"/>
              <a:t> </a:t>
            </a:r>
            <a:r>
              <a:rPr lang="en-US" altLang="zh-CN" dirty="0" smtClean="0"/>
              <a:t>Research</a:t>
            </a:r>
            <a:r>
              <a:rPr lang="zh-CN" altLang="en-US" dirty="0" smtClean="0"/>
              <a:t> </a:t>
            </a:r>
            <a:r>
              <a:rPr lang="en-US" altLang="zh-CN" dirty="0" smtClean="0"/>
              <a:t>Paper.</a:t>
            </a:r>
            <a:r>
              <a:rPr lang="zh-CN" altLang="en-US" dirty="0" smtClean="0"/>
              <a:t> </a:t>
            </a:r>
            <a:r>
              <a:rPr lang="en-US" altLang="zh-CN" dirty="0" smtClean="0"/>
              <a:t>15th</a:t>
            </a:r>
            <a:r>
              <a:rPr lang="zh-CN" altLang="en-US" dirty="0" smtClean="0"/>
              <a:t> </a:t>
            </a:r>
            <a:r>
              <a:rPr lang="en-US" altLang="zh-CN" dirty="0" smtClean="0"/>
              <a:t>afternoon.</a:t>
            </a:r>
            <a:endParaRPr lang="zh-CN" altLang="en-US" dirty="0" smtClean="0"/>
          </a:p>
          <a:p>
            <a:r>
              <a:rPr lang="en-US" altLang="zh-CN" dirty="0" smtClean="0"/>
              <a:t>In order to understand and</a:t>
            </a:r>
            <a:r>
              <a:rPr lang="en-US" altLang="zh-CN" baseline="0" dirty="0" smtClean="0"/>
              <a:t> predict information spreading, the key problem is to bridge the gap between micro behavioral dynamics and the macro cascading </a:t>
            </a:r>
            <a:r>
              <a:rPr lang="en-US" altLang="zh-CN" baseline="0" dirty="0" err="1" smtClean="0"/>
              <a:t>phenomenoa</a:t>
            </a:r>
            <a:r>
              <a:rPr lang="en-US" altLang="zh-CN" baseline="0" dirty="0" smtClean="0"/>
              <a:t>. </a:t>
            </a:r>
          </a:p>
          <a:p>
            <a:r>
              <a:rPr lang="en-US" altLang="zh-CN" baseline="0" dirty="0" smtClean="0"/>
              <a:t>And the ultimate goal is to …</a:t>
            </a:r>
          </a:p>
          <a:p>
            <a:r>
              <a:rPr lang="en-US" altLang="zh-CN" baseline="0" dirty="0" smtClean="0"/>
              <a:t>In recent years, we conduct some research along this line.</a:t>
            </a:r>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145</a:t>
            </a:fld>
            <a:endParaRPr lang="zh-CN" altLang="en-US"/>
          </a:p>
        </p:txBody>
      </p:sp>
    </p:spTree>
    <p:extLst>
      <p:ext uri="{BB962C8B-B14F-4D97-AF65-F5344CB8AC3E}">
        <p14:creationId xmlns:p14="http://schemas.microsoft.com/office/powerpoint/2010/main" val="6005216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a:t>
            </a:r>
            <a:r>
              <a:rPr lang="zh-CN" altLang="en-US" dirty="0" smtClean="0"/>
              <a:t> </a:t>
            </a:r>
            <a:r>
              <a:rPr lang="en-US" altLang="zh-CN" dirty="0" smtClean="0"/>
              <a:t>novel</a:t>
            </a:r>
            <a:r>
              <a:rPr lang="zh-CN" altLang="en-US" dirty="0" smtClean="0"/>
              <a:t> </a:t>
            </a:r>
            <a:r>
              <a:rPr lang="en-US" altLang="zh-CN" dirty="0" smtClean="0"/>
              <a:t>problem.</a:t>
            </a:r>
            <a:r>
              <a:rPr lang="zh-CN" altLang="en-US" dirty="0" smtClean="0"/>
              <a:t> </a:t>
            </a:r>
            <a:r>
              <a:rPr lang="en-US" altLang="zh-CN" dirty="0" smtClean="0"/>
              <a:t>Predicting</a:t>
            </a:r>
            <a:r>
              <a:rPr lang="zh-CN" altLang="en-US" dirty="0" smtClean="0"/>
              <a:t> </a:t>
            </a:r>
            <a:r>
              <a:rPr lang="en-US" altLang="zh-CN" dirty="0" smtClean="0"/>
              <a:t>the</a:t>
            </a:r>
            <a:r>
              <a:rPr lang="zh-CN" altLang="en-US" dirty="0" smtClean="0"/>
              <a:t> </a:t>
            </a:r>
            <a:r>
              <a:rPr lang="en-US" altLang="zh-CN" dirty="0" smtClean="0"/>
              <a:t>whole</a:t>
            </a:r>
            <a:r>
              <a:rPr lang="zh-CN" altLang="en-US" dirty="0" smtClean="0"/>
              <a:t> </a:t>
            </a:r>
            <a:r>
              <a:rPr lang="en-US" altLang="zh-CN" dirty="0" smtClean="0"/>
              <a:t>process.</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146</a:t>
            </a:fld>
            <a:endParaRPr lang="en-US"/>
          </a:p>
        </p:txBody>
      </p:sp>
    </p:spTree>
    <p:extLst>
      <p:ext uri="{BB962C8B-B14F-4D97-AF65-F5344CB8AC3E}">
        <p14:creationId xmlns:p14="http://schemas.microsoft.com/office/powerpoint/2010/main" val="128054157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So the central problem is….</a:t>
            </a:r>
            <a:endParaRPr lang="zh-CN" altLang="en-US" dirty="0"/>
          </a:p>
        </p:txBody>
      </p:sp>
      <p:sp>
        <p:nvSpPr>
          <p:cNvPr id="4" name="灯片编号占位符 3"/>
          <p:cNvSpPr>
            <a:spLocks noGrp="1"/>
          </p:cNvSpPr>
          <p:nvPr>
            <p:ph type="sldNum" sz="quarter" idx="10"/>
          </p:nvPr>
        </p:nvSpPr>
        <p:spPr/>
        <p:txBody>
          <a:bodyPr/>
          <a:lstStyle/>
          <a:p>
            <a:fld id="{FD744510-CE11-4D7B-8E04-E11A03EF5A3C}" type="slidenum">
              <a:rPr lang="zh-CN" altLang="en-US" smtClean="0"/>
              <a:t>147</a:t>
            </a:fld>
            <a:endParaRPr lang="zh-CN" altLang="en-US"/>
          </a:p>
        </p:txBody>
      </p:sp>
    </p:spTree>
    <p:extLst>
      <p:ext uri="{BB962C8B-B14F-4D97-AF65-F5344CB8AC3E}">
        <p14:creationId xmlns:p14="http://schemas.microsoft.com/office/powerpoint/2010/main" val="11732674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E5960B-FBEF-2746-82FA-4C1369FB4CBE}" type="slidenum">
              <a:rPr lang="en-US" smtClean="0"/>
              <a:t>148</a:t>
            </a:fld>
            <a:endParaRPr lang="en-US"/>
          </a:p>
        </p:txBody>
      </p:sp>
    </p:spTree>
    <p:extLst>
      <p:ext uri="{BB962C8B-B14F-4D97-AF65-F5344CB8AC3E}">
        <p14:creationId xmlns:p14="http://schemas.microsoft.com/office/powerpoint/2010/main" val="72656909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Three</a:t>
            </a:r>
            <a:r>
              <a:rPr lang="zh-CN" altLang="en-US" dirty="0" smtClean="0"/>
              <a:t> </a:t>
            </a:r>
            <a:r>
              <a:rPr lang="en-US" altLang="zh-CN" dirty="0" smtClean="0"/>
              <a:t>discoveries:</a:t>
            </a:r>
            <a:r>
              <a:rPr lang="zh-CN" altLang="en-US" dirty="0" smtClean="0"/>
              <a:t> </a:t>
            </a:r>
            <a:r>
              <a:rPr lang="en-US" altLang="zh-CN" dirty="0" smtClean="0"/>
              <a:t>Discovery</a:t>
            </a:r>
            <a:r>
              <a:rPr lang="zh-CN" altLang="en-US" dirty="0" smtClean="0"/>
              <a:t> </a:t>
            </a:r>
            <a:r>
              <a:rPr lang="en-US" altLang="zh-CN" dirty="0" smtClean="0"/>
              <a:t>1.</a:t>
            </a:r>
            <a:r>
              <a:rPr lang="zh-CN" altLang="en-US" dirty="0" smtClean="0"/>
              <a:t> </a:t>
            </a:r>
            <a:r>
              <a:rPr lang="en-US" altLang="zh-CN" dirty="0" smtClean="0"/>
              <a:t>Survival</a:t>
            </a:r>
            <a:r>
              <a:rPr lang="zh-CN" altLang="en-US" dirty="0" smtClean="0"/>
              <a:t> </a:t>
            </a:r>
            <a:r>
              <a:rPr lang="en-US" altLang="zh-CN" dirty="0" smtClean="0"/>
              <a:t>Rate</a:t>
            </a:r>
            <a:r>
              <a:rPr lang="zh-CN" altLang="en-US" baseline="0" dirty="0" smtClean="0"/>
              <a:t> </a:t>
            </a:r>
            <a:r>
              <a:rPr lang="en-US" altLang="zh-CN" baseline="0" dirty="0" smtClean="0"/>
              <a:t>for</a:t>
            </a:r>
            <a:r>
              <a:rPr lang="zh-CN" altLang="en-US" baseline="0" dirty="0" smtClean="0"/>
              <a:t> </a:t>
            </a:r>
            <a:r>
              <a:rPr lang="en-US" altLang="zh-CN" baseline="0" dirty="0" smtClean="0"/>
              <a:t>individual</a:t>
            </a:r>
            <a:r>
              <a:rPr lang="zh-CN" altLang="en-US" baseline="0" dirty="0" smtClean="0"/>
              <a:t> </a:t>
            </a:r>
            <a:r>
              <a:rPr lang="en-US" altLang="zh-CN" baseline="0" dirty="0" smtClean="0"/>
              <a:t>behavioral</a:t>
            </a:r>
            <a:r>
              <a:rPr lang="zh-CN" altLang="en-US" baseline="0" dirty="0" smtClean="0"/>
              <a:t> </a:t>
            </a:r>
            <a:r>
              <a:rPr lang="en-US" altLang="zh-CN" baseline="0" dirty="0" smtClean="0"/>
              <a:t>dynamics.</a:t>
            </a:r>
            <a:r>
              <a:rPr lang="zh-CN" altLang="en-US" baseline="0" dirty="0" smtClean="0"/>
              <a:t> </a:t>
            </a:r>
            <a:r>
              <a:rPr lang="en-US" altLang="zh-CN" baseline="0" dirty="0" smtClean="0"/>
              <a:t>Blue:</a:t>
            </a:r>
            <a:r>
              <a:rPr lang="zh-CN" altLang="en-US" baseline="0" dirty="0" smtClean="0"/>
              <a:t> </a:t>
            </a:r>
            <a:r>
              <a:rPr lang="en-US" altLang="zh-CN" baseline="0" dirty="0" smtClean="0"/>
              <a:t>the</a:t>
            </a:r>
            <a:r>
              <a:rPr lang="zh-CN" altLang="en-US" baseline="0" dirty="0" smtClean="0"/>
              <a:t> </a:t>
            </a:r>
            <a:r>
              <a:rPr lang="en-US" altLang="zh-CN" baseline="0" dirty="0" err="1" smtClean="0"/>
              <a:t>subcascades</a:t>
            </a:r>
            <a:r>
              <a:rPr lang="zh-CN" altLang="en-US" baseline="0" dirty="0" smtClean="0"/>
              <a:t> </a:t>
            </a:r>
            <a:r>
              <a:rPr lang="en-US" altLang="zh-CN" baseline="0" dirty="0" smtClean="0"/>
              <a:t>that</a:t>
            </a:r>
            <a:r>
              <a:rPr lang="zh-CN" altLang="en-US" baseline="0" dirty="0" smtClean="0"/>
              <a:t> </a:t>
            </a:r>
            <a:r>
              <a:rPr lang="en-US" altLang="zh-CN" baseline="0" dirty="0" smtClean="0"/>
              <a:t>the</a:t>
            </a:r>
            <a:r>
              <a:rPr lang="zh-CN" altLang="en-US" baseline="0" dirty="0" smtClean="0"/>
              <a:t> </a:t>
            </a:r>
            <a:r>
              <a:rPr lang="en-US" altLang="zh-CN" baseline="0" dirty="0" smtClean="0"/>
              <a:t>user</a:t>
            </a:r>
            <a:r>
              <a:rPr lang="zh-CN" altLang="en-US" baseline="0" dirty="0" smtClean="0"/>
              <a:t> </a:t>
            </a:r>
            <a:r>
              <a:rPr lang="en-US" altLang="zh-CN" baseline="0" dirty="0" smtClean="0"/>
              <a:t>joins</a:t>
            </a:r>
            <a:r>
              <a:rPr lang="zh-CN" altLang="en-US" baseline="0" dirty="0" smtClean="0"/>
              <a:t> </a:t>
            </a:r>
            <a:r>
              <a:rPr lang="en-US" altLang="zh-CN" baseline="0" dirty="0" smtClean="0"/>
              <a:t>are</a:t>
            </a:r>
            <a:r>
              <a:rPr lang="zh-CN" altLang="en-US" baseline="0" dirty="0" smtClean="0"/>
              <a:t> </a:t>
            </a:r>
            <a:r>
              <a:rPr lang="en-US" altLang="zh-CN" baseline="0" dirty="0" smtClean="0"/>
              <a:t>often</a:t>
            </a:r>
            <a:r>
              <a:rPr lang="zh-CN" altLang="en-US" baseline="0" dirty="0" smtClean="0"/>
              <a:t> </a:t>
            </a:r>
            <a:r>
              <a:rPr lang="en-US" altLang="zh-CN" baseline="0" dirty="0" smtClean="0"/>
              <a:t>different.</a:t>
            </a:r>
            <a:r>
              <a:rPr lang="zh-CN" altLang="en-US" baseline="0" dirty="0" smtClean="0"/>
              <a:t> </a:t>
            </a:r>
            <a:r>
              <a:rPr lang="en-US" altLang="zh-CN" baseline="0" dirty="0" smtClean="0"/>
              <a:t>Their</a:t>
            </a:r>
            <a:r>
              <a:rPr lang="zh-CN" altLang="en-US" baseline="0" dirty="0" smtClean="0"/>
              <a:t> </a:t>
            </a:r>
            <a:r>
              <a:rPr lang="en-US" altLang="zh-CN" baseline="0" dirty="0" smtClean="0"/>
              <a:t>size</a:t>
            </a:r>
            <a:r>
              <a:rPr lang="zh-CN" altLang="en-US" baseline="0" dirty="0" smtClean="0"/>
              <a:t> </a:t>
            </a:r>
            <a:r>
              <a:rPr lang="en-US" altLang="zh-CN" baseline="0" dirty="0" smtClean="0"/>
              <a:t>growth</a:t>
            </a:r>
            <a:r>
              <a:rPr lang="zh-CN" altLang="en-US" baseline="0" dirty="0" smtClean="0"/>
              <a:t> </a:t>
            </a:r>
            <a:r>
              <a:rPr lang="en-US" altLang="zh-CN" baseline="0" dirty="0" smtClean="0"/>
              <a:t>patterns</a:t>
            </a:r>
            <a:r>
              <a:rPr lang="zh-CN" altLang="en-US" baseline="0" dirty="0" smtClean="0"/>
              <a:t> </a:t>
            </a:r>
            <a:r>
              <a:rPr lang="en-US" altLang="zh-CN" baseline="0" dirty="0" smtClean="0"/>
              <a:t>vary.</a:t>
            </a:r>
            <a:r>
              <a:rPr lang="zh-CN" altLang="en-US" baseline="0" dirty="0" smtClean="0"/>
              <a:t> </a:t>
            </a:r>
            <a:r>
              <a:rPr lang="en-US" altLang="zh-CN" baseline="0" dirty="0" smtClean="0"/>
              <a:t>But</a:t>
            </a:r>
            <a:r>
              <a:rPr lang="zh-CN" altLang="en-US" baseline="0" dirty="0" smtClean="0"/>
              <a:t> </a:t>
            </a:r>
            <a:r>
              <a:rPr lang="en-US" altLang="zh-CN" baseline="0" dirty="0" smtClean="0"/>
              <a:t>the</a:t>
            </a:r>
            <a:r>
              <a:rPr lang="zh-CN" altLang="en-US" baseline="0" dirty="0" smtClean="0"/>
              <a:t> </a:t>
            </a:r>
            <a:r>
              <a:rPr lang="en-US" altLang="zh-CN" baseline="0" dirty="0" smtClean="0"/>
              <a:t>survival</a:t>
            </a:r>
            <a:r>
              <a:rPr lang="zh-CN" altLang="en-US" baseline="0" dirty="0" smtClean="0"/>
              <a:t> </a:t>
            </a:r>
            <a:r>
              <a:rPr lang="en-US" altLang="zh-CN" baseline="0" dirty="0" smtClean="0"/>
              <a:t>function</a:t>
            </a:r>
            <a:r>
              <a:rPr lang="zh-CN" altLang="en-US" baseline="0" dirty="0" smtClean="0"/>
              <a:t> </a:t>
            </a:r>
            <a:r>
              <a:rPr lang="en-US" altLang="zh-CN" baseline="0" dirty="0" smtClean="0"/>
              <a:t>is</a:t>
            </a:r>
            <a:r>
              <a:rPr lang="zh-CN" altLang="en-US" baseline="0" dirty="0" smtClean="0"/>
              <a:t> </a:t>
            </a:r>
            <a:r>
              <a:rPr lang="en-US" altLang="zh-CN" baseline="0" dirty="0" smtClean="0"/>
              <a:t>quite</a:t>
            </a:r>
            <a:r>
              <a:rPr lang="zh-CN" altLang="en-US" baseline="0" dirty="0" smtClean="0"/>
              <a:t> </a:t>
            </a:r>
            <a:r>
              <a:rPr lang="en-US" altLang="zh-CN" baseline="0" dirty="0" smtClean="0"/>
              <a:t>stable</a:t>
            </a:r>
            <a:r>
              <a:rPr lang="zh-CN" altLang="en-US" baseline="0" dirty="0" smtClean="0"/>
              <a:t> </a:t>
            </a:r>
            <a:r>
              <a:rPr lang="en-US" altLang="zh-CN" baseline="0" dirty="0" smtClean="0"/>
              <a:t>for</a:t>
            </a:r>
            <a:r>
              <a:rPr lang="zh-CN" altLang="en-US" baseline="0" dirty="0" smtClean="0"/>
              <a:t> </a:t>
            </a:r>
            <a:r>
              <a:rPr lang="en-US" altLang="zh-CN" baseline="0" dirty="0" smtClean="0"/>
              <a:t>different</a:t>
            </a:r>
            <a:r>
              <a:rPr lang="zh-CN" altLang="en-US" baseline="0" dirty="0" smtClean="0"/>
              <a:t> </a:t>
            </a:r>
            <a:r>
              <a:rPr lang="en-US" altLang="zh-CN" baseline="0" dirty="0" err="1" smtClean="0"/>
              <a:t>subcascades</a:t>
            </a:r>
            <a:r>
              <a:rPr lang="en-US" altLang="zh-CN" baseline="0" dirty="0" smtClean="0"/>
              <a:t>.</a:t>
            </a:r>
            <a:r>
              <a:rPr lang="zh-CN" altLang="en-US" baseline="0" dirty="0" smtClean="0"/>
              <a:t> </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149</a:t>
            </a:fld>
            <a:endParaRPr lang="en-US"/>
          </a:p>
        </p:txBody>
      </p:sp>
    </p:spTree>
    <p:extLst>
      <p:ext uri="{BB962C8B-B14F-4D97-AF65-F5344CB8AC3E}">
        <p14:creationId xmlns:p14="http://schemas.microsoft.com/office/powerpoint/2010/main" val="19499489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Discovery</a:t>
            </a:r>
            <a:r>
              <a:rPr lang="zh-CN" altLang="en-US" dirty="0" smtClean="0"/>
              <a:t> </a:t>
            </a:r>
            <a:r>
              <a:rPr lang="en-US" altLang="zh-CN" dirty="0" smtClean="0"/>
              <a:t>2.</a:t>
            </a:r>
            <a:r>
              <a:rPr lang="zh-CN" altLang="en-US" dirty="0" smtClean="0"/>
              <a:t> </a:t>
            </a:r>
            <a:r>
              <a:rPr lang="en-US" altLang="zh-CN" dirty="0" smtClean="0"/>
              <a:t>Use</a:t>
            </a:r>
            <a:r>
              <a:rPr lang="zh-CN" altLang="en-US" dirty="0" smtClean="0"/>
              <a:t> </a:t>
            </a:r>
            <a:r>
              <a:rPr lang="en-US" altLang="zh-CN" dirty="0" err="1" smtClean="0"/>
              <a:t>Weibul</a:t>
            </a:r>
            <a:r>
              <a:rPr lang="en-US" altLang="zh-CN" baseline="0" dirty="0" err="1" smtClean="0"/>
              <a:t>l</a:t>
            </a:r>
            <a:r>
              <a:rPr lang="zh-CN" altLang="en-US" baseline="0" dirty="0" smtClean="0"/>
              <a:t> </a:t>
            </a:r>
            <a:r>
              <a:rPr lang="en-US" altLang="zh-CN" baseline="0" dirty="0" smtClean="0"/>
              <a:t>model</a:t>
            </a:r>
            <a:r>
              <a:rPr lang="zh-CN" altLang="en-US" baseline="0" dirty="0" smtClean="0"/>
              <a:t> </a:t>
            </a:r>
            <a:r>
              <a:rPr lang="en-US" altLang="zh-CN" baseline="0" dirty="0" smtClean="0"/>
              <a:t>which</a:t>
            </a:r>
            <a:r>
              <a:rPr lang="zh-CN" altLang="en-US" baseline="0" dirty="0" smtClean="0"/>
              <a:t> </a:t>
            </a:r>
            <a:r>
              <a:rPr lang="en-US" altLang="zh-CN" baseline="0" dirty="0" smtClean="0"/>
              <a:t>is</a:t>
            </a:r>
            <a:r>
              <a:rPr lang="zh-CN" altLang="en-US" baseline="0" dirty="0" smtClean="0"/>
              <a:t> </a:t>
            </a:r>
            <a:r>
              <a:rPr lang="en-US" altLang="zh-CN" baseline="0" dirty="0" smtClean="0"/>
              <a:t>a</a:t>
            </a:r>
            <a:r>
              <a:rPr lang="zh-CN" altLang="en-US" baseline="0" dirty="0" smtClean="0"/>
              <a:t> </a:t>
            </a:r>
            <a:r>
              <a:rPr lang="en-US" altLang="zh-CN" baseline="0" dirty="0" smtClean="0"/>
              <a:t>general</a:t>
            </a:r>
            <a:r>
              <a:rPr lang="zh-CN" altLang="en-US" baseline="0" dirty="0" smtClean="0"/>
              <a:t> </a:t>
            </a:r>
            <a:r>
              <a:rPr lang="en-US" altLang="zh-CN" baseline="0" dirty="0" smtClean="0"/>
              <a:t>model</a:t>
            </a:r>
            <a:r>
              <a:rPr lang="zh-CN" altLang="en-US" baseline="0" dirty="0" smtClean="0"/>
              <a:t> </a:t>
            </a:r>
            <a:r>
              <a:rPr lang="en-US" altLang="zh-CN" baseline="0" dirty="0" smtClean="0"/>
              <a:t>that</a:t>
            </a:r>
            <a:r>
              <a:rPr lang="zh-CN" altLang="en-US" baseline="0" dirty="0" smtClean="0"/>
              <a:t> </a:t>
            </a:r>
            <a:r>
              <a:rPr lang="en-US" altLang="zh-CN" baseline="0" dirty="0" smtClean="0"/>
              <a:t>have</a:t>
            </a:r>
            <a:r>
              <a:rPr lang="zh-CN" altLang="en-US" baseline="0" dirty="0" smtClean="0"/>
              <a:t> </a:t>
            </a:r>
            <a:r>
              <a:rPr lang="en-US" altLang="zh-CN" baseline="0" dirty="0" smtClean="0"/>
              <a:t>two</a:t>
            </a:r>
            <a:r>
              <a:rPr lang="zh-CN" altLang="en-US" baseline="0" dirty="0" smtClean="0"/>
              <a:t> </a:t>
            </a:r>
            <a:r>
              <a:rPr lang="en-US" altLang="zh-CN" baseline="0" dirty="0" smtClean="0"/>
              <a:t>parameters,</a:t>
            </a:r>
            <a:r>
              <a:rPr lang="zh-CN" altLang="en-US" baseline="0" dirty="0" smtClean="0"/>
              <a:t> </a:t>
            </a:r>
            <a:r>
              <a:rPr lang="en-US" altLang="zh-CN" baseline="0" dirty="0" smtClean="0"/>
              <a:t>lambda</a:t>
            </a:r>
            <a:r>
              <a:rPr lang="zh-CN" altLang="en-US" baseline="0" dirty="0" smtClean="0"/>
              <a:t> </a:t>
            </a:r>
            <a:r>
              <a:rPr lang="en-US" altLang="zh-CN" baseline="0" dirty="0" smtClean="0"/>
              <a:t>for</a:t>
            </a:r>
            <a:r>
              <a:rPr lang="zh-CN" altLang="en-US" baseline="0" dirty="0" smtClean="0"/>
              <a:t> </a:t>
            </a:r>
            <a:r>
              <a:rPr lang="en-US" altLang="zh-CN" baseline="0" dirty="0" smtClean="0"/>
              <a:t>size,</a:t>
            </a:r>
            <a:r>
              <a:rPr lang="zh-CN" altLang="en-US" baseline="0" dirty="0" smtClean="0"/>
              <a:t> </a:t>
            </a:r>
            <a:r>
              <a:rPr lang="en-US" altLang="zh-CN" baseline="0" dirty="0" smtClean="0"/>
              <a:t>k</a:t>
            </a:r>
            <a:r>
              <a:rPr lang="zh-CN" altLang="en-US" baseline="0" dirty="0" smtClean="0"/>
              <a:t> </a:t>
            </a:r>
            <a:r>
              <a:rPr lang="en-US" altLang="zh-CN" baseline="0" dirty="0" smtClean="0"/>
              <a:t>for</a:t>
            </a:r>
            <a:r>
              <a:rPr lang="zh-CN" altLang="en-US" baseline="0" dirty="0" smtClean="0"/>
              <a:t> </a:t>
            </a:r>
            <a:r>
              <a:rPr lang="en-US" altLang="zh-CN" baseline="0" dirty="0" smtClean="0"/>
              <a:t>shape,</a:t>
            </a:r>
            <a:r>
              <a:rPr lang="zh-CN" altLang="en-US" baseline="0" dirty="0" smtClean="0"/>
              <a:t> </a:t>
            </a:r>
            <a:r>
              <a:rPr lang="en-US" altLang="zh-CN" baseline="0" dirty="0" smtClean="0"/>
              <a:t>to</a:t>
            </a:r>
            <a:r>
              <a:rPr lang="zh-CN" altLang="en-US" baseline="0" dirty="0" smtClean="0"/>
              <a:t> </a:t>
            </a:r>
            <a:r>
              <a:rPr lang="en-US" altLang="zh-CN" baseline="0" dirty="0" smtClean="0"/>
              <a:t>parameterize</a:t>
            </a:r>
            <a:r>
              <a:rPr lang="zh-CN" altLang="en-US" baseline="0" dirty="0" smtClean="0"/>
              <a:t> </a:t>
            </a:r>
            <a:r>
              <a:rPr lang="en-US" altLang="zh-CN" baseline="0" dirty="0" smtClean="0"/>
              <a:t>behavioral</a:t>
            </a:r>
            <a:r>
              <a:rPr lang="zh-CN" altLang="en-US" baseline="0" dirty="0" smtClean="0"/>
              <a:t> </a:t>
            </a:r>
            <a:r>
              <a:rPr lang="en-US" altLang="zh-CN" baseline="0" dirty="0" smtClean="0"/>
              <a:t>dynamics.</a:t>
            </a:r>
            <a:r>
              <a:rPr lang="zh-CN" altLang="en-US" baseline="0" dirty="0" smtClean="0"/>
              <a:t> </a:t>
            </a:r>
            <a:r>
              <a:rPr lang="en-US" altLang="zh-CN" baseline="0" dirty="0" smtClean="0"/>
              <a:t>The</a:t>
            </a:r>
            <a:r>
              <a:rPr lang="zh-CN" altLang="en-US" baseline="0" dirty="0" smtClean="0"/>
              <a:t> </a:t>
            </a:r>
            <a:r>
              <a:rPr lang="en-US" altLang="zh-CN" baseline="0" dirty="0" err="1" smtClean="0"/>
              <a:t>ks</a:t>
            </a:r>
            <a:r>
              <a:rPr lang="en-US" altLang="zh-CN" baseline="0" dirty="0" smtClean="0"/>
              <a:t>-statics</a:t>
            </a:r>
            <a:r>
              <a:rPr lang="zh-CN" altLang="en-US" baseline="0" dirty="0" smtClean="0"/>
              <a:t> </a:t>
            </a:r>
            <a:r>
              <a:rPr lang="en-US" altLang="zh-CN" baseline="0" dirty="0" smtClean="0"/>
              <a:t>is</a:t>
            </a:r>
            <a:r>
              <a:rPr lang="zh-CN" altLang="en-US" baseline="0" dirty="0" smtClean="0"/>
              <a:t> </a:t>
            </a:r>
            <a:r>
              <a:rPr lang="en-US" altLang="zh-CN" baseline="0" dirty="0" smtClean="0"/>
              <a:t>quite</a:t>
            </a:r>
            <a:r>
              <a:rPr lang="zh-CN" altLang="en-US" baseline="0" dirty="0" smtClean="0"/>
              <a:t> </a:t>
            </a:r>
            <a:r>
              <a:rPr lang="en-US" altLang="zh-CN" baseline="0" dirty="0" smtClean="0"/>
              <a:t>small!</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150</a:t>
            </a:fld>
            <a:endParaRPr lang="en-US"/>
          </a:p>
        </p:txBody>
      </p:sp>
    </p:spTree>
    <p:extLst>
      <p:ext uri="{BB962C8B-B14F-4D97-AF65-F5344CB8AC3E}">
        <p14:creationId xmlns:p14="http://schemas.microsoft.com/office/powerpoint/2010/main" val="1778599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Logistic</a:t>
            </a:r>
            <a:r>
              <a:rPr lang="zh-CN" altLang="en-US" dirty="0" smtClean="0"/>
              <a:t> </a:t>
            </a:r>
            <a:r>
              <a:rPr lang="en-US" altLang="zh-CN" dirty="0" smtClean="0"/>
              <a:t>regression</a:t>
            </a:r>
            <a:r>
              <a:rPr lang="zh-CN" altLang="en-US" dirty="0" smtClean="0"/>
              <a:t> </a:t>
            </a:r>
            <a:r>
              <a:rPr lang="en-US" altLang="zh-CN" dirty="0" smtClean="0"/>
              <a:t>based</a:t>
            </a:r>
            <a:r>
              <a:rPr lang="zh-CN" altLang="en-US" dirty="0" smtClean="0"/>
              <a:t> </a:t>
            </a:r>
            <a:r>
              <a:rPr lang="en-US" altLang="zh-CN" dirty="0" smtClean="0"/>
              <a:t>on</a:t>
            </a:r>
            <a:r>
              <a:rPr lang="zh-CN" altLang="en-US" dirty="0" smtClean="0"/>
              <a:t> </a:t>
            </a:r>
            <a:r>
              <a:rPr lang="en-US" altLang="zh-CN" dirty="0" err="1" smtClean="0"/>
              <a:t>Weibull</a:t>
            </a:r>
            <a:r>
              <a:rPr lang="zh-CN" altLang="en-US" baseline="0" dirty="0" smtClean="0"/>
              <a:t> </a:t>
            </a:r>
            <a:r>
              <a:rPr lang="en-US" altLang="zh-CN" baseline="0" dirty="0" smtClean="0"/>
              <a:t>model.</a:t>
            </a:r>
            <a:r>
              <a:rPr lang="zh-CN" altLang="en-US" baseline="0" dirty="0" smtClean="0"/>
              <a:t> </a:t>
            </a:r>
            <a:r>
              <a:rPr lang="en-US" altLang="zh-CN" baseline="0" dirty="0" smtClean="0"/>
              <a:t>Terms,</a:t>
            </a:r>
            <a:r>
              <a:rPr lang="zh-CN" altLang="en-US" baseline="0" dirty="0" smtClean="0"/>
              <a:t> </a:t>
            </a:r>
            <a:r>
              <a:rPr lang="en-US" altLang="zh-CN" baseline="0" dirty="0" smtClean="0"/>
              <a:t>co-optimize</a:t>
            </a:r>
            <a:r>
              <a:rPr lang="zh-CN" altLang="en-US" baseline="0" dirty="0" smtClean="0"/>
              <a:t> </a:t>
            </a:r>
            <a:r>
              <a:rPr lang="en-US" altLang="zh-CN" baseline="0" dirty="0" smtClean="0"/>
              <a:t>with</a:t>
            </a:r>
            <a:r>
              <a:rPr lang="zh-CN" altLang="en-US" baseline="0" dirty="0" smtClean="0"/>
              <a:t> </a:t>
            </a:r>
            <a:r>
              <a:rPr lang="en-US" altLang="zh-CN" dirty="0" smtClean="0"/>
              <a:t>networked</a:t>
            </a:r>
            <a:r>
              <a:rPr lang="zh-CN" altLang="en-US" dirty="0" smtClean="0"/>
              <a:t> </a:t>
            </a:r>
            <a:r>
              <a:rPr lang="en-US" altLang="zh-CN" dirty="0" smtClean="0"/>
              <a:t>information</a:t>
            </a:r>
            <a:r>
              <a:rPr lang="en-US" altLang="zh-CN" baseline="0" dirty="0" smtClean="0"/>
              <a:t>.</a:t>
            </a:r>
            <a:endParaRPr lang="en-US" dirty="0"/>
          </a:p>
        </p:txBody>
      </p:sp>
      <p:sp>
        <p:nvSpPr>
          <p:cNvPr id="4" name="Slide Number Placeholder 3"/>
          <p:cNvSpPr>
            <a:spLocks noGrp="1"/>
          </p:cNvSpPr>
          <p:nvPr>
            <p:ph type="sldNum" sz="quarter" idx="10"/>
          </p:nvPr>
        </p:nvSpPr>
        <p:spPr/>
        <p:txBody>
          <a:bodyPr/>
          <a:lstStyle/>
          <a:p>
            <a:fld id="{B8E5960B-FBEF-2746-82FA-4C1369FB4CBE}" type="slidenum">
              <a:rPr lang="en-US" smtClean="0"/>
              <a:t>152</a:t>
            </a:fld>
            <a:endParaRPr lang="en-US"/>
          </a:p>
        </p:txBody>
      </p:sp>
    </p:spTree>
    <p:extLst>
      <p:ext uri="{BB962C8B-B14F-4D97-AF65-F5344CB8AC3E}">
        <p14:creationId xmlns:p14="http://schemas.microsoft.com/office/powerpoint/2010/main" val="11017286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183</a:t>
            </a:fld>
            <a:endParaRPr lang="en-US"/>
          </a:p>
        </p:txBody>
      </p:sp>
    </p:spTree>
    <p:extLst>
      <p:ext uri="{BB962C8B-B14F-4D97-AF65-F5344CB8AC3E}">
        <p14:creationId xmlns:p14="http://schemas.microsoft.com/office/powerpoint/2010/main" val="6433420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smtClean="0"/>
          </a:p>
        </p:txBody>
      </p:sp>
      <p:sp>
        <p:nvSpPr>
          <p:cNvPr id="4" name="Slide Number Placeholder 3"/>
          <p:cNvSpPr>
            <a:spLocks noGrp="1"/>
          </p:cNvSpPr>
          <p:nvPr>
            <p:ph type="sldNum" sz="quarter" idx="10"/>
          </p:nvPr>
        </p:nvSpPr>
        <p:spPr/>
        <p:txBody>
          <a:bodyPr/>
          <a:lstStyle/>
          <a:p>
            <a:fld id="{8AA96731-B3E5-4462-A5DD-EFA562CE11DC}" type="slidenum">
              <a:rPr lang="en-US" smtClean="0"/>
              <a:t>184</a:t>
            </a:fld>
            <a:endParaRPr lang="en-US"/>
          </a:p>
        </p:txBody>
      </p:sp>
    </p:spTree>
    <p:extLst>
      <p:ext uri="{BB962C8B-B14F-4D97-AF65-F5344CB8AC3E}">
        <p14:creationId xmlns:p14="http://schemas.microsoft.com/office/powerpoint/2010/main" val="2420468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185</a:t>
            </a:fld>
            <a:endParaRPr lang="en-US"/>
          </a:p>
        </p:txBody>
      </p:sp>
    </p:spTree>
    <p:extLst>
      <p:ext uri="{BB962C8B-B14F-4D97-AF65-F5344CB8AC3E}">
        <p14:creationId xmlns:p14="http://schemas.microsoft.com/office/powerpoint/2010/main" val="1726009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User behaviors in social networks are complex.</a:t>
            </a:r>
            <a:r>
              <a:rPr lang="zh-CN" altLang="en-US" baseline="0" dirty="0" smtClean="0"/>
              <a:t> </a:t>
            </a:r>
            <a:r>
              <a:rPr lang="en-US" altLang="zh-CN" baseline="0" dirty="0" smtClean="0"/>
              <a:t>Will</a:t>
            </a:r>
            <a:r>
              <a:rPr lang="zh-CN" altLang="en-US" baseline="0" dirty="0" smtClean="0"/>
              <a:t> </a:t>
            </a:r>
            <a:r>
              <a:rPr lang="en-US" altLang="zh-CN" baseline="0" dirty="0" smtClean="0"/>
              <a:t>explain</a:t>
            </a:r>
            <a:r>
              <a:rPr lang="zh-CN" altLang="en-US" baseline="0" dirty="0" smtClean="0"/>
              <a:t> </a:t>
            </a:r>
            <a:r>
              <a:rPr lang="en-US" altLang="zh-CN" baseline="0" dirty="0" smtClean="0"/>
              <a:t>the</a:t>
            </a:r>
            <a:r>
              <a:rPr lang="zh-CN" altLang="en-US" baseline="0" dirty="0" smtClean="0"/>
              <a:t> </a:t>
            </a:r>
            <a:r>
              <a:rPr lang="en-US" altLang="zh-CN" baseline="0" dirty="0" smtClean="0"/>
              <a:t>four</a:t>
            </a:r>
            <a:r>
              <a:rPr lang="zh-CN" altLang="en-US" baseline="0" dirty="0" smtClean="0"/>
              <a:t> </a:t>
            </a:r>
            <a:r>
              <a:rPr lang="en-US" altLang="zh-CN" baseline="0" dirty="0" smtClean="0"/>
              <a:t>factors</a:t>
            </a:r>
            <a:r>
              <a:rPr lang="zh-CN" altLang="en-US" baseline="0" dirty="0" smtClean="0"/>
              <a:t> </a:t>
            </a:r>
            <a:r>
              <a:rPr lang="en-US" altLang="zh-CN" baseline="0" dirty="0" smtClean="0"/>
              <a:t>one</a:t>
            </a:r>
            <a:r>
              <a:rPr lang="zh-CN" altLang="en-US" baseline="0" dirty="0" smtClean="0"/>
              <a:t> </a:t>
            </a:r>
            <a:r>
              <a:rPr lang="en-US" altLang="zh-CN" baseline="0" dirty="0" smtClean="0"/>
              <a:t>by</a:t>
            </a:r>
            <a:r>
              <a:rPr lang="zh-CN" altLang="en-US" baseline="0" dirty="0" smtClean="0"/>
              <a:t> </a:t>
            </a:r>
            <a:r>
              <a:rPr lang="en-US" altLang="zh-CN" baseline="0" dirty="0" smtClean="0"/>
              <a:t>one.</a:t>
            </a:r>
          </a:p>
        </p:txBody>
      </p:sp>
      <p:sp>
        <p:nvSpPr>
          <p:cNvPr id="4" name="灯片编号占位符 3"/>
          <p:cNvSpPr>
            <a:spLocks noGrp="1"/>
          </p:cNvSpPr>
          <p:nvPr>
            <p:ph type="sldNum" sz="quarter" idx="10"/>
          </p:nvPr>
        </p:nvSpPr>
        <p:spPr/>
        <p:txBody>
          <a:bodyPr/>
          <a:lstStyle/>
          <a:p>
            <a:fld id="{B8E5960B-FBEF-2746-82FA-4C1369FB4CBE}" type="slidenum">
              <a:rPr lang="en-US" smtClean="0"/>
              <a:t>10</a:t>
            </a:fld>
            <a:endParaRPr lang="en-US"/>
          </a:p>
        </p:txBody>
      </p:sp>
    </p:spTree>
    <p:extLst>
      <p:ext uri="{BB962C8B-B14F-4D97-AF65-F5344CB8AC3E}">
        <p14:creationId xmlns:p14="http://schemas.microsoft.com/office/powerpoint/2010/main" val="19630352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E5960B-FBEF-2746-82FA-4C1369FB4CBE}" type="slidenum">
              <a:rPr lang="en-US" smtClean="0"/>
              <a:t>189</a:t>
            </a:fld>
            <a:endParaRPr lang="en-US"/>
          </a:p>
        </p:txBody>
      </p:sp>
    </p:spTree>
    <p:extLst>
      <p:ext uri="{BB962C8B-B14F-4D97-AF65-F5344CB8AC3E}">
        <p14:creationId xmlns:p14="http://schemas.microsoft.com/office/powerpoint/2010/main" val="7184802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E5960B-FBEF-2746-82FA-4C1369FB4CBE}" type="slidenum">
              <a:rPr lang="en-US" smtClean="0"/>
              <a:t>190</a:t>
            </a:fld>
            <a:endParaRPr lang="en-US"/>
          </a:p>
        </p:txBody>
      </p:sp>
    </p:spTree>
    <p:extLst>
      <p:ext uri="{BB962C8B-B14F-4D97-AF65-F5344CB8AC3E}">
        <p14:creationId xmlns:p14="http://schemas.microsoft.com/office/powerpoint/2010/main" val="14044567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E5960B-FBEF-2746-82FA-4C1369FB4CBE}" type="slidenum">
              <a:rPr lang="en-US" smtClean="0"/>
              <a:t>191</a:t>
            </a:fld>
            <a:endParaRPr lang="en-US"/>
          </a:p>
        </p:txBody>
      </p:sp>
    </p:spTree>
    <p:extLst>
      <p:ext uri="{BB962C8B-B14F-4D97-AF65-F5344CB8AC3E}">
        <p14:creationId xmlns:p14="http://schemas.microsoft.com/office/powerpoint/2010/main" val="888367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E5960B-FBEF-2746-82FA-4C1369FB4CBE}" type="slidenum">
              <a:rPr lang="en-US" smtClean="0"/>
              <a:t>192</a:t>
            </a:fld>
            <a:endParaRPr lang="en-US"/>
          </a:p>
        </p:txBody>
      </p:sp>
    </p:spTree>
    <p:extLst>
      <p:ext uri="{BB962C8B-B14F-4D97-AF65-F5344CB8AC3E}">
        <p14:creationId xmlns:p14="http://schemas.microsoft.com/office/powerpoint/2010/main" val="207307527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E5960B-FBEF-2746-82FA-4C1369FB4CBE}" type="slidenum">
              <a:rPr lang="en-US" smtClean="0"/>
              <a:t>193</a:t>
            </a:fld>
            <a:endParaRPr lang="en-US"/>
          </a:p>
        </p:txBody>
      </p:sp>
    </p:spTree>
    <p:extLst>
      <p:ext uri="{BB962C8B-B14F-4D97-AF65-F5344CB8AC3E}">
        <p14:creationId xmlns:p14="http://schemas.microsoft.com/office/powerpoint/2010/main" val="111421585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E5960B-FBEF-2746-82FA-4C1369FB4CBE}" type="slidenum">
              <a:rPr lang="en-US" smtClean="0"/>
              <a:t>195</a:t>
            </a:fld>
            <a:endParaRPr lang="en-US"/>
          </a:p>
        </p:txBody>
      </p:sp>
    </p:spTree>
    <p:extLst>
      <p:ext uri="{BB962C8B-B14F-4D97-AF65-F5344CB8AC3E}">
        <p14:creationId xmlns:p14="http://schemas.microsoft.com/office/powerpoint/2010/main" val="5733020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E5960B-FBEF-2746-82FA-4C1369FB4CBE}" type="slidenum">
              <a:rPr lang="en-US" smtClean="0"/>
              <a:t>196</a:t>
            </a:fld>
            <a:endParaRPr lang="en-US"/>
          </a:p>
        </p:txBody>
      </p:sp>
    </p:spTree>
    <p:extLst>
      <p:ext uri="{BB962C8B-B14F-4D97-AF65-F5344CB8AC3E}">
        <p14:creationId xmlns:p14="http://schemas.microsoft.com/office/powerpoint/2010/main" val="13964949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E5960B-FBEF-2746-82FA-4C1369FB4CBE}" type="slidenum">
              <a:rPr lang="en-US" smtClean="0"/>
              <a:t>197</a:t>
            </a:fld>
            <a:endParaRPr lang="en-US"/>
          </a:p>
        </p:txBody>
      </p:sp>
    </p:spTree>
    <p:extLst>
      <p:ext uri="{BB962C8B-B14F-4D97-AF65-F5344CB8AC3E}">
        <p14:creationId xmlns:p14="http://schemas.microsoft.com/office/powerpoint/2010/main" val="76715943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E5960B-FBEF-2746-82FA-4C1369FB4CBE}" type="slidenum">
              <a:rPr lang="en-US" smtClean="0"/>
              <a:t>198</a:t>
            </a:fld>
            <a:endParaRPr lang="en-US"/>
          </a:p>
        </p:txBody>
      </p:sp>
    </p:spTree>
    <p:extLst>
      <p:ext uri="{BB962C8B-B14F-4D97-AF65-F5344CB8AC3E}">
        <p14:creationId xmlns:p14="http://schemas.microsoft.com/office/powerpoint/2010/main" val="34766107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baseline="0" dirty="0" smtClean="0"/>
              <a:t>DOD</a:t>
            </a:r>
            <a:r>
              <a:rPr lang="zh-CN" altLang="en-US" baseline="0" dirty="0" smtClean="0"/>
              <a:t> </a:t>
            </a:r>
            <a:r>
              <a:rPr lang="en-US" altLang="zh-CN" baseline="0" dirty="0" smtClean="0"/>
              <a:t>(Department</a:t>
            </a:r>
            <a:r>
              <a:rPr lang="zh-CN" altLang="en-US" baseline="0" dirty="0" smtClean="0"/>
              <a:t> </a:t>
            </a:r>
            <a:r>
              <a:rPr lang="en-US" altLang="zh-CN" baseline="0" dirty="0" smtClean="0"/>
              <a:t>of</a:t>
            </a:r>
            <a:r>
              <a:rPr lang="zh-CN" altLang="en-US" baseline="0" dirty="0" smtClean="0"/>
              <a:t> </a:t>
            </a:r>
            <a:r>
              <a:rPr lang="en-US" altLang="zh-CN" baseline="0" dirty="0" smtClean="0"/>
              <a:t>Defense) also list computation modeling of human behaviors as one of the six disruptive basic research directions.</a:t>
            </a:r>
          </a:p>
        </p:txBody>
      </p:sp>
      <p:sp>
        <p:nvSpPr>
          <p:cNvPr id="4" name="灯片编号占位符 3"/>
          <p:cNvSpPr>
            <a:spLocks noGrp="1"/>
          </p:cNvSpPr>
          <p:nvPr>
            <p:ph type="sldNum" sz="quarter" idx="10"/>
          </p:nvPr>
        </p:nvSpPr>
        <p:spPr/>
        <p:txBody>
          <a:bodyPr/>
          <a:lstStyle/>
          <a:p>
            <a:fld id="{B8E5960B-FBEF-2746-82FA-4C1369FB4CBE}" type="slidenum">
              <a:rPr lang="en-US" smtClean="0"/>
              <a:t>201</a:t>
            </a:fld>
            <a:endParaRPr lang="en-US"/>
          </a:p>
        </p:txBody>
      </p:sp>
    </p:spTree>
    <p:extLst>
      <p:ext uri="{BB962C8B-B14F-4D97-AF65-F5344CB8AC3E}">
        <p14:creationId xmlns:p14="http://schemas.microsoft.com/office/powerpoint/2010/main" val="1341008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ltLang="zh-CN"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normAutofit/>
          </a:bodyPr>
          <a:lstStyle>
            <a:lvl1pPr marL="0" indent="0" algn="l">
              <a:buNone/>
              <a:defRPr sz="2400">
                <a:solidFill>
                  <a:srgbClr val="011C9A"/>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774F2D22-DB20-C145-AFBC-7EFF1988A063}" type="datetime2">
              <a:rPr lang="en-US" smtClean="0"/>
              <a:t>Sunday, November 15, 2015</a:t>
            </a:fld>
            <a:endParaRPr lang="en-US" dirty="0"/>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fld id="{FDAAAE73-3278-684A-AD86-B7B9418BE81E}" type="datetime2">
              <a:rPr lang="en-US" smtClean="0"/>
              <a:t>Sunday, November 15,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63296"/>
            <a:ext cx="2057400" cy="5608320"/>
          </a:xfrm>
        </p:spPr>
        <p:txBody>
          <a:bodyPr vert="eaVert" anchor="b"/>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457200" y="463296"/>
            <a:ext cx="6019800" cy="5608320"/>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EB0FF718-76C0-DF45-92FA-855B110B1DF9}" type="datetime2">
              <a:rPr lang="en-US" smtClean="0"/>
              <a:t>Sunday, November 15,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idx="1"/>
          </p:nvPr>
        </p:nvSpPr>
        <p:spPr/>
        <p:txBody>
          <a:bodyPr>
            <a:normAutofit/>
          </a:bodyPr>
          <a:lstStyle>
            <a:lvl1pPr>
              <a:defRPr sz="3200"/>
            </a:lvl1pPr>
            <a:lvl2pPr>
              <a:defRPr sz="2800"/>
            </a:lvl2pPr>
            <a:lvl3pPr>
              <a:defRPr sz="2400"/>
            </a:lvl3pPr>
            <a:lvl4pPr>
              <a:defRPr sz="2000"/>
            </a:lvl4pPr>
            <a:lvl5pPr>
              <a:defRPr sz="1800"/>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0473B4FD-6A04-0C40-A451-FA7F82E5A93A}" type="datetime2">
              <a:rPr lang="en-US" smtClean="0"/>
              <a:t>Sunday, November 15, 2015</a:t>
            </a:fld>
            <a:endParaRPr lang="en-US"/>
          </a:p>
        </p:txBody>
      </p:sp>
      <p:sp>
        <p:nvSpPr>
          <p:cNvPr id="5" name="Footer Placeholder 4"/>
          <p:cNvSpPr>
            <a:spLocks noGrp="1"/>
          </p:cNvSpPr>
          <p:nvPr>
            <p:ph type="ftr" sz="quarter" idx="11"/>
          </p:nvPr>
        </p:nvSpPr>
        <p:spPr>
          <a:xfrm>
            <a:off x="2527300" y="1524"/>
            <a:ext cx="5897172" cy="329184"/>
          </a:xfrm>
        </p:spPr>
        <p:txBody>
          <a:bodyPr/>
          <a:lstStyle/>
          <a:p>
            <a:pPr algn="r"/>
            <a:endParaRPr lang="en-US" dirty="0"/>
          </a:p>
        </p:txBody>
      </p:sp>
      <p:sp>
        <p:nvSpPr>
          <p:cNvPr id="6" name="Slide Number Placeholder 5"/>
          <p:cNvSpPr>
            <a:spLocks noGrp="1"/>
          </p:cNvSpPr>
          <p:nvPr>
            <p:ph type="sldNum" sz="quarter" idx="12"/>
          </p:nvPr>
        </p:nvSpPr>
        <p:spPr>
          <a:xfrm>
            <a:off x="8424472" y="1524"/>
            <a:ext cx="719528" cy="329184"/>
          </a:xfrm>
        </p:spPr>
        <p:txBody>
          <a:bodyPr/>
          <a:lstStyle/>
          <a:p>
            <a:fld id="{0CFEC368-1D7A-4F81-ABF6-AE0E36BAF64C}"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011C9A">
            <a:alpha val="8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260855"/>
            <a:ext cx="7772400" cy="2200275"/>
          </a:xfrm>
        </p:spPr>
        <p:txBody>
          <a:bodyPr anchor="b">
            <a:normAutofit/>
          </a:bodyPr>
          <a:lstStyle>
            <a:lvl1pPr algn="l">
              <a:defRPr sz="4800" b="0" cap="all">
                <a:solidFill>
                  <a:schemeClr val="tx1"/>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722313" y="4663821"/>
            <a:ext cx="7772400" cy="1352931"/>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6C026E47-EC81-164D-A9D0-52217604E4BE}" type="datetime2">
              <a:rPr lang="en-US" smtClean="0"/>
              <a:t>Sunday, November 15, 2015</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22313" y="4562475"/>
            <a:ext cx="7772400"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457200" y="1528064"/>
            <a:ext cx="4038600" cy="4488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48200" y="1528064"/>
            <a:ext cx="4038600" cy="4488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DCC2FD5E-605B-F646-9291-93564E46B407}" type="datetime2">
              <a:rPr lang="en-US" smtClean="0"/>
              <a:t>Sunday, November 15, 2015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457200" y="1558544"/>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rgbClr val="011C9A"/>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332164"/>
            <a:ext cx="3931920" cy="37394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4754880" y="1558544"/>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rgbClr val="011C9A"/>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754880" y="2331084"/>
            <a:ext cx="3931920" cy="374053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CCEFB40A-C2C2-8048-B87F-F6B5F06663C2}" type="datetime2">
              <a:rPr lang="en-US" smtClean="0"/>
              <a:t>Sunday, November 15, 2015</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flipH="1">
            <a:off x="4571603" y="1558544"/>
            <a:ext cx="794" cy="4513072"/>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Date Placeholder 2"/>
          <p:cNvSpPr>
            <a:spLocks noGrp="1"/>
          </p:cNvSpPr>
          <p:nvPr>
            <p:ph type="dt" sz="half" idx="10"/>
          </p:nvPr>
        </p:nvSpPr>
        <p:spPr/>
        <p:txBody>
          <a:bodyPr/>
          <a:lstStyle/>
          <a:p>
            <a:fld id="{5F8A0C1C-8A84-DC43-ABB0-93DE89758676}" type="datetime2">
              <a:rPr lang="en-US" smtClean="0"/>
              <a:t>Sunday, November 15, 2015</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1EACD-1A1B-2542-90FB-21D16508F629}" type="datetime2">
              <a:rPr lang="en-US" smtClean="0"/>
              <a:t>Sunday, November 15, 2015</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62896"/>
            <a:ext cx="2139696" cy="1261872"/>
          </a:xfrm>
        </p:spPr>
        <p:txBody>
          <a:bodyPr anchor="b">
            <a:noAutofit/>
          </a:bodyPr>
          <a:lstStyle>
            <a:lvl1pPr algn="l">
              <a:defRPr sz="2400" b="0">
                <a:solidFill>
                  <a:srgbClr val="011C9A"/>
                </a:solidFill>
              </a:defRPr>
            </a:lvl1pPr>
          </a:lstStyle>
          <a:p>
            <a:r>
              <a:rPr lang="en-US" altLang="zh-CN" smtClean="0"/>
              <a:t>Click to edit Master title style</a:t>
            </a:r>
            <a:endParaRPr lang="en-US" dirty="0"/>
          </a:p>
        </p:txBody>
      </p:sp>
      <p:sp>
        <p:nvSpPr>
          <p:cNvPr id="3" name="Content Placeholder 2"/>
          <p:cNvSpPr>
            <a:spLocks noGrp="1"/>
          </p:cNvSpPr>
          <p:nvPr>
            <p:ph idx="1"/>
          </p:nvPr>
        </p:nvSpPr>
        <p:spPr>
          <a:xfrm>
            <a:off x="2971800" y="462896"/>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457201" y="1801368"/>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086F41BB-3186-DD4D-ACFA-ACE386CBEB42}" type="datetime2">
              <a:rPr lang="en-US" smtClean="0"/>
              <a:t>Sunday, November 15, 2015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251022"/>
            <a:ext cx="5577840" cy="158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463296"/>
            <a:ext cx="2142680" cy="1264920"/>
          </a:xfrm>
        </p:spPr>
        <p:txBody>
          <a:bodyPr anchor="b">
            <a:normAutofit/>
          </a:bodyPr>
          <a:lstStyle>
            <a:lvl1pPr algn="l">
              <a:defRPr sz="2400" b="0">
                <a:solidFill>
                  <a:srgbClr val="011C9A"/>
                </a:solidFill>
              </a:defRPr>
            </a:lvl1pPr>
          </a:lstStyle>
          <a:p>
            <a:r>
              <a:rPr lang="en-US" altLang="zh-CN" smtClean="0"/>
              <a:t>Click to edit Master title style</a:t>
            </a:r>
            <a:endParaRPr lang="en-US" dirty="0"/>
          </a:p>
        </p:txBody>
      </p:sp>
      <p:sp>
        <p:nvSpPr>
          <p:cNvPr id="3" name="Picture Placeholder 2"/>
          <p:cNvSpPr>
            <a:spLocks noGrp="1"/>
          </p:cNvSpPr>
          <p:nvPr>
            <p:ph type="pic" idx="1"/>
          </p:nvPr>
        </p:nvSpPr>
        <p:spPr>
          <a:xfrm>
            <a:off x="2858610" y="509017"/>
            <a:ext cx="5904390" cy="5500456"/>
          </a:xfrm>
          <a:solidFill>
            <a:srgbClr val="7030A0">
              <a:alpha val="10000"/>
            </a:srgbClr>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en-US" dirty="0"/>
          </a:p>
        </p:txBody>
      </p:sp>
      <p:sp>
        <p:nvSpPr>
          <p:cNvPr id="4" name="Text Placeholder 3"/>
          <p:cNvSpPr>
            <a:spLocks noGrp="1"/>
          </p:cNvSpPr>
          <p:nvPr>
            <p:ph type="body" sz="half" idx="2"/>
          </p:nvPr>
        </p:nvSpPr>
        <p:spPr>
          <a:xfrm>
            <a:off x="457200" y="1804416"/>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D7B66089-0C25-344C-8538-F3277E19921D}" type="datetime2">
              <a:rPr lang="en-US" smtClean="0"/>
              <a:t>Sunday, November 15, 2015</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1330"/>
            <a:ext cx="9144000" cy="34614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434086"/>
            <a:ext cx="8229600" cy="990600"/>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457200" y="1511300"/>
            <a:ext cx="8229600" cy="4533900"/>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457200" y="1524"/>
            <a:ext cx="2070100" cy="329184"/>
          </a:xfrm>
          <a:prstGeom prst="rect">
            <a:avLst/>
          </a:prstGeom>
        </p:spPr>
        <p:txBody>
          <a:bodyPr vert="horz" lIns="91440" tIns="45720" rIns="91440" bIns="45720" rtlCol="0" anchor="ctr"/>
          <a:lstStyle>
            <a:lvl1pPr algn="l">
              <a:defRPr sz="1200">
                <a:solidFill>
                  <a:srgbClr val="FFFFFF"/>
                </a:solidFill>
              </a:defRPr>
            </a:lvl1pPr>
          </a:lstStyle>
          <a:p>
            <a:fld id="{5FB54245-1AE4-E346-9947-6EB26F03B407}" type="datetime2">
              <a:rPr lang="en-US" smtClean="0"/>
              <a:t>Sunday, November 15, 2015</a:t>
            </a:fld>
            <a:endParaRPr lang="en-US" dirty="0"/>
          </a:p>
        </p:txBody>
      </p:sp>
      <p:sp>
        <p:nvSpPr>
          <p:cNvPr id="5" name="Footer Placeholder 4"/>
          <p:cNvSpPr>
            <a:spLocks noGrp="1"/>
          </p:cNvSpPr>
          <p:nvPr>
            <p:ph type="ftr" sz="quarter" idx="3"/>
          </p:nvPr>
        </p:nvSpPr>
        <p:spPr>
          <a:xfrm>
            <a:off x="2527300" y="1524"/>
            <a:ext cx="61595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8686800" y="1524"/>
            <a:ext cx="4572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
        <p:nvSpPr>
          <p:cNvPr id="11" name="Rectangle 10"/>
          <p:cNvSpPr/>
          <p:nvPr userDrawn="1"/>
        </p:nvSpPr>
        <p:spPr>
          <a:xfrm>
            <a:off x="0" y="6171886"/>
            <a:ext cx="9144000" cy="73152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p:cNvSpPr txBox="1">
            <a:spLocks/>
          </p:cNvSpPr>
          <p:nvPr userDrawn="1"/>
        </p:nvSpPr>
        <p:spPr>
          <a:xfrm>
            <a:off x="0" y="6171886"/>
            <a:ext cx="9144000" cy="686114"/>
          </a:xfrm>
          <a:prstGeom prst="rect">
            <a:avLst/>
          </a:prstGeom>
        </p:spPr>
        <p:txBody>
          <a:bodyPr/>
          <a:lstStyle>
            <a:lvl1pPr algn="l" defTabSz="914400" rtl="0" eaLnBrk="1" latinLnBrk="0" hangingPunct="1">
              <a:spcBef>
                <a:spcPct val="0"/>
              </a:spcBef>
              <a:buNone/>
              <a:defRPr sz="4000" kern="1200" spc="-100" baseline="0">
                <a:solidFill>
                  <a:srgbClr val="011C9A"/>
                </a:solidFill>
                <a:latin typeface="+mj-lt"/>
                <a:ea typeface="+mj-ea"/>
                <a:cs typeface="+mj-cs"/>
              </a:defRPr>
            </a:lvl1pPr>
          </a:lstStyle>
          <a:p>
            <a:endParaRPr lang="en-US" sz="2400" dirty="0"/>
          </a:p>
        </p:txBody>
      </p:sp>
      <p:sp>
        <p:nvSpPr>
          <p:cNvPr id="10" name="Date Placeholder 3"/>
          <p:cNvSpPr txBox="1">
            <a:spLocks/>
          </p:cNvSpPr>
          <p:nvPr userDrawn="1"/>
        </p:nvSpPr>
        <p:spPr>
          <a:xfrm>
            <a:off x="0" y="6171886"/>
            <a:ext cx="9144000" cy="686114"/>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timing>
    <p:tnLst>
      <p:par>
        <p:cTn id="1" dur="indefinite" restart="never" nodeType="tmRoot"/>
      </p:par>
    </p:tnLst>
  </p:timing>
  <p:hf hdr="0" ftr="0" dt="0"/>
  <p:txStyles>
    <p:titleStyle>
      <a:lvl1pPr algn="l" defTabSz="914400" rtl="0" eaLnBrk="1" latinLnBrk="0" hangingPunct="1">
        <a:spcBef>
          <a:spcPct val="0"/>
        </a:spcBef>
        <a:buNone/>
        <a:defRPr sz="4000" kern="1200" spc="-100" baseline="0">
          <a:solidFill>
            <a:srgbClr val="011C9A"/>
          </a:solidFill>
          <a:latin typeface="+mn-lt"/>
          <a:ea typeface="+mj-ea"/>
          <a:cs typeface="+mj-cs"/>
        </a:defRPr>
      </a:lvl1pPr>
    </p:titleStyle>
    <p:bodyStyle>
      <a:lvl1pPr marL="182880" indent="-182880" algn="l" defTabSz="914400" rtl="0" eaLnBrk="1" latinLnBrk="0" hangingPunct="1">
        <a:spcBef>
          <a:spcPct val="20000"/>
        </a:spcBef>
        <a:buClr>
          <a:srgbClr val="011C9A"/>
        </a:buClr>
        <a:buSzPct val="85000"/>
        <a:buFont typeface="Wingdings" charset="2"/>
        <a:buChar char="v"/>
        <a:defRPr sz="3200" kern="1200">
          <a:solidFill>
            <a:schemeClr val="tx1"/>
          </a:solidFill>
          <a:latin typeface="+mn-lt"/>
          <a:ea typeface="+mn-ea"/>
          <a:cs typeface="+mn-cs"/>
        </a:defRPr>
      </a:lvl1pPr>
      <a:lvl2pPr marL="457200" indent="-182880" algn="l" defTabSz="914400" rtl="0" eaLnBrk="1" latinLnBrk="0" hangingPunct="1">
        <a:spcBef>
          <a:spcPct val="20000"/>
        </a:spcBef>
        <a:buClr>
          <a:srgbClr val="011C9A"/>
        </a:buClr>
        <a:buSzPct val="85000"/>
        <a:buFont typeface="Wingdings" charset="2"/>
        <a:buChar char="v"/>
        <a:defRPr sz="2800" kern="1200">
          <a:solidFill>
            <a:schemeClr val="tx1"/>
          </a:solidFill>
          <a:latin typeface="+mn-lt"/>
          <a:ea typeface="+mn-ea"/>
          <a:cs typeface="+mn-cs"/>
        </a:defRPr>
      </a:lvl2pPr>
      <a:lvl3pPr marL="731520" indent="-182880" algn="l" defTabSz="914400" rtl="0" eaLnBrk="1" latinLnBrk="0" hangingPunct="1">
        <a:spcBef>
          <a:spcPct val="20000"/>
        </a:spcBef>
        <a:buClr>
          <a:srgbClr val="011C9A"/>
        </a:buClr>
        <a:buSzPct val="90000"/>
        <a:buFont typeface="Wingdings" charset="2"/>
        <a:buChar char="v"/>
        <a:defRPr sz="2400" kern="1200">
          <a:solidFill>
            <a:schemeClr val="tx1"/>
          </a:solidFill>
          <a:latin typeface="+mn-lt"/>
          <a:ea typeface="+mn-ea"/>
          <a:cs typeface="+mn-cs"/>
        </a:defRPr>
      </a:lvl3pPr>
      <a:lvl4pPr marL="1005840" indent="-182880" algn="l" defTabSz="914400" rtl="0" eaLnBrk="1" latinLnBrk="0" hangingPunct="1">
        <a:spcBef>
          <a:spcPct val="20000"/>
        </a:spcBef>
        <a:buClr>
          <a:srgbClr val="011C9A"/>
        </a:buClr>
        <a:buFont typeface="Wingdings" charset="2"/>
        <a:buChar char="v"/>
        <a:defRPr sz="2000" kern="1200">
          <a:solidFill>
            <a:schemeClr val="tx1"/>
          </a:solidFill>
          <a:latin typeface="+mn-lt"/>
          <a:ea typeface="+mn-ea"/>
          <a:cs typeface="+mn-cs"/>
        </a:defRPr>
      </a:lvl4pPr>
      <a:lvl5pPr marL="1188720" indent="-137160" algn="l" defTabSz="914400" rtl="0" eaLnBrk="1" latinLnBrk="0" hangingPunct="1">
        <a:spcBef>
          <a:spcPct val="20000"/>
        </a:spcBef>
        <a:buClr>
          <a:srgbClr val="011C9A"/>
        </a:buClr>
        <a:buSzPct val="100000"/>
        <a:buFont typeface="Wingdings" charset="2"/>
        <a:buChar char="v"/>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10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10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9.png"/></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image" Target="../media/image12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6.png"/><Relationship Id="rId3" Type="http://schemas.openxmlformats.org/officeDocument/2006/relationships/image" Target="../media/image102.png"/></Relationships>
</file>

<file path=ppt/slides/_rels/slide108.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image" Target="../media/image12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hyperlink" Target="http://www.flickr.com/photos/batiks/6853017923/?f=hp" TargetMode="External"/><Relationship Id="rId5" Type="http://schemas.openxmlformats.org/officeDocument/2006/relationships/image" Target="../media/image28.jpe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30.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31.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32.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3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3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21.xml.rels><?xml version="1.0" encoding="UTF-8" standalone="yes"?>
<Relationships xmlns="http://schemas.openxmlformats.org/package/2006/relationships"><Relationship Id="rId3" Type="http://schemas.openxmlformats.org/officeDocument/2006/relationships/image" Target="../media/image135.emf"/><Relationship Id="rId4" Type="http://schemas.openxmlformats.org/officeDocument/2006/relationships/image" Target="../media/image136.emf"/><Relationship Id="rId5" Type="http://schemas.openxmlformats.org/officeDocument/2006/relationships/image" Target="../media/image137.emf"/><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24.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39.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4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129.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jpe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45.png"/></Relationships>
</file>

<file path=ppt/slides/_rels/slide131.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1" Type="http://schemas.openxmlformats.org/officeDocument/2006/relationships/slideLayout" Target="../slideLayouts/slideLayout2.xml"/><Relationship Id="rId2" Type="http://schemas.openxmlformats.org/officeDocument/2006/relationships/image" Target="../media/image14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9.png"/></Relationships>
</file>

<file path=ppt/slides/_rels/slide133.xml.rels><?xml version="1.0" encoding="UTF-8" standalone="yes"?>
<Relationships xmlns="http://schemas.openxmlformats.org/package/2006/relationships"><Relationship Id="rId3" Type="http://schemas.openxmlformats.org/officeDocument/2006/relationships/image" Target="../media/image151.png"/><Relationship Id="rId4"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image" Target="../media/image150.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5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jpeg"/></Relationships>
</file>

<file path=ppt/slides/_rels/slide140.xml.rels><?xml version="1.0" encoding="UTF-8" standalone="yes"?>
<Relationships xmlns="http://schemas.openxmlformats.org/package/2006/relationships"><Relationship Id="rId3" Type="http://schemas.openxmlformats.org/officeDocument/2006/relationships/image" Target="../media/image154.emf"/><Relationship Id="rId4" Type="http://schemas.openxmlformats.org/officeDocument/2006/relationships/image" Target="../media/image155.emf"/><Relationship Id="rId5" Type="http://schemas.openxmlformats.org/officeDocument/2006/relationships/image" Target="../media/image156.png"/><Relationship Id="rId6"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158.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59.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60.emf"/></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61.e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4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3.xml"/><Relationship Id="rId5" Type="http://schemas.openxmlformats.org/officeDocument/2006/relationships/image" Target="../media/image162.png"/><Relationship Id="rId1" Type="http://schemas.microsoft.com/office/2007/relationships/media" Target="../media/media1.mov"/><Relationship Id="rId2" Type="http://schemas.openxmlformats.org/officeDocument/2006/relationships/video" Target="../media/media1.mov"/></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63.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0.xml.rels><?xml version="1.0" encoding="UTF-8" standalone="yes"?>
<Relationships xmlns="http://schemas.openxmlformats.org/package/2006/relationships"><Relationship Id="rId3" Type="http://schemas.openxmlformats.org/officeDocument/2006/relationships/image" Target="../media/image164.emf"/><Relationship Id="rId4" Type="http://schemas.openxmlformats.org/officeDocument/2006/relationships/image" Target="../media/image165.emf"/><Relationship Id="rId5" Type="http://schemas.openxmlformats.org/officeDocument/2006/relationships/image" Target="../media/image166.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7.emf"/></Relationships>
</file>

<file path=ppt/slides/_rels/slide152.xml.rels><?xml version="1.0" encoding="UTF-8" standalone="yes"?>
<Relationships xmlns="http://schemas.openxmlformats.org/package/2006/relationships"><Relationship Id="rId3" Type="http://schemas.openxmlformats.org/officeDocument/2006/relationships/image" Target="../media/image168.emf"/><Relationship Id="rId4" Type="http://schemas.openxmlformats.org/officeDocument/2006/relationships/image" Target="../media/image169.emf"/><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0.emf"/></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1.emf"/></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2.emf"/><Relationship Id="rId3" Type="http://schemas.openxmlformats.org/officeDocument/2006/relationships/image" Target="../media/image173.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176.tiff"/><Relationship Id="rId5" Type="http://schemas.openxmlformats.org/officeDocument/2006/relationships/image" Target="../media/image177.tiff"/><Relationship Id="rId1" Type="http://schemas.openxmlformats.org/officeDocument/2006/relationships/slideLayout" Target="../slideLayouts/slideLayout2.xml"/><Relationship Id="rId2" Type="http://schemas.openxmlformats.org/officeDocument/2006/relationships/image" Target="../media/image17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jpeg"/><Relationship Id="rId5" Type="http://schemas.openxmlformats.org/officeDocument/2006/relationships/hyperlink" Target="http://www.flickr.com/photos/batiks/6853017923/?f=hp" TargetMode="External"/><Relationship Id="rId6"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0.xml.rels><?xml version="1.0" encoding="UTF-8" standalone="yes"?>
<Relationships xmlns="http://schemas.openxmlformats.org/package/2006/relationships"><Relationship Id="rId3" Type="http://schemas.openxmlformats.org/officeDocument/2006/relationships/image" Target="../media/image175.png"/><Relationship Id="rId4" Type="http://schemas.openxmlformats.org/officeDocument/2006/relationships/image" Target="../media/image176.tiff"/><Relationship Id="rId5" Type="http://schemas.openxmlformats.org/officeDocument/2006/relationships/image" Target="../media/image177.tiff"/><Relationship Id="rId1" Type="http://schemas.openxmlformats.org/officeDocument/2006/relationships/slideLayout" Target="../slideLayouts/slideLayout2.xml"/><Relationship Id="rId2" Type="http://schemas.openxmlformats.org/officeDocument/2006/relationships/image" Target="../media/image17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0.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0.png"/><Relationship Id="rId3" Type="http://schemas.openxmlformats.org/officeDocument/2006/relationships/image" Target="../media/image181.png"/></Relationships>
</file>

<file path=ppt/slides/_rels/slide167.xml.rels><?xml version="1.0" encoding="UTF-8" standalone="yes"?>
<Relationships xmlns="http://schemas.openxmlformats.org/package/2006/relationships"><Relationship Id="rId3" Type="http://schemas.openxmlformats.org/officeDocument/2006/relationships/image" Target="../media/image181.png"/><Relationship Id="rId4" Type="http://schemas.openxmlformats.org/officeDocument/2006/relationships/image" Target="../media/image182.png"/><Relationship Id="rId1" Type="http://schemas.openxmlformats.org/officeDocument/2006/relationships/slideLayout" Target="../slideLayouts/slideLayout2.xml"/><Relationship Id="rId2" Type="http://schemas.openxmlformats.org/officeDocument/2006/relationships/image" Target="../media/image180.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4.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tiff"/><Relationship Id="rId5" Type="http://schemas.openxmlformats.org/officeDocument/2006/relationships/image" Target="../media/image31.gi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5.png"/><Relationship Id="rId3" Type="http://schemas.openxmlformats.org/officeDocument/2006/relationships/image" Target="../media/image186.png"/></Relationships>
</file>

<file path=ppt/slides/_rels/slide172.xml.rels><?xml version="1.0" encoding="UTF-8" standalone="yes"?>
<Relationships xmlns="http://schemas.openxmlformats.org/package/2006/relationships"><Relationship Id="rId3" Type="http://schemas.openxmlformats.org/officeDocument/2006/relationships/image" Target="../media/image188.png"/><Relationship Id="rId4" Type="http://schemas.openxmlformats.org/officeDocument/2006/relationships/image" Target="../media/image189.png"/><Relationship Id="rId5" Type="http://schemas.openxmlformats.org/officeDocument/2006/relationships/image" Target="../media/image190.png"/><Relationship Id="rId1" Type="http://schemas.openxmlformats.org/officeDocument/2006/relationships/slideLayout" Target="../slideLayouts/slideLayout2.xml"/><Relationship Id="rId2" Type="http://schemas.openxmlformats.org/officeDocument/2006/relationships/image" Target="../media/image18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1.png"/><Relationship Id="rId3" Type="http://schemas.openxmlformats.org/officeDocument/2006/relationships/image" Target="../media/image19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3.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4.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7.png"/></Relationships>
</file>

<file path=ppt/slides/_rels/slide181.xml.rels><?xml version="1.0" encoding="UTF-8" standalone="yes"?>
<Relationships xmlns="http://schemas.openxmlformats.org/package/2006/relationships"><Relationship Id="rId3" Type="http://schemas.openxmlformats.org/officeDocument/2006/relationships/image" Target="../media/image199.png"/><Relationship Id="rId4"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image" Target="../media/image198.png"/></Relationships>
</file>

<file path=ppt/slides/_rels/slide182.xml.rels><?xml version="1.0" encoding="UTF-8" standalone="yes"?>
<Relationships xmlns="http://schemas.openxmlformats.org/package/2006/relationships"><Relationship Id="rId3" Type="http://schemas.openxmlformats.org/officeDocument/2006/relationships/image" Target="../media/image202.png"/><Relationship Id="rId4" Type="http://schemas.openxmlformats.org/officeDocument/2006/relationships/image" Target="../media/image203.png"/><Relationship Id="rId5" Type="http://schemas.openxmlformats.org/officeDocument/2006/relationships/image" Target="../media/image204.png"/><Relationship Id="rId1" Type="http://schemas.openxmlformats.org/officeDocument/2006/relationships/slideLayout" Target="../slideLayouts/slideLayout2.xml"/><Relationship Id="rId2" Type="http://schemas.openxmlformats.org/officeDocument/2006/relationships/image" Target="../media/image201.png"/></Relationships>
</file>

<file path=ppt/slides/_rels/slide183.xml.rels><?xml version="1.0" encoding="UTF-8" standalone="yes"?>
<Relationships xmlns="http://schemas.openxmlformats.org/package/2006/relationships"><Relationship Id="rId3" Type="http://schemas.openxmlformats.org/officeDocument/2006/relationships/image" Target="../media/image205.png"/><Relationship Id="rId4" Type="http://schemas.openxmlformats.org/officeDocument/2006/relationships/image" Target="../media/image206.png"/><Relationship Id="rId5" Type="http://schemas.openxmlformats.org/officeDocument/2006/relationships/image" Target="../media/image207.png"/><Relationship Id="rId6" Type="http://schemas.openxmlformats.org/officeDocument/2006/relationships/image" Target="../media/image208.png"/><Relationship Id="rId7" Type="http://schemas.openxmlformats.org/officeDocument/2006/relationships/image" Target="../media/image209.png"/><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84.xml.rels><?xml version="1.0" encoding="UTF-8" standalone="yes"?>
<Relationships xmlns="http://schemas.openxmlformats.org/package/2006/relationships"><Relationship Id="rId3" Type="http://schemas.openxmlformats.org/officeDocument/2006/relationships/image" Target="../media/image210.png"/><Relationship Id="rId4" Type="http://schemas.openxmlformats.org/officeDocument/2006/relationships/image" Target="../media/image211.png"/><Relationship Id="rId5" Type="http://schemas.openxmlformats.org/officeDocument/2006/relationships/image" Target="../media/image212.png"/><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85.xml.rels><?xml version="1.0" encoding="UTF-8" standalone="yes"?>
<Relationships xmlns="http://schemas.openxmlformats.org/package/2006/relationships"><Relationship Id="rId3" Type="http://schemas.openxmlformats.org/officeDocument/2006/relationships/image" Target="../media/image213.png"/><Relationship Id="rId4" Type="http://schemas.openxmlformats.org/officeDocument/2006/relationships/image" Target="../media/image214.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86.xml.rels><?xml version="1.0" encoding="UTF-8" standalone="yes"?>
<Relationships xmlns="http://schemas.openxmlformats.org/package/2006/relationships"><Relationship Id="rId3" Type="http://schemas.openxmlformats.org/officeDocument/2006/relationships/image" Target="../media/image216.png"/><Relationship Id="rId4" Type="http://schemas.openxmlformats.org/officeDocument/2006/relationships/image" Target="../media/image208.png"/><Relationship Id="rId5" Type="http://schemas.openxmlformats.org/officeDocument/2006/relationships/image" Target="../media/image209.png"/><Relationship Id="rId6" Type="http://schemas.openxmlformats.org/officeDocument/2006/relationships/image" Target="../media/image206.png"/><Relationship Id="rId7" Type="http://schemas.openxmlformats.org/officeDocument/2006/relationships/image" Target="../media/image207.png"/><Relationship Id="rId1" Type="http://schemas.openxmlformats.org/officeDocument/2006/relationships/slideLayout" Target="../slideLayouts/slideLayout2.xml"/><Relationship Id="rId2" Type="http://schemas.openxmlformats.org/officeDocument/2006/relationships/image" Target="../media/image215.png"/></Relationships>
</file>

<file path=ppt/slides/_rels/slide187.xml.rels><?xml version="1.0" encoding="UTF-8" standalone="yes"?>
<Relationships xmlns="http://schemas.openxmlformats.org/package/2006/relationships"><Relationship Id="rId3" Type="http://schemas.openxmlformats.org/officeDocument/2006/relationships/image" Target="../media/image202.png"/><Relationship Id="rId4" Type="http://schemas.openxmlformats.org/officeDocument/2006/relationships/chart" Target="../charts/chart2.xml"/><Relationship Id="rId5" Type="http://schemas.openxmlformats.org/officeDocument/2006/relationships/image" Target="../media/image204.png"/><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88.xml.rels><?xml version="1.0" encoding="UTF-8" standalone="yes"?>
<Relationships xmlns="http://schemas.openxmlformats.org/package/2006/relationships"><Relationship Id="rId3" Type="http://schemas.openxmlformats.org/officeDocument/2006/relationships/image" Target="../media/image218.png"/><Relationship Id="rId4" Type="http://schemas.openxmlformats.org/officeDocument/2006/relationships/image" Target="../media/image202.png"/><Relationship Id="rId1" Type="http://schemas.openxmlformats.org/officeDocument/2006/relationships/slideLayout" Target="../slideLayouts/slideLayout2.xml"/><Relationship Id="rId2" Type="http://schemas.openxmlformats.org/officeDocument/2006/relationships/image" Target="../media/image217.png"/></Relationships>
</file>

<file path=ppt/slides/_rels/slide189.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219.tiff"/><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220.tiff"/><Relationship Id="rId4" Type="http://schemas.openxmlformats.org/officeDocument/2006/relationships/image" Target="../media/image221.tiff"/><Relationship Id="rId5" Type="http://schemas.openxmlformats.org/officeDocument/2006/relationships/image" Target="../media/image222.tiff"/><Relationship Id="rId6" Type="http://schemas.openxmlformats.org/officeDocument/2006/relationships/image" Target="../media/image223.png"/><Relationship Id="rId7" Type="http://schemas.openxmlformats.org/officeDocument/2006/relationships/image" Target="../media/image224.tiff"/><Relationship Id="rId8" Type="http://schemas.openxmlformats.org/officeDocument/2006/relationships/image" Target="../media/image225.tiff"/><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92.xml.rels><?xml version="1.0" encoding="UTF-8" standalone="yes"?>
<Relationships xmlns="http://schemas.openxmlformats.org/package/2006/relationships"><Relationship Id="rId3" Type="http://schemas.openxmlformats.org/officeDocument/2006/relationships/image" Target="../media/image226.jpeg"/><Relationship Id="rId4" Type="http://schemas.openxmlformats.org/officeDocument/2006/relationships/image" Target="../media/image227.jpe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22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26.jpeg"/><Relationship Id="rId4" Type="http://schemas.openxmlformats.org/officeDocument/2006/relationships/image" Target="../media/image227.jpe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96.xml.rels><?xml version="1.0" encoding="UTF-8" standalone="yes"?>
<Relationships xmlns="http://schemas.openxmlformats.org/package/2006/relationships"><Relationship Id="rId3" Type="http://schemas.openxmlformats.org/officeDocument/2006/relationships/image" Target="../media/image226.jpeg"/><Relationship Id="rId4" Type="http://schemas.openxmlformats.org/officeDocument/2006/relationships/image" Target="../media/image227.jpe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97.xml.rels><?xml version="1.0" encoding="UTF-8" standalone="yes"?>
<Relationships xmlns="http://schemas.openxmlformats.org/package/2006/relationships"><Relationship Id="rId3" Type="http://schemas.openxmlformats.org/officeDocument/2006/relationships/image" Target="../media/image229.png"/><Relationship Id="rId4" Type="http://schemas.openxmlformats.org/officeDocument/2006/relationships/image" Target="../media/image230.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98.xml.rels><?xml version="1.0" encoding="UTF-8" standalone="yes"?>
<Relationships xmlns="http://schemas.openxmlformats.org/package/2006/relationships"><Relationship Id="rId3" Type="http://schemas.openxmlformats.org/officeDocument/2006/relationships/image" Target="../media/image231.png"/><Relationship Id="rId4" Type="http://schemas.openxmlformats.org/officeDocument/2006/relationships/image" Target="../media/image232.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99.xml.rels><?xml version="1.0" encoding="UTF-8" standalone="yes"?>
<Relationships xmlns="http://schemas.openxmlformats.org/package/2006/relationships"><Relationship Id="rId3" Type="http://schemas.openxmlformats.org/officeDocument/2006/relationships/image" Target="../media/image227.jpeg"/><Relationship Id="rId4" Type="http://schemas.openxmlformats.org/officeDocument/2006/relationships/image" Target="../media/image226.jpeg"/><Relationship Id="rId5" Type="http://schemas.openxmlformats.org/officeDocument/2006/relationships/image" Target="../media/image196.png"/><Relationship Id="rId1" Type="http://schemas.openxmlformats.org/officeDocument/2006/relationships/slideLayout" Target="../slideLayouts/slideLayout2.xml"/><Relationship Id="rId2" Type="http://schemas.openxmlformats.org/officeDocument/2006/relationships/image" Target="../media/image217.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e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9.emf"/></Relationships>
</file>

<file path=ppt/slides/_rels/slide20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7.jpeg"/><Relationship Id="rId5" Type="http://schemas.openxmlformats.org/officeDocument/2006/relationships/hyperlink" Target="http://www.flickr.com/photos/batiks/6853017923/?f=hp" TargetMode="External"/><Relationship Id="rId6" Type="http://schemas.openxmlformats.org/officeDocument/2006/relationships/image" Target="../media/image28.jpe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34.jpeg"/><Relationship Id="rId4" Type="http://schemas.openxmlformats.org/officeDocument/2006/relationships/image" Target="../media/image235.jpeg"/><Relationship Id="rId5" Type="http://schemas.openxmlformats.org/officeDocument/2006/relationships/image" Target="../media/image236.jpeg"/><Relationship Id="rId6" Type="http://schemas.openxmlformats.org/officeDocument/2006/relationships/image" Target="../media/image237.jpeg"/><Relationship Id="rId7" Type="http://schemas.openxmlformats.org/officeDocument/2006/relationships/image" Target="../media/image238.jpeg"/><Relationship Id="rId8" Type="http://schemas.openxmlformats.org/officeDocument/2006/relationships/image" Target="../media/image239.jpeg"/><Relationship Id="rId9" Type="http://schemas.openxmlformats.org/officeDocument/2006/relationships/image" Target="../media/image240.jpeg"/><Relationship Id="rId1" Type="http://schemas.openxmlformats.org/officeDocument/2006/relationships/slideLayout" Target="../slideLayouts/slideLayout2.xml"/><Relationship Id="rId2" Type="http://schemas.openxmlformats.org/officeDocument/2006/relationships/image" Target="../media/image233.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6.png"/><Relationship Id="rId5"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e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e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jpeg"/><Relationship Id="rId5" Type="http://schemas.openxmlformats.org/officeDocument/2006/relationships/image" Target="../media/image63.png"/><Relationship Id="rId6"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jpeg"/><Relationship Id="rId10" Type="http://schemas.openxmlformats.org/officeDocument/2006/relationships/image" Target="../media/image15.jpeg"/><Relationship Id="rId11"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7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63.png"/><Relationship Id="rId7"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3.png"/><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 Id="rId3" Type="http://schemas.openxmlformats.org/officeDocument/2006/relationships/image" Target="../media/image84.png"/></Relationships>
</file>

<file path=ppt/slides/_rels/slide77.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 Id="rId3"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9.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ng-jiang.com/demos/fema/weibo/" TargetMode="External"/><Relationship Id="rId3" Type="http://schemas.openxmlformats.org/officeDocument/2006/relationships/image" Target="../media/image9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ng-jiang.com/demos/fema/mas/" TargetMode="External"/><Relationship Id="rId3" Type="http://schemas.openxmlformats.org/officeDocument/2006/relationships/image" Target="../media/image9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meng-jiang.com/demos/hindblp/" TargetMode="External"/><Relationship Id="rId3"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9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0.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02.png"/></Relationships>
</file>

<file path=ppt/slides/_rels/slide93.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7.png"/><Relationship Id="rId5"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 Id="rId3" Type="http://schemas.openxmlformats.org/officeDocument/2006/relationships/image" Target="../media/image10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11.jpe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 Id="rId3" Type="http://schemas.openxmlformats.org/officeDocument/2006/relationships/image" Target="../media/image113.png"/></Relationships>
</file>

<file path=ppt/slides/_rels/slide99.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14.png"/><Relationship Id="rId6"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b="1" dirty="0"/>
              <a:t>Behavioral modeling in social networks</a:t>
            </a:r>
            <a:r>
              <a:rPr lang="en-US" sz="4800" dirty="0"/>
              <a:t/>
            </a:r>
            <a:br>
              <a:rPr lang="en-US" sz="4800" dirty="0"/>
            </a:br>
            <a:r>
              <a:rPr lang="en-US" sz="4800" dirty="0"/>
              <a:t>from micro to macro</a:t>
            </a:r>
          </a:p>
        </p:txBody>
      </p:sp>
      <p:sp>
        <p:nvSpPr>
          <p:cNvPr id="3" name="Subtitle 2"/>
          <p:cNvSpPr>
            <a:spLocks noGrp="1"/>
          </p:cNvSpPr>
          <p:nvPr>
            <p:ph type="subTitle" idx="1"/>
          </p:nvPr>
        </p:nvSpPr>
        <p:spPr>
          <a:xfrm>
            <a:off x="685800" y="3505200"/>
            <a:ext cx="7848600" cy="1752600"/>
          </a:xfrm>
        </p:spPr>
        <p:txBody>
          <a:bodyPr/>
          <a:lstStyle/>
          <a:p>
            <a:r>
              <a:rPr lang="en-US" dirty="0" err="1" smtClean="0"/>
              <a:t>Meng</a:t>
            </a:r>
            <a:r>
              <a:rPr lang="en-US" dirty="0" smtClean="0"/>
              <a:t> Jiang, </a:t>
            </a:r>
            <a:r>
              <a:rPr lang="en-US" i="1" dirty="0" smtClean="0"/>
              <a:t>University of Illinois at Urbana-Champaign</a:t>
            </a:r>
          </a:p>
          <a:p>
            <a:r>
              <a:rPr lang="en-US" dirty="0" smtClean="0"/>
              <a:t>Peng Cui, </a:t>
            </a:r>
            <a:r>
              <a:rPr lang="en-US" i="1" dirty="0" smtClean="0"/>
              <a:t>Tsinghua University</a:t>
            </a:r>
            <a:endParaRPr lang="zh-CN" altLang="en-US" i="1" dirty="0" smtClean="0"/>
          </a:p>
          <a:p>
            <a:r>
              <a:rPr lang="en-US" u="sng" dirty="0"/>
              <a:t>http://</a:t>
            </a:r>
            <a:r>
              <a:rPr lang="en-US" u="sng" dirty="0" err="1"/>
              <a:t>www.meng-jiang.com</a:t>
            </a:r>
            <a:r>
              <a:rPr lang="en-US" u="sng" dirty="0"/>
              <a:t>/tutorial-icdm15.html</a:t>
            </a:r>
            <a:endParaRPr lang="en-US" u="sng" dirty="0" smtClean="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512" y="5464175"/>
            <a:ext cx="2091888" cy="68882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5793" y="5471075"/>
            <a:ext cx="1398819" cy="681924"/>
          </a:xfrm>
          <a:prstGeom prst="rect">
            <a:avLst/>
          </a:prstGeom>
        </p:spPr>
      </p:pic>
      <p:sp>
        <p:nvSpPr>
          <p:cNvPr id="4" name="Rectangle 3"/>
          <p:cNvSpPr/>
          <p:nvPr/>
        </p:nvSpPr>
        <p:spPr>
          <a:xfrm>
            <a:off x="685800" y="5471075"/>
            <a:ext cx="2816990" cy="707886"/>
          </a:xfrm>
          <a:prstGeom prst="rect">
            <a:avLst/>
          </a:prstGeom>
        </p:spPr>
        <p:txBody>
          <a:bodyPr wrap="none">
            <a:spAutoFit/>
          </a:bodyPr>
          <a:lstStyle/>
          <a:p>
            <a:r>
              <a:rPr lang="en-US" sz="2000" b="1" dirty="0" smtClean="0">
                <a:solidFill>
                  <a:srgbClr val="EBB100"/>
                </a:solidFill>
              </a:rPr>
              <a:t>ICDM 2015 </a:t>
            </a:r>
            <a:r>
              <a:rPr lang="en-US" sz="2000" dirty="0" smtClean="0">
                <a:solidFill>
                  <a:srgbClr val="EBB100"/>
                </a:solidFill>
              </a:rPr>
              <a:t>TUTORIAL</a:t>
            </a:r>
          </a:p>
          <a:p>
            <a:r>
              <a:rPr lang="en-US" sz="2000" i="1" dirty="0" smtClean="0">
                <a:solidFill>
                  <a:srgbClr val="EBB100"/>
                </a:solidFill>
              </a:rPr>
              <a:t>Atlantic City, NJ</a:t>
            </a:r>
          </a:p>
        </p:txBody>
      </p:sp>
    </p:spTree>
    <p:extLst>
      <p:ext uri="{BB962C8B-B14F-4D97-AF65-F5344CB8AC3E}">
        <p14:creationId xmlns:p14="http://schemas.microsoft.com/office/powerpoint/2010/main" val="8365675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User Behaviors are Complex</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a:t>
            </a:fld>
            <a:endParaRPr lang="en-US" dirty="0"/>
          </a:p>
        </p:txBody>
      </p:sp>
      <p:grpSp>
        <p:nvGrpSpPr>
          <p:cNvPr id="6" name="组合 5"/>
          <p:cNvGrpSpPr/>
          <p:nvPr/>
        </p:nvGrpSpPr>
        <p:grpSpPr>
          <a:xfrm>
            <a:off x="2018411" y="1676581"/>
            <a:ext cx="5454186" cy="3909025"/>
            <a:chOff x="2295729" y="2057060"/>
            <a:chExt cx="4610910" cy="3298032"/>
          </a:xfrm>
        </p:grpSpPr>
        <p:sp>
          <p:nvSpPr>
            <p:cNvPr id="13" name="椭圆 12"/>
            <p:cNvSpPr/>
            <p:nvPr/>
          </p:nvSpPr>
          <p:spPr>
            <a:xfrm>
              <a:off x="3806758" y="2950561"/>
              <a:ext cx="1588852" cy="15110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000" b="1" dirty="0" smtClean="0">
                  <a:effectLst>
                    <a:outerShdw blurRad="38100" dist="38100" dir="2700000" algn="tl">
                      <a:srgbClr val="000000">
                        <a:alpha val="43137"/>
                      </a:srgbClr>
                    </a:outerShdw>
                  </a:effectLst>
                </a:rPr>
                <a:t>User Behavior</a:t>
              </a:r>
              <a:endParaRPr lang="zh-CN" altLang="en-US" sz="2000" b="1" dirty="0">
                <a:effectLst>
                  <a:outerShdw blurRad="38100" dist="38100" dir="2700000" algn="tl">
                    <a:srgbClr val="000000">
                      <a:alpha val="43137"/>
                    </a:srgbClr>
                  </a:outerShdw>
                </a:effectLst>
              </a:endParaRPr>
            </a:p>
          </p:txBody>
        </p:sp>
        <p:sp>
          <p:nvSpPr>
            <p:cNvPr id="14" name="圆角矩形 13"/>
            <p:cNvSpPr/>
            <p:nvPr/>
          </p:nvSpPr>
          <p:spPr>
            <a:xfrm>
              <a:off x="3929975" y="2057060"/>
              <a:ext cx="1342417" cy="61608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Content</a:t>
              </a:r>
              <a:endParaRPr lang="zh-CN" altLang="en-US" sz="2400" b="1" dirty="0">
                <a:effectLst>
                  <a:outerShdw blurRad="38100" dist="38100" dir="2700000" algn="tl">
                    <a:srgbClr val="000000">
                      <a:alpha val="43137"/>
                    </a:srgbClr>
                  </a:outerShdw>
                </a:effectLst>
              </a:endParaRPr>
            </a:p>
          </p:txBody>
        </p:sp>
        <p:sp>
          <p:nvSpPr>
            <p:cNvPr id="15" name="圆角矩形 14"/>
            <p:cNvSpPr/>
            <p:nvPr/>
          </p:nvSpPr>
          <p:spPr>
            <a:xfrm>
              <a:off x="2295729" y="3385069"/>
              <a:ext cx="1342417" cy="61608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Context</a:t>
              </a:r>
              <a:endParaRPr lang="zh-CN" altLang="en-US" sz="2400" b="1" dirty="0">
                <a:effectLst>
                  <a:outerShdw blurRad="38100" dist="38100" dir="2700000" algn="tl">
                    <a:srgbClr val="000000">
                      <a:alpha val="43137"/>
                    </a:srgbClr>
                  </a:outerShdw>
                </a:effectLst>
              </a:endParaRPr>
            </a:p>
          </p:txBody>
        </p:sp>
        <p:sp>
          <p:nvSpPr>
            <p:cNvPr id="16" name="圆角矩形 15"/>
            <p:cNvSpPr/>
            <p:nvPr/>
          </p:nvSpPr>
          <p:spPr>
            <a:xfrm>
              <a:off x="5564222" y="3385068"/>
              <a:ext cx="1342417" cy="61608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Social</a:t>
              </a:r>
              <a:endParaRPr lang="zh-CN" altLang="en-US" sz="2400" b="1" dirty="0">
                <a:effectLst>
                  <a:outerShdw blurRad="38100" dist="38100" dir="2700000" algn="tl">
                    <a:srgbClr val="000000">
                      <a:alpha val="43137"/>
                    </a:srgbClr>
                  </a:outerShdw>
                </a:effectLst>
              </a:endParaRPr>
            </a:p>
          </p:txBody>
        </p:sp>
        <p:sp>
          <p:nvSpPr>
            <p:cNvPr id="17" name="圆角矩形 16"/>
            <p:cNvSpPr/>
            <p:nvPr/>
          </p:nvSpPr>
          <p:spPr>
            <a:xfrm>
              <a:off x="3929974" y="4739007"/>
              <a:ext cx="1342417" cy="61608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Intention</a:t>
              </a:r>
              <a:endParaRPr lang="zh-CN" altLang="en-US"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06545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Cross-Domain CF</a:t>
            </a:r>
            <a:endParaRPr lang="en-US" dirty="0"/>
          </a:p>
        </p:txBody>
      </p:sp>
      <p:sp>
        <p:nvSpPr>
          <p:cNvPr id="3" name="Content Placeholder 2"/>
          <p:cNvSpPr>
            <a:spLocks noGrp="1"/>
          </p:cNvSpPr>
          <p:nvPr>
            <p:ph idx="1"/>
          </p:nvPr>
        </p:nvSpPr>
        <p:spPr/>
        <p:txBody>
          <a:bodyPr/>
          <a:lstStyle/>
          <a:p>
            <a:r>
              <a:rPr lang="en-US" altLang="zh-CN" dirty="0" smtClean="0">
                <a:solidFill>
                  <a:srgbClr val="011C9A"/>
                </a:solidFill>
              </a:rPr>
              <a:t>FUSE</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100</a:t>
            </a:fld>
            <a:endParaRPr lang="en-US"/>
          </a:p>
        </p:txBody>
      </p:sp>
      <p:sp>
        <p:nvSpPr>
          <p:cNvPr id="26" name="Rectangle 25"/>
          <p:cNvSpPr/>
          <p:nvPr/>
        </p:nvSpPr>
        <p:spPr>
          <a:xfrm>
            <a:off x="0" y="6174522"/>
            <a:ext cx="9144000" cy="400110"/>
          </a:xfrm>
          <a:prstGeom prst="rect">
            <a:avLst/>
          </a:prstGeom>
        </p:spPr>
        <p:txBody>
          <a:bodyPr wrap="square">
            <a:spAutoFit/>
          </a:bodyPr>
          <a:lstStyle/>
          <a:p>
            <a:r>
              <a:rPr lang="en-US" altLang="zh-CN" sz="2000" dirty="0" smtClean="0">
                <a:solidFill>
                  <a:schemeClr val="bg1"/>
                </a:solidFill>
              </a:rPr>
              <a:t>Chen</a:t>
            </a:r>
            <a:r>
              <a:rPr lang="zh-CN" altLang="en-US" sz="2000" dirty="0" smtClean="0">
                <a:solidFill>
                  <a:schemeClr val="bg1"/>
                </a:solidFill>
              </a:rPr>
              <a:t> </a:t>
            </a:r>
            <a:r>
              <a:rPr lang="en-US" sz="2000" dirty="0" smtClean="0">
                <a:solidFill>
                  <a:schemeClr val="bg1"/>
                </a:solidFill>
              </a:rPr>
              <a:t>et al. </a:t>
            </a:r>
            <a:r>
              <a:rPr lang="en-US" altLang="zh-CN" sz="2000" b="1" dirty="0" smtClean="0">
                <a:solidFill>
                  <a:schemeClr val="bg1"/>
                </a:solidFill>
              </a:rPr>
              <a:t>Making</a:t>
            </a:r>
            <a:r>
              <a:rPr lang="zh-CN" altLang="en-US" sz="2000" b="1" dirty="0" smtClean="0">
                <a:solidFill>
                  <a:schemeClr val="bg1"/>
                </a:solidFill>
              </a:rPr>
              <a:t> </a:t>
            </a:r>
            <a:r>
              <a:rPr lang="en-US" altLang="zh-CN" sz="2000" b="1" dirty="0" smtClean="0">
                <a:solidFill>
                  <a:schemeClr val="bg1"/>
                </a:solidFill>
              </a:rPr>
              <a:t>Recommendation</a:t>
            </a:r>
            <a:r>
              <a:rPr lang="zh-CN" altLang="en-US" sz="2000" b="1" dirty="0" smtClean="0">
                <a:solidFill>
                  <a:schemeClr val="bg1"/>
                </a:solidFill>
              </a:rPr>
              <a:t> </a:t>
            </a:r>
            <a:r>
              <a:rPr lang="en-US" altLang="zh-CN" sz="2000" b="1" dirty="0" smtClean="0">
                <a:solidFill>
                  <a:schemeClr val="bg1"/>
                </a:solidFill>
              </a:rPr>
              <a:t>from</a:t>
            </a:r>
            <a:r>
              <a:rPr lang="zh-CN" altLang="en-US" sz="2000" b="1" dirty="0" smtClean="0">
                <a:solidFill>
                  <a:schemeClr val="bg1"/>
                </a:solidFill>
              </a:rPr>
              <a:t> </a:t>
            </a:r>
            <a:r>
              <a:rPr lang="en-US" altLang="zh-CN" sz="2000" b="1" dirty="0" smtClean="0">
                <a:solidFill>
                  <a:schemeClr val="bg1"/>
                </a:solidFill>
              </a:rPr>
              <a:t>Multiple</a:t>
            </a:r>
            <a:r>
              <a:rPr lang="zh-CN" altLang="en-US" sz="2000" b="1" dirty="0" smtClean="0">
                <a:solidFill>
                  <a:schemeClr val="bg1"/>
                </a:solidFill>
              </a:rPr>
              <a:t> </a:t>
            </a:r>
            <a:r>
              <a:rPr lang="en-US" altLang="zh-CN" sz="2000" b="1" dirty="0" smtClean="0">
                <a:solidFill>
                  <a:schemeClr val="bg1"/>
                </a:solidFill>
              </a:rPr>
              <a:t>Domains. </a:t>
            </a:r>
            <a:r>
              <a:rPr lang="en-US" altLang="zh-CN" sz="2000" i="1" dirty="0" smtClean="0">
                <a:solidFill>
                  <a:schemeClr val="bg1"/>
                </a:solidFill>
              </a:rPr>
              <a:t>KDD</a:t>
            </a:r>
            <a:r>
              <a:rPr lang="en-US" sz="2000" dirty="0" smtClean="0">
                <a:solidFill>
                  <a:schemeClr val="bg1"/>
                </a:solidFill>
              </a:rPr>
              <a:t>, </a:t>
            </a:r>
            <a:r>
              <a:rPr lang="en-US" altLang="zh-CN" sz="2000" dirty="0" smtClean="0">
                <a:solidFill>
                  <a:schemeClr val="bg1"/>
                </a:solidFill>
              </a:rPr>
              <a:t>2013.</a:t>
            </a:r>
            <a:endParaRPr lang="en-US" sz="2000"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1508" y="2053652"/>
            <a:ext cx="5806183" cy="50966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309" y="3509046"/>
            <a:ext cx="7311382" cy="1733877"/>
          </a:xfrm>
          <a:prstGeom prst="rect">
            <a:avLst/>
          </a:prstGeom>
        </p:spPr>
      </p:pic>
      <p:sp>
        <p:nvSpPr>
          <p:cNvPr id="14" name="Triangle 13"/>
          <p:cNvSpPr/>
          <p:nvPr/>
        </p:nvSpPr>
        <p:spPr>
          <a:xfrm flipV="1">
            <a:off x="2533338" y="2563316"/>
            <a:ext cx="5531370" cy="945729"/>
          </a:xfrm>
          <a:prstGeom prst="triangle">
            <a:avLst>
              <a:gd name="adj" fmla="val 67615"/>
            </a:avLst>
          </a:prstGeom>
          <a:gradFill flip="none" rotWithShape="1">
            <a:gsLst>
              <a:gs pos="0">
                <a:srgbClr val="011C9A">
                  <a:tint val="66000"/>
                  <a:satMod val="160000"/>
                </a:srgbClr>
              </a:gs>
              <a:gs pos="50000">
                <a:srgbClr val="011C9A">
                  <a:tint val="44500"/>
                  <a:satMod val="160000"/>
                </a:srgbClr>
              </a:gs>
              <a:gs pos="100000">
                <a:srgbClr val="011C9A">
                  <a:tint val="23500"/>
                  <a:satMod val="160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48"/>
          <p:cNvSpPr/>
          <p:nvPr/>
        </p:nvSpPr>
        <p:spPr>
          <a:xfrm>
            <a:off x="4913028" y="3509045"/>
            <a:ext cx="2267261" cy="718181"/>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3179421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Cross-Domain CF</a:t>
            </a:r>
            <a:endParaRPr lang="en-US" dirty="0"/>
          </a:p>
        </p:txBody>
      </p:sp>
      <p:sp>
        <p:nvSpPr>
          <p:cNvPr id="3" name="Content Placeholder 2"/>
          <p:cNvSpPr>
            <a:spLocks noGrp="1"/>
          </p:cNvSpPr>
          <p:nvPr>
            <p:ph idx="1"/>
          </p:nvPr>
        </p:nvSpPr>
        <p:spPr/>
        <p:txBody>
          <a:bodyPr/>
          <a:lstStyle/>
          <a:p>
            <a:r>
              <a:rPr lang="en-US" altLang="zh-CN" dirty="0" smtClean="0">
                <a:solidFill>
                  <a:srgbClr val="011C9A"/>
                </a:solidFill>
              </a:rPr>
              <a:t>FUSE</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101</a:t>
            </a:fld>
            <a:endParaRPr lang="en-US"/>
          </a:p>
        </p:txBody>
      </p:sp>
      <p:sp>
        <p:nvSpPr>
          <p:cNvPr id="26" name="Rectangle 25"/>
          <p:cNvSpPr/>
          <p:nvPr/>
        </p:nvSpPr>
        <p:spPr>
          <a:xfrm>
            <a:off x="0" y="6174522"/>
            <a:ext cx="9144000" cy="400110"/>
          </a:xfrm>
          <a:prstGeom prst="rect">
            <a:avLst/>
          </a:prstGeom>
        </p:spPr>
        <p:txBody>
          <a:bodyPr wrap="square">
            <a:spAutoFit/>
          </a:bodyPr>
          <a:lstStyle/>
          <a:p>
            <a:r>
              <a:rPr lang="en-US" altLang="zh-CN" sz="2000" dirty="0" smtClean="0">
                <a:solidFill>
                  <a:schemeClr val="bg1"/>
                </a:solidFill>
              </a:rPr>
              <a:t>Chen</a:t>
            </a:r>
            <a:r>
              <a:rPr lang="zh-CN" altLang="en-US" sz="2000" dirty="0" smtClean="0">
                <a:solidFill>
                  <a:schemeClr val="bg1"/>
                </a:solidFill>
              </a:rPr>
              <a:t> </a:t>
            </a:r>
            <a:r>
              <a:rPr lang="en-US" sz="2000" dirty="0" smtClean="0">
                <a:solidFill>
                  <a:schemeClr val="bg1"/>
                </a:solidFill>
              </a:rPr>
              <a:t>et al. </a:t>
            </a:r>
            <a:r>
              <a:rPr lang="en-US" altLang="zh-CN" sz="2000" b="1" dirty="0" smtClean="0">
                <a:solidFill>
                  <a:schemeClr val="bg1"/>
                </a:solidFill>
              </a:rPr>
              <a:t>Making</a:t>
            </a:r>
            <a:r>
              <a:rPr lang="zh-CN" altLang="en-US" sz="2000" b="1" dirty="0" smtClean="0">
                <a:solidFill>
                  <a:schemeClr val="bg1"/>
                </a:solidFill>
              </a:rPr>
              <a:t> </a:t>
            </a:r>
            <a:r>
              <a:rPr lang="en-US" altLang="zh-CN" sz="2000" b="1" dirty="0" smtClean="0">
                <a:solidFill>
                  <a:schemeClr val="bg1"/>
                </a:solidFill>
              </a:rPr>
              <a:t>Recommendation</a:t>
            </a:r>
            <a:r>
              <a:rPr lang="zh-CN" altLang="en-US" sz="2000" b="1" dirty="0" smtClean="0">
                <a:solidFill>
                  <a:schemeClr val="bg1"/>
                </a:solidFill>
              </a:rPr>
              <a:t> </a:t>
            </a:r>
            <a:r>
              <a:rPr lang="en-US" altLang="zh-CN" sz="2000" b="1" dirty="0" smtClean="0">
                <a:solidFill>
                  <a:schemeClr val="bg1"/>
                </a:solidFill>
              </a:rPr>
              <a:t>from</a:t>
            </a:r>
            <a:r>
              <a:rPr lang="zh-CN" altLang="en-US" sz="2000" b="1" dirty="0" smtClean="0">
                <a:solidFill>
                  <a:schemeClr val="bg1"/>
                </a:solidFill>
              </a:rPr>
              <a:t> </a:t>
            </a:r>
            <a:r>
              <a:rPr lang="en-US" altLang="zh-CN" sz="2000" b="1" dirty="0" smtClean="0">
                <a:solidFill>
                  <a:schemeClr val="bg1"/>
                </a:solidFill>
              </a:rPr>
              <a:t>Multiple</a:t>
            </a:r>
            <a:r>
              <a:rPr lang="zh-CN" altLang="en-US" sz="2000" b="1" dirty="0" smtClean="0">
                <a:solidFill>
                  <a:schemeClr val="bg1"/>
                </a:solidFill>
              </a:rPr>
              <a:t> </a:t>
            </a:r>
            <a:r>
              <a:rPr lang="en-US" altLang="zh-CN" sz="2000" b="1" dirty="0" smtClean="0">
                <a:solidFill>
                  <a:schemeClr val="bg1"/>
                </a:solidFill>
              </a:rPr>
              <a:t>Domains. </a:t>
            </a:r>
            <a:r>
              <a:rPr lang="en-US" altLang="zh-CN" sz="2000" i="1" dirty="0" smtClean="0">
                <a:solidFill>
                  <a:schemeClr val="bg1"/>
                </a:solidFill>
              </a:rPr>
              <a:t>KDD</a:t>
            </a:r>
            <a:r>
              <a:rPr lang="en-US" sz="2000" dirty="0" smtClean="0">
                <a:solidFill>
                  <a:schemeClr val="bg1"/>
                </a:solidFill>
              </a:rPr>
              <a:t>, </a:t>
            </a:r>
            <a:r>
              <a:rPr lang="en-US" altLang="zh-CN" sz="2000" dirty="0" smtClean="0">
                <a:solidFill>
                  <a:schemeClr val="bg1"/>
                </a:solidFill>
              </a:rPr>
              <a:t>2013.</a:t>
            </a:r>
            <a:endParaRPr lang="en-US" sz="2000"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48" y="2085270"/>
            <a:ext cx="7012281" cy="3385960"/>
          </a:xfrm>
          <a:prstGeom prst="rect">
            <a:avLst/>
          </a:prstGeom>
        </p:spPr>
      </p:pic>
      <p:sp>
        <p:nvSpPr>
          <p:cNvPr id="20" name="Rectangle 19"/>
          <p:cNvSpPr/>
          <p:nvPr/>
        </p:nvSpPr>
        <p:spPr>
          <a:xfrm>
            <a:off x="1172348" y="3199440"/>
            <a:ext cx="1366080" cy="1200329"/>
          </a:xfrm>
          <a:prstGeom prst="rect">
            <a:avLst/>
          </a:prstGeom>
        </p:spPr>
        <p:txBody>
          <a:bodyPr wrap="none">
            <a:spAutoFit/>
          </a:bodyPr>
          <a:lstStyle/>
          <a:p>
            <a:r>
              <a:rPr lang="en-US" altLang="zh-CN" sz="2400" i="1" dirty="0" smtClean="0">
                <a:solidFill>
                  <a:srgbClr val="011C9A"/>
                </a:solidFill>
              </a:rPr>
              <a:t>Gradient</a:t>
            </a:r>
            <a:endParaRPr lang="zh-CN" altLang="en-US" sz="2400" i="1" dirty="0" smtClean="0">
              <a:solidFill>
                <a:srgbClr val="011C9A"/>
              </a:solidFill>
            </a:endParaRPr>
          </a:p>
          <a:p>
            <a:r>
              <a:rPr lang="en-US" altLang="zh-CN" sz="2400" i="1" dirty="0" smtClean="0">
                <a:solidFill>
                  <a:srgbClr val="011C9A"/>
                </a:solidFill>
              </a:rPr>
              <a:t>Descent</a:t>
            </a:r>
            <a:endParaRPr lang="zh-CN" altLang="en-US" sz="2400" i="1" dirty="0">
              <a:solidFill>
                <a:srgbClr val="011C9A"/>
              </a:solidFill>
            </a:endParaRPr>
          </a:p>
          <a:p>
            <a:r>
              <a:rPr lang="en-US" altLang="zh-CN" sz="2400" i="1" dirty="0" smtClean="0"/>
              <a:t>Methods</a:t>
            </a:r>
            <a:endParaRPr lang="en-US" sz="2400" i="1" dirty="0"/>
          </a:p>
        </p:txBody>
      </p:sp>
    </p:spTree>
    <p:extLst>
      <p:ext uri="{BB962C8B-B14F-4D97-AF65-F5344CB8AC3E}">
        <p14:creationId xmlns:p14="http://schemas.microsoft.com/office/powerpoint/2010/main" val="140620393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When</a:t>
            </a:r>
            <a:r>
              <a:rPr lang="zh-CN" altLang="en-US" dirty="0"/>
              <a:t> </a:t>
            </a:r>
            <a:r>
              <a:rPr lang="en-US" altLang="zh-CN" dirty="0"/>
              <a:t>Social</a:t>
            </a:r>
            <a:r>
              <a:rPr lang="zh-CN" altLang="en-US" dirty="0"/>
              <a:t> </a:t>
            </a:r>
            <a:r>
              <a:rPr lang="en-US" altLang="zh-CN" dirty="0"/>
              <a:t>Recommendation</a:t>
            </a:r>
            <a:r>
              <a:rPr lang="zh-CN" altLang="en-US" dirty="0"/>
              <a:t> </a:t>
            </a:r>
            <a:r>
              <a:rPr lang="en-US" altLang="zh-CN" dirty="0"/>
              <a:t>Meets</a:t>
            </a:r>
            <a:r>
              <a:rPr lang="zh-CN" altLang="en-US" dirty="0"/>
              <a:t/>
            </a:r>
            <a:br>
              <a:rPr lang="zh-CN" altLang="en-US" dirty="0"/>
            </a:br>
            <a:r>
              <a:rPr lang="en-US" altLang="zh-CN" dirty="0" smtClean="0"/>
              <a:t>Multiple</a:t>
            </a:r>
            <a:r>
              <a:rPr lang="zh-CN" altLang="en-US" dirty="0" smtClean="0"/>
              <a:t> </a:t>
            </a:r>
            <a:r>
              <a:rPr lang="en-US" altLang="zh-CN" dirty="0" smtClean="0"/>
              <a:t>Domains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102</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02359"/>
            <a:ext cx="4174761" cy="28916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189578" y="2505512"/>
            <a:ext cx="1070548" cy="7780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89578" y="4290182"/>
            <a:ext cx="1070548" cy="77800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p:cNvSpPr/>
          <p:nvPr/>
        </p:nvSpPr>
        <p:spPr>
          <a:xfrm>
            <a:off x="7260719" y="4290182"/>
            <a:ext cx="1070548" cy="77800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p:cNvSpPr/>
          <p:nvPr/>
        </p:nvSpPr>
        <p:spPr>
          <a:xfrm>
            <a:off x="7260719" y="2505511"/>
            <a:ext cx="1070548" cy="77800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下箭头 46"/>
          <p:cNvSpPr/>
          <p:nvPr/>
        </p:nvSpPr>
        <p:spPr>
          <a:xfrm rot="7629485">
            <a:off x="6569826" y="3285640"/>
            <a:ext cx="453295" cy="100241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3" name="下箭头 46"/>
          <p:cNvSpPr/>
          <p:nvPr/>
        </p:nvSpPr>
        <p:spPr>
          <a:xfrm rot="10800000">
            <a:off x="5493044" y="3440841"/>
            <a:ext cx="453295" cy="69201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4" name="下箭头 46"/>
          <p:cNvSpPr/>
          <p:nvPr/>
        </p:nvSpPr>
        <p:spPr>
          <a:xfrm rot="5400000">
            <a:off x="6530993" y="2559984"/>
            <a:ext cx="453295" cy="69201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5" name="Rectangle 14"/>
          <p:cNvSpPr/>
          <p:nvPr/>
        </p:nvSpPr>
        <p:spPr>
          <a:xfrm>
            <a:off x="5019104" y="3479148"/>
            <a:ext cx="340948" cy="6537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6" name="Rectangle 15"/>
          <p:cNvSpPr/>
          <p:nvPr/>
        </p:nvSpPr>
        <p:spPr>
          <a:xfrm>
            <a:off x="7330623" y="3454356"/>
            <a:ext cx="340948" cy="6537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7" name="Rectangle 16"/>
          <p:cNvSpPr/>
          <p:nvPr/>
        </p:nvSpPr>
        <p:spPr>
          <a:xfrm>
            <a:off x="6647269" y="1972942"/>
            <a:ext cx="340948" cy="65370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Rectangle 17"/>
          <p:cNvSpPr/>
          <p:nvPr/>
        </p:nvSpPr>
        <p:spPr>
          <a:xfrm>
            <a:off x="5189578" y="1784450"/>
            <a:ext cx="340948" cy="6537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Rectangle 2"/>
          <p:cNvSpPr/>
          <p:nvPr/>
        </p:nvSpPr>
        <p:spPr>
          <a:xfrm>
            <a:off x="5295086" y="2582824"/>
            <a:ext cx="859531" cy="646331"/>
          </a:xfrm>
          <a:prstGeom prst="rect">
            <a:avLst/>
          </a:prstGeom>
        </p:spPr>
        <p:txBody>
          <a:bodyPr wrap="none">
            <a:spAutoFit/>
          </a:bodyPr>
          <a:lstStyle/>
          <a:p>
            <a:r>
              <a:rPr lang="en-US" altLang="zh-CN" sz="3600" i="1" smtClean="0"/>
              <a:t>R</a:t>
            </a:r>
            <a:r>
              <a:rPr lang="en-US" altLang="zh-CN" sz="2400" i="1" smtClean="0"/>
              <a:t>tgt</a:t>
            </a:r>
            <a:endParaRPr lang="en-US" sz="2400" dirty="0"/>
          </a:p>
        </p:txBody>
      </p:sp>
      <p:sp>
        <p:nvSpPr>
          <p:cNvPr id="19" name="Rectangle 18"/>
          <p:cNvSpPr/>
          <p:nvPr/>
        </p:nvSpPr>
        <p:spPr>
          <a:xfrm>
            <a:off x="5105356" y="1806411"/>
            <a:ext cx="859531" cy="646331"/>
          </a:xfrm>
          <a:prstGeom prst="rect">
            <a:avLst/>
          </a:prstGeom>
        </p:spPr>
        <p:txBody>
          <a:bodyPr wrap="none">
            <a:spAutoFit/>
          </a:bodyPr>
          <a:lstStyle/>
          <a:p>
            <a:r>
              <a:rPr lang="en-US" altLang="zh-CN" sz="3600" i="1" smtClean="0"/>
              <a:t>U</a:t>
            </a:r>
            <a:r>
              <a:rPr lang="en-US" altLang="zh-CN" sz="2400" i="1" smtClean="0"/>
              <a:t>tgt</a:t>
            </a:r>
            <a:endParaRPr lang="en-US" sz="2400" dirty="0"/>
          </a:p>
        </p:txBody>
      </p:sp>
      <p:sp>
        <p:nvSpPr>
          <p:cNvPr id="20" name="Rectangle 19"/>
          <p:cNvSpPr/>
          <p:nvPr/>
        </p:nvSpPr>
        <p:spPr>
          <a:xfrm>
            <a:off x="4361148" y="3458043"/>
            <a:ext cx="1186543" cy="646331"/>
          </a:xfrm>
          <a:prstGeom prst="rect">
            <a:avLst/>
          </a:prstGeom>
        </p:spPr>
        <p:txBody>
          <a:bodyPr wrap="none">
            <a:spAutoFit/>
          </a:bodyPr>
          <a:lstStyle/>
          <a:p>
            <a:r>
              <a:rPr lang="en-US" altLang="zh-CN" sz="3600" i="1" dirty="0" smtClean="0"/>
              <a:t>U</a:t>
            </a:r>
            <a:r>
              <a:rPr lang="en-US" altLang="zh-CN" sz="2400" i="1" dirty="0" smtClean="0"/>
              <a:t>aux3</a:t>
            </a:r>
            <a:endParaRPr lang="en-US" sz="2400" dirty="0"/>
          </a:p>
        </p:txBody>
      </p:sp>
      <p:sp>
        <p:nvSpPr>
          <p:cNvPr id="21" name="Rectangle 20"/>
          <p:cNvSpPr/>
          <p:nvPr/>
        </p:nvSpPr>
        <p:spPr>
          <a:xfrm>
            <a:off x="6543185" y="1902190"/>
            <a:ext cx="1186543" cy="646331"/>
          </a:xfrm>
          <a:prstGeom prst="rect">
            <a:avLst/>
          </a:prstGeom>
        </p:spPr>
        <p:txBody>
          <a:bodyPr wrap="none">
            <a:spAutoFit/>
          </a:bodyPr>
          <a:lstStyle/>
          <a:p>
            <a:r>
              <a:rPr lang="en-US" altLang="zh-CN" sz="3600" i="1" dirty="0" smtClean="0"/>
              <a:t>U</a:t>
            </a:r>
            <a:r>
              <a:rPr lang="en-US" altLang="zh-CN" sz="2400" i="1" dirty="0" smtClean="0"/>
              <a:t>aux1</a:t>
            </a:r>
            <a:endParaRPr lang="en-US" sz="2400" dirty="0"/>
          </a:p>
        </p:txBody>
      </p:sp>
      <p:sp>
        <p:nvSpPr>
          <p:cNvPr id="22" name="Rectangle 21"/>
          <p:cNvSpPr/>
          <p:nvPr/>
        </p:nvSpPr>
        <p:spPr>
          <a:xfrm>
            <a:off x="7202721" y="2566087"/>
            <a:ext cx="1186543" cy="646331"/>
          </a:xfrm>
          <a:prstGeom prst="rect">
            <a:avLst/>
          </a:prstGeom>
        </p:spPr>
        <p:txBody>
          <a:bodyPr wrap="none">
            <a:spAutoFit/>
          </a:bodyPr>
          <a:lstStyle/>
          <a:p>
            <a:r>
              <a:rPr lang="en-US" altLang="zh-CN" sz="3600" i="1" dirty="0" smtClean="0"/>
              <a:t>R</a:t>
            </a:r>
            <a:r>
              <a:rPr lang="en-US" altLang="zh-CN" sz="2400" i="1" dirty="0" smtClean="0"/>
              <a:t>aux1</a:t>
            </a:r>
            <a:endParaRPr lang="en-US" sz="2400" dirty="0"/>
          </a:p>
        </p:txBody>
      </p:sp>
      <p:sp>
        <p:nvSpPr>
          <p:cNvPr id="23" name="Rectangle 22"/>
          <p:cNvSpPr/>
          <p:nvPr/>
        </p:nvSpPr>
        <p:spPr>
          <a:xfrm>
            <a:off x="5126419" y="4361563"/>
            <a:ext cx="1186543" cy="646331"/>
          </a:xfrm>
          <a:prstGeom prst="rect">
            <a:avLst/>
          </a:prstGeom>
        </p:spPr>
        <p:txBody>
          <a:bodyPr wrap="none">
            <a:spAutoFit/>
          </a:bodyPr>
          <a:lstStyle/>
          <a:p>
            <a:r>
              <a:rPr lang="en-US" altLang="zh-CN" sz="3600" i="1" dirty="0" smtClean="0"/>
              <a:t>R</a:t>
            </a:r>
            <a:r>
              <a:rPr lang="en-US" altLang="zh-CN" sz="2400" i="1" dirty="0" smtClean="0"/>
              <a:t>aux3</a:t>
            </a:r>
            <a:endParaRPr lang="en-US" sz="2400" dirty="0"/>
          </a:p>
        </p:txBody>
      </p:sp>
      <p:sp>
        <p:nvSpPr>
          <p:cNvPr id="25" name="Rectangle 24"/>
          <p:cNvSpPr/>
          <p:nvPr/>
        </p:nvSpPr>
        <p:spPr>
          <a:xfrm>
            <a:off x="7202721" y="4378845"/>
            <a:ext cx="1186543" cy="646331"/>
          </a:xfrm>
          <a:prstGeom prst="rect">
            <a:avLst/>
          </a:prstGeom>
        </p:spPr>
        <p:txBody>
          <a:bodyPr wrap="none">
            <a:spAutoFit/>
          </a:bodyPr>
          <a:lstStyle/>
          <a:p>
            <a:r>
              <a:rPr lang="en-US" altLang="zh-CN" sz="3600" i="1" smtClean="0"/>
              <a:t>R</a:t>
            </a:r>
            <a:r>
              <a:rPr lang="en-US" altLang="zh-CN" sz="2400" i="1" smtClean="0"/>
              <a:t>aux2</a:t>
            </a:r>
            <a:endParaRPr lang="en-US" sz="2400" dirty="0"/>
          </a:p>
        </p:txBody>
      </p:sp>
      <p:sp>
        <p:nvSpPr>
          <p:cNvPr id="26" name="Rectangle 25"/>
          <p:cNvSpPr/>
          <p:nvPr/>
        </p:nvSpPr>
        <p:spPr>
          <a:xfrm>
            <a:off x="7234326" y="3488059"/>
            <a:ext cx="1186543" cy="646331"/>
          </a:xfrm>
          <a:prstGeom prst="rect">
            <a:avLst/>
          </a:prstGeom>
        </p:spPr>
        <p:txBody>
          <a:bodyPr wrap="none">
            <a:spAutoFit/>
          </a:bodyPr>
          <a:lstStyle/>
          <a:p>
            <a:r>
              <a:rPr lang="en-US" altLang="zh-CN" sz="3600" i="1" dirty="0" smtClean="0"/>
              <a:t>U</a:t>
            </a:r>
            <a:r>
              <a:rPr lang="en-US" altLang="zh-CN" sz="2400" i="1" dirty="0" smtClean="0"/>
              <a:t>aux2</a:t>
            </a:r>
            <a:endParaRPr lang="en-US" sz="2400" dirty="0"/>
          </a:p>
        </p:txBody>
      </p:sp>
      <p:sp>
        <p:nvSpPr>
          <p:cNvPr id="27" name="Rectangle 26"/>
          <p:cNvSpPr/>
          <p:nvPr/>
        </p:nvSpPr>
        <p:spPr>
          <a:xfrm>
            <a:off x="4626197" y="5202786"/>
            <a:ext cx="4171335" cy="584775"/>
          </a:xfrm>
          <a:prstGeom prst="rect">
            <a:avLst/>
          </a:prstGeom>
        </p:spPr>
        <p:txBody>
          <a:bodyPr wrap="none">
            <a:spAutoFit/>
          </a:bodyPr>
          <a:lstStyle/>
          <a:p>
            <a:r>
              <a:rPr lang="en-US" altLang="zh-CN" sz="3200" dirty="0" smtClean="0">
                <a:solidFill>
                  <a:srgbClr val="FF0000"/>
                </a:solidFill>
              </a:rPr>
              <a:t>Bridge:</a:t>
            </a:r>
            <a:r>
              <a:rPr lang="zh-CN" altLang="en-US" sz="3200" dirty="0" smtClean="0">
                <a:solidFill>
                  <a:srgbClr val="FF0000"/>
                </a:solidFill>
              </a:rPr>
              <a:t> </a:t>
            </a:r>
            <a:r>
              <a:rPr lang="en-US" altLang="zh-CN" sz="3200" dirty="0" err="1" smtClean="0">
                <a:solidFill>
                  <a:srgbClr val="FF0000"/>
                </a:solidFill>
              </a:rPr>
              <a:t>User×Cluster</a:t>
            </a:r>
            <a:endParaRPr lang="en-US" sz="3200" dirty="0">
              <a:solidFill>
                <a:srgbClr val="FF0000"/>
              </a:solidFill>
            </a:endParaRPr>
          </a:p>
        </p:txBody>
      </p:sp>
    </p:spTree>
    <p:extLst>
      <p:ext uri="{BB962C8B-B14F-4D97-AF65-F5344CB8AC3E}">
        <p14:creationId xmlns:p14="http://schemas.microsoft.com/office/powerpoint/2010/main" val="57795566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When</a:t>
            </a:r>
            <a:r>
              <a:rPr lang="zh-CN" altLang="en-US" dirty="0"/>
              <a:t> </a:t>
            </a:r>
            <a:r>
              <a:rPr lang="en-US" altLang="zh-CN" dirty="0"/>
              <a:t>Social</a:t>
            </a:r>
            <a:r>
              <a:rPr lang="zh-CN" altLang="en-US" dirty="0"/>
              <a:t> </a:t>
            </a:r>
            <a:r>
              <a:rPr lang="en-US" altLang="zh-CN" dirty="0"/>
              <a:t>Recommendation</a:t>
            </a:r>
            <a:r>
              <a:rPr lang="zh-CN" altLang="en-US" dirty="0"/>
              <a:t> </a:t>
            </a:r>
            <a:r>
              <a:rPr lang="en-US" altLang="zh-CN" dirty="0"/>
              <a:t>Meets</a:t>
            </a:r>
            <a:r>
              <a:rPr lang="zh-CN" altLang="en-US" dirty="0"/>
              <a:t/>
            </a:r>
            <a:br>
              <a:rPr lang="zh-CN" altLang="en-US" dirty="0"/>
            </a:br>
            <a:r>
              <a:rPr lang="en-US" altLang="zh-CN" dirty="0" smtClean="0"/>
              <a:t>Multiple</a:t>
            </a:r>
            <a:r>
              <a:rPr lang="zh-CN" altLang="en-US" dirty="0" smtClean="0"/>
              <a:t> </a:t>
            </a:r>
            <a:r>
              <a:rPr lang="en-US" altLang="zh-CN" dirty="0" smtClean="0"/>
              <a:t>Domains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103</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016" y="1645322"/>
            <a:ext cx="6464508" cy="44776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7" name="矩形 48"/>
          <p:cNvSpPr/>
          <p:nvPr/>
        </p:nvSpPr>
        <p:spPr>
          <a:xfrm>
            <a:off x="2951188" y="3020741"/>
            <a:ext cx="3541424" cy="1670460"/>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Rectangle 7"/>
          <p:cNvSpPr/>
          <p:nvPr/>
        </p:nvSpPr>
        <p:spPr>
          <a:xfrm>
            <a:off x="3897548" y="1566248"/>
            <a:ext cx="1667444" cy="1323439"/>
          </a:xfrm>
          <a:prstGeom prst="rect">
            <a:avLst/>
          </a:prstGeom>
        </p:spPr>
        <p:txBody>
          <a:bodyPr wrap="none">
            <a:spAutoFit/>
          </a:bodyPr>
          <a:lstStyle/>
          <a:p>
            <a:r>
              <a:rPr lang="en-US" altLang="zh-CN" sz="4000" i="1" dirty="0" smtClean="0">
                <a:solidFill>
                  <a:srgbClr val="FF0000"/>
                </a:solidFill>
              </a:rPr>
              <a:t>Social</a:t>
            </a:r>
            <a:endParaRPr lang="zh-CN" altLang="en-US" sz="4000" i="1" dirty="0">
              <a:solidFill>
                <a:srgbClr val="FF0000"/>
              </a:solidFill>
            </a:endParaRPr>
          </a:p>
          <a:p>
            <a:r>
              <a:rPr lang="en-US" altLang="zh-CN" sz="4000" i="1" dirty="0" smtClean="0">
                <a:solidFill>
                  <a:srgbClr val="FF0000"/>
                </a:solidFill>
              </a:rPr>
              <a:t>Bridge</a:t>
            </a:r>
            <a:endParaRPr lang="en-US" sz="4000" i="1" dirty="0">
              <a:solidFill>
                <a:srgbClr val="FF0000"/>
              </a:solidFill>
            </a:endParaRPr>
          </a:p>
        </p:txBody>
      </p:sp>
    </p:spTree>
    <p:extLst>
      <p:ext uri="{BB962C8B-B14F-4D97-AF65-F5344CB8AC3E}">
        <p14:creationId xmlns:p14="http://schemas.microsoft.com/office/powerpoint/2010/main" val="80217131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48"/>
          <p:cNvSpPr/>
          <p:nvPr/>
        </p:nvSpPr>
        <p:spPr>
          <a:xfrm>
            <a:off x="6500754" y="3544236"/>
            <a:ext cx="503376" cy="505459"/>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Title 1"/>
          <p:cNvSpPr>
            <a:spLocks noGrp="1"/>
          </p:cNvSpPr>
          <p:nvPr>
            <p:ph type="title"/>
          </p:nvPr>
        </p:nvSpPr>
        <p:spPr/>
        <p:txBody>
          <a:bodyPr>
            <a:normAutofit fontScale="90000"/>
          </a:bodyPr>
          <a:lstStyle/>
          <a:p>
            <a:r>
              <a:rPr lang="en-US" altLang="zh-CN" dirty="0"/>
              <a:t>When</a:t>
            </a:r>
            <a:r>
              <a:rPr lang="zh-CN" altLang="en-US" dirty="0"/>
              <a:t> </a:t>
            </a:r>
            <a:r>
              <a:rPr lang="en-US" altLang="zh-CN" dirty="0"/>
              <a:t>Social</a:t>
            </a:r>
            <a:r>
              <a:rPr lang="zh-CN" altLang="en-US" dirty="0"/>
              <a:t> </a:t>
            </a:r>
            <a:r>
              <a:rPr lang="en-US" altLang="zh-CN" dirty="0"/>
              <a:t>Recommendation</a:t>
            </a:r>
            <a:r>
              <a:rPr lang="zh-CN" altLang="en-US" dirty="0"/>
              <a:t> </a:t>
            </a:r>
            <a:r>
              <a:rPr lang="en-US" altLang="zh-CN" dirty="0"/>
              <a:t>Meets</a:t>
            </a:r>
            <a:r>
              <a:rPr lang="zh-CN" altLang="en-US" dirty="0"/>
              <a:t/>
            </a:r>
            <a:br>
              <a:rPr lang="zh-CN" altLang="en-US" dirty="0"/>
            </a:br>
            <a:r>
              <a:rPr lang="en-US" altLang="zh-CN" dirty="0" smtClean="0"/>
              <a:t>Multiple</a:t>
            </a:r>
            <a:r>
              <a:rPr lang="zh-CN" altLang="en-US" dirty="0" smtClean="0"/>
              <a:t> </a:t>
            </a:r>
            <a:r>
              <a:rPr lang="en-US" altLang="zh-CN" dirty="0" smtClean="0"/>
              <a:t>Domains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104</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02359"/>
            <a:ext cx="4174761" cy="28916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189578" y="2505512"/>
            <a:ext cx="1070548" cy="77800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89578" y="4290182"/>
            <a:ext cx="1070548" cy="77800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0" name="Rectangle 9"/>
          <p:cNvSpPr/>
          <p:nvPr/>
        </p:nvSpPr>
        <p:spPr>
          <a:xfrm>
            <a:off x="7260719" y="4290182"/>
            <a:ext cx="1070548" cy="77800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Rectangle 10"/>
          <p:cNvSpPr/>
          <p:nvPr/>
        </p:nvSpPr>
        <p:spPr>
          <a:xfrm>
            <a:off x="7260719" y="2505511"/>
            <a:ext cx="1070548" cy="778005"/>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2" name="下箭头 46"/>
          <p:cNvSpPr/>
          <p:nvPr/>
        </p:nvSpPr>
        <p:spPr>
          <a:xfrm rot="7629485">
            <a:off x="6870519" y="3878246"/>
            <a:ext cx="453295" cy="39953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3" name="下箭头 46"/>
          <p:cNvSpPr/>
          <p:nvPr/>
        </p:nvSpPr>
        <p:spPr>
          <a:xfrm rot="13293322">
            <a:off x="6232411" y="3904670"/>
            <a:ext cx="453295" cy="40654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4" name="下箭头 46"/>
          <p:cNvSpPr/>
          <p:nvPr/>
        </p:nvSpPr>
        <p:spPr>
          <a:xfrm rot="2504436">
            <a:off x="6872954" y="3253164"/>
            <a:ext cx="453295" cy="42803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 name="Rectangle 2"/>
          <p:cNvSpPr/>
          <p:nvPr/>
        </p:nvSpPr>
        <p:spPr>
          <a:xfrm>
            <a:off x="5295086" y="2582824"/>
            <a:ext cx="859531" cy="646331"/>
          </a:xfrm>
          <a:prstGeom prst="rect">
            <a:avLst/>
          </a:prstGeom>
        </p:spPr>
        <p:txBody>
          <a:bodyPr wrap="none">
            <a:spAutoFit/>
          </a:bodyPr>
          <a:lstStyle/>
          <a:p>
            <a:r>
              <a:rPr lang="en-US" altLang="zh-CN" sz="3600" i="1" smtClean="0"/>
              <a:t>R</a:t>
            </a:r>
            <a:r>
              <a:rPr lang="en-US" altLang="zh-CN" sz="2400" i="1" smtClean="0"/>
              <a:t>tgt</a:t>
            </a:r>
            <a:endParaRPr lang="en-US" sz="2400" dirty="0"/>
          </a:p>
        </p:txBody>
      </p:sp>
      <p:sp>
        <p:nvSpPr>
          <p:cNvPr id="22" name="Rectangle 21"/>
          <p:cNvSpPr/>
          <p:nvPr/>
        </p:nvSpPr>
        <p:spPr>
          <a:xfrm>
            <a:off x="7202721" y="2566087"/>
            <a:ext cx="1186543" cy="646331"/>
          </a:xfrm>
          <a:prstGeom prst="rect">
            <a:avLst/>
          </a:prstGeom>
        </p:spPr>
        <p:txBody>
          <a:bodyPr wrap="none">
            <a:spAutoFit/>
          </a:bodyPr>
          <a:lstStyle/>
          <a:p>
            <a:r>
              <a:rPr lang="en-US" altLang="zh-CN" sz="3600" i="1" dirty="0" smtClean="0"/>
              <a:t>R</a:t>
            </a:r>
            <a:r>
              <a:rPr lang="en-US" altLang="zh-CN" sz="2400" i="1" dirty="0" smtClean="0"/>
              <a:t>aux1</a:t>
            </a:r>
            <a:endParaRPr lang="en-US" sz="2400" dirty="0"/>
          </a:p>
        </p:txBody>
      </p:sp>
      <p:sp>
        <p:nvSpPr>
          <p:cNvPr id="23" name="Rectangle 22"/>
          <p:cNvSpPr/>
          <p:nvPr/>
        </p:nvSpPr>
        <p:spPr>
          <a:xfrm>
            <a:off x="5126419" y="4361563"/>
            <a:ext cx="1186543" cy="646331"/>
          </a:xfrm>
          <a:prstGeom prst="rect">
            <a:avLst/>
          </a:prstGeom>
        </p:spPr>
        <p:txBody>
          <a:bodyPr wrap="none">
            <a:spAutoFit/>
          </a:bodyPr>
          <a:lstStyle/>
          <a:p>
            <a:r>
              <a:rPr lang="en-US" altLang="zh-CN" sz="3600" i="1" dirty="0" smtClean="0"/>
              <a:t>R</a:t>
            </a:r>
            <a:r>
              <a:rPr lang="en-US" altLang="zh-CN" sz="2400" i="1" dirty="0" smtClean="0"/>
              <a:t>aux3</a:t>
            </a:r>
            <a:endParaRPr lang="en-US" sz="2400" dirty="0"/>
          </a:p>
        </p:txBody>
      </p:sp>
      <p:sp>
        <p:nvSpPr>
          <p:cNvPr id="25" name="Rectangle 24"/>
          <p:cNvSpPr/>
          <p:nvPr/>
        </p:nvSpPr>
        <p:spPr>
          <a:xfrm>
            <a:off x="7202721" y="4378845"/>
            <a:ext cx="1186543" cy="646331"/>
          </a:xfrm>
          <a:prstGeom prst="rect">
            <a:avLst/>
          </a:prstGeom>
        </p:spPr>
        <p:txBody>
          <a:bodyPr wrap="none">
            <a:spAutoFit/>
          </a:bodyPr>
          <a:lstStyle/>
          <a:p>
            <a:r>
              <a:rPr lang="en-US" altLang="zh-CN" sz="3600" i="1" smtClean="0"/>
              <a:t>R</a:t>
            </a:r>
            <a:r>
              <a:rPr lang="en-US" altLang="zh-CN" sz="2400" i="1" smtClean="0"/>
              <a:t>aux2</a:t>
            </a:r>
            <a:endParaRPr lang="en-US" sz="2400" dirty="0"/>
          </a:p>
        </p:txBody>
      </p:sp>
      <p:sp>
        <p:nvSpPr>
          <p:cNvPr id="27" name="矩形 48"/>
          <p:cNvSpPr/>
          <p:nvPr/>
        </p:nvSpPr>
        <p:spPr>
          <a:xfrm>
            <a:off x="1483238" y="3242844"/>
            <a:ext cx="2128612" cy="1027375"/>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下箭头 46"/>
          <p:cNvSpPr/>
          <p:nvPr/>
        </p:nvSpPr>
        <p:spPr>
          <a:xfrm rot="7629485">
            <a:off x="6175105" y="3000880"/>
            <a:ext cx="453295" cy="880498"/>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30" name="Rectangle 29"/>
          <p:cNvSpPr/>
          <p:nvPr/>
        </p:nvSpPr>
        <p:spPr>
          <a:xfrm>
            <a:off x="4776083" y="5199041"/>
            <a:ext cx="3874779" cy="584775"/>
          </a:xfrm>
          <a:prstGeom prst="rect">
            <a:avLst/>
          </a:prstGeom>
        </p:spPr>
        <p:txBody>
          <a:bodyPr wrap="none">
            <a:spAutoFit/>
          </a:bodyPr>
          <a:lstStyle/>
          <a:p>
            <a:r>
              <a:rPr lang="en-US" altLang="zh-CN" sz="3200" dirty="0" smtClean="0">
                <a:solidFill>
                  <a:srgbClr val="FF0000"/>
                </a:solidFill>
              </a:rPr>
              <a:t>Bridge:</a:t>
            </a:r>
            <a:r>
              <a:rPr lang="zh-CN" altLang="en-US" sz="3200" dirty="0" smtClean="0">
                <a:solidFill>
                  <a:srgbClr val="FF0000"/>
                </a:solidFill>
              </a:rPr>
              <a:t> </a:t>
            </a:r>
            <a:r>
              <a:rPr lang="en-US" altLang="zh-CN" sz="3200" dirty="0" err="1" smtClean="0">
                <a:solidFill>
                  <a:srgbClr val="FF0000"/>
                </a:solidFill>
              </a:rPr>
              <a:t>User×User</a:t>
            </a:r>
            <a:endParaRPr lang="en-US" sz="3200" dirty="0">
              <a:solidFill>
                <a:srgbClr val="FF0000"/>
              </a:solidFill>
            </a:endParaRPr>
          </a:p>
        </p:txBody>
      </p:sp>
    </p:spTree>
    <p:extLst>
      <p:ext uri="{BB962C8B-B14F-4D97-AF65-F5344CB8AC3E}">
        <p14:creationId xmlns:p14="http://schemas.microsoft.com/office/powerpoint/2010/main" val="45177954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Hybrid</a:t>
            </a:r>
            <a:r>
              <a:rPr lang="zh-CN" altLang="en-US" dirty="0" smtClean="0"/>
              <a:t> </a:t>
            </a:r>
            <a:r>
              <a:rPr lang="en-US" altLang="zh-CN" dirty="0" smtClean="0"/>
              <a:t>Random</a:t>
            </a:r>
            <a:r>
              <a:rPr lang="zh-CN" altLang="en-US" dirty="0" smtClean="0"/>
              <a:t> </a:t>
            </a:r>
            <a:r>
              <a:rPr lang="en-US" altLang="zh-CN" dirty="0" smtClean="0"/>
              <a:t>Walk</a:t>
            </a:r>
            <a:endParaRPr lang="en-US" dirty="0"/>
          </a:p>
        </p:txBody>
      </p:sp>
      <p:sp>
        <p:nvSpPr>
          <p:cNvPr id="15" name="Content Placeholder 14"/>
          <p:cNvSpPr>
            <a:spLocks noGrp="1"/>
          </p:cNvSpPr>
          <p:nvPr>
            <p:ph idx="1"/>
          </p:nvPr>
        </p:nvSpPr>
        <p:spPr/>
        <p:txBody>
          <a:bodyPr/>
          <a:lstStyle/>
          <a:p>
            <a:r>
              <a:rPr lang="en-US" altLang="zh-CN" dirty="0"/>
              <a:t>Starting</a:t>
            </a:r>
            <a:r>
              <a:rPr lang="zh-CN" altLang="en-US" dirty="0"/>
              <a:t> </a:t>
            </a:r>
            <a:r>
              <a:rPr lang="en-US" altLang="zh-CN" dirty="0"/>
              <a:t>with</a:t>
            </a:r>
            <a:r>
              <a:rPr lang="zh-CN" altLang="en-US" dirty="0"/>
              <a:t> </a:t>
            </a:r>
            <a:r>
              <a:rPr lang="en-US" altLang="zh-CN" dirty="0"/>
              <a:t>a</a:t>
            </a:r>
            <a:r>
              <a:rPr lang="zh-CN" altLang="en-US" dirty="0"/>
              <a:t> </a:t>
            </a:r>
            <a:r>
              <a:rPr lang="en-US" altLang="zh-CN" dirty="0">
                <a:solidFill>
                  <a:srgbClr val="011C9A"/>
                </a:solidFill>
              </a:rPr>
              <a:t>Second-Order</a:t>
            </a:r>
            <a:r>
              <a:rPr lang="zh-CN" altLang="en-US" dirty="0">
                <a:solidFill>
                  <a:srgbClr val="011C9A"/>
                </a:solidFill>
              </a:rPr>
              <a:t> </a:t>
            </a:r>
            <a:r>
              <a:rPr lang="en-US" altLang="zh-CN" dirty="0">
                <a:solidFill>
                  <a:srgbClr val="011C9A"/>
                </a:solidFill>
              </a:rPr>
              <a:t>Start-Structured</a:t>
            </a:r>
            <a:r>
              <a:rPr lang="zh-CN" altLang="en-US" dirty="0">
                <a:solidFill>
                  <a:srgbClr val="011C9A"/>
                </a:solidFill>
              </a:rPr>
              <a:t> </a:t>
            </a:r>
            <a:r>
              <a:rPr lang="en-US" altLang="zh-CN" dirty="0">
                <a:solidFill>
                  <a:srgbClr val="011C9A"/>
                </a:solidFill>
              </a:rPr>
              <a:t>Graph</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105</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21"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894" y="2558618"/>
            <a:ext cx="4418211" cy="3486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745628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Hybrid</a:t>
            </a:r>
            <a:r>
              <a:rPr lang="zh-CN" altLang="en-US" dirty="0" smtClean="0"/>
              <a:t> </a:t>
            </a:r>
            <a:r>
              <a:rPr lang="en-US" altLang="zh-CN" dirty="0" smtClean="0"/>
              <a:t>Random</a:t>
            </a:r>
            <a:r>
              <a:rPr lang="zh-CN" altLang="en-US" dirty="0" smtClean="0"/>
              <a:t> </a:t>
            </a:r>
            <a:r>
              <a:rPr lang="en-US" altLang="zh-CN" dirty="0" smtClean="0"/>
              <a:t>Walk</a:t>
            </a:r>
            <a:endParaRPr lang="en-US" dirty="0"/>
          </a:p>
        </p:txBody>
      </p:sp>
      <p:sp>
        <p:nvSpPr>
          <p:cNvPr id="15" name="Content Placeholder 14"/>
          <p:cNvSpPr>
            <a:spLocks noGrp="1"/>
          </p:cNvSpPr>
          <p:nvPr>
            <p:ph idx="1"/>
          </p:nvPr>
        </p:nvSpPr>
        <p:spPr/>
        <p:txBody>
          <a:bodyPr/>
          <a:lstStyle/>
          <a:p>
            <a:r>
              <a:rPr lang="en-US" altLang="zh-CN" dirty="0" smtClean="0">
                <a:solidFill>
                  <a:srgbClr val="011C9A"/>
                </a:solidFill>
              </a:rPr>
              <a:t>Updating</a:t>
            </a:r>
            <a:r>
              <a:rPr lang="zh-CN" altLang="en-US" dirty="0" smtClean="0">
                <a:solidFill>
                  <a:srgbClr val="011C9A"/>
                </a:solidFill>
              </a:rPr>
              <a:t> </a:t>
            </a:r>
            <a:r>
              <a:rPr lang="en-US" altLang="zh-CN" dirty="0" smtClean="0">
                <a:solidFill>
                  <a:srgbClr val="FF0000"/>
                </a:solidFill>
              </a:rPr>
              <a:t>cross-domain</a:t>
            </a:r>
            <a:r>
              <a:rPr lang="zh-CN" altLang="en-US" dirty="0" smtClean="0">
                <a:solidFill>
                  <a:srgbClr val="011C9A"/>
                </a:solidFill>
              </a:rPr>
              <a:t> </a:t>
            </a:r>
            <a:r>
              <a:rPr lang="en-US" altLang="zh-CN" dirty="0" smtClean="0">
                <a:solidFill>
                  <a:srgbClr val="011C9A"/>
                </a:solidFill>
              </a:rPr>
              <a:t>links</a:t>
            </a:r>
            <a:endParaRPr lang="zh-CN" altLang="en-US" dirty="0" smtClean="0">
              <a:solidFill>
                <a:srgbClr val="011C9A"/>
              </a:solidFill>
            </a:endParaRPr>
          </a:p>
          <a:p>
            <a:endParaRPr lang="zh-CN" altLang="en-US" dirty="0" smtClean="0">
              <a:solidFill>
                <a:srgbClr val="011C9A"/>
              </a:solidFill>
            </a:endParaRPr>
          </a:p>
          <a:p>
            <a:endParaRPr lang="zh-CN" altLang="en-US" dirty="0">
              <a:solidFill>
                <a:srgbClr val="011C9A"/>
              </a:solidFill>
            </a:endParaRPr>
          </a:p>
          <a:p>
            <a:endParaRPr lang="zh-CN" altLang="en-US" dirty="0" smtClean="0">
              <a:solidFill>
                <a:srgbClr val="011C9A"/>
              </a:solidFill>
            </a:endParaRPr>
          </a:p>
          <a:p>
            <a:r>
              <a:rPr lang="en-US" altLang="zh-CN" dirty="0" smtClean="0">
                <a:solidFill>
                  <a:srgbClr val="011C9A"/>
                </a:solidFill>
              </a:rPr>
              <a:t>Updating</a:t>
            </a:r>
            <a:r>
              <a:rPr lang="zh-CN" altLang="en-US" dirty="0" smtClean="0">
                <a:solidFill>
                  <a:srgbClr val="011C9A"/>
                </a:solidFill>
              </a:rPr>
              <a:t> </a:t>
            </a:r>
            <a:r>
              <a:rPr lang="en-US" altLang="zh-CN" dirty="0" smtClean="0">
                <a:solidFill>
                  <a:srgbClr val="FF0000"/>
                </a:solidFill>
              </a:rPr>
              <a:t>within-domain</a:t>
            </a:r>
            <a:r>
              <a:rPr lang="zh-CN" altLang="en-US" dirty="0" smtClean="0">
                <a:solidFill>
                  <a:srgbClr val="011C9A"/>
                </a:solidFill>
              </a:rPr>
              <a:t> </a:t>
            </a:r>
            <a:r>
              <a:rPr lang="en-US" altLang="zh-CN" dirty="0" smtClean="0">
                <a:solidFill>
                  <a:srgbClr val="011C9A"/>
                </a:solidFill>
              </a:rPr>
              <a:t>links</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106</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360" y="2191277"/>
            <a:ext cx="2978106" cy="167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431584"/>
            <a:ext cx="4319698" cy="1668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13026" y="5266012"/>
            <a:ext cx="4002374" cy="818278"/>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4900" y="3208304"/>
            <a:ext cx="3773774" cy="735402"/>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3026" y="4383824"/>
            <a:ext cx="4230974" cy="882188"/>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13026" y="1951418"/>
            <a:ext cx="3050357" cy="1127564"/>
          </a:xfrm>
          <a:prstGeom prst="rect">
            <a:avLst/>
          </a:prstGeom>
        </p:spPr>
      </p:pic>
    </p:spTree>
    <p:extLst>
      <p:ext uri="{BB962C8B-B14F-4D97-AF65-F5344CB8AC3E}">
        <p14:creationId xmlns:p14="http://schemas.microsoft.com/office/powerpoint/2010/main" val="32622306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3189" y="2187386"/>
            <a:ext cx="7613611" cy="2923083"/>
          </a:xfrm>
          <a:prstGeom prst="rect">
            <a:avLst/>
          </a:prstGeom>
        </p:spPr>
      </p:pic>
      <p:sp>
        <p:nvSpPr>
          <p:cNvPr id="2" name="Title 1"/>
          <p:cNvSpPr>
            <a:spLocks noGrp="1"/>
          </p:cNvSpPr>
          <p:nvPr>
            <p:ph type="title"/>
          </p:nvPr>
        </p:nvSpPr>
        <p:spPr/>
        <p:txBody>
          <a:bodyPr>
            <a:normAutofit/>
          </a:bodyPr>
          <a:lstStyle/>
          <a:p>
            <a:r>
              <a:rPr lang="en-US" altLang="zh-CN" dirty="0" smtClean="0"/>
              <a:t>Hybrid</a:t>
            </a:r>
            <a:r>
              <a:rPr lang="zh-CN" altLang="en-US" dirty="0" smtClean="0"/>
              <a:t> </a:t>
            </a:r>
            <a:r>
              <a:rPr lang="en-US" altLang="zh-CN" dirty="0" smtClean="0"/>
              <a:t>Random</a:t>
            </a:r>
            <a:r>
              <a:rPr lang="zh-CN" altLang="en-US" dirty="0" smtClean="0"/>
              <a:t> </a:t>
            </a:r>
            <a:r>
              <a:rPr lang="en-US" altLang="zh-CN" dirty="0" smtClean="0"/>
              <a:t>Walk</a:t>
            </a:r>
            <a:endParaRPr lang="en-US" dirty="0"/>
          </a:p>
        </p:txBody>
      </p:sp>
      <p:sp>
        <p:nvSpPr>
          <p:cNvPr id="15" name="Content Placeholder 14"/>
          <p:cNvSpPr>
            <a:spLocks noGrp="1"/>
          </p:cNvSpPr>
          <p:nvPr>
            <p:ph idx="1"/>
          </p:nvPr>
        </p:nvSpPr>
        <p:spPr/>
        <p:txBody>
          <a:bodyPr/>
          <a:lstStyle/>
          <a:p>
            <a:r>
              <a:rPr lang="en-US" altLang="zh-CN" dirty="0" smtClean="0">
                <a:solidFill>
                  <a:srgbClr val="011C9A"/>
                </a:solidFill>
              </a:rPr>
              <a:t>High-Order</a:t>
            </a:r>
            <a:r>
              <a:rPr lang="zh-CN" altLang="en-US" dirty="0" smtClean="0">
                <a:solidFill>
                  <a:srgbClr val="011C9A"/>
                </a:solidFill>
              </a:rPr>
              <a:t> </a:t>
            </a:r>
            <a:r>
              <a:rPr lang="en-US" altLang="zh-CN" dirty="0" smtClean="0">
                <a:solidFill>
                  <a:srgbClr val="011C9A"/>
                </a:solidFill>
              </a:rPr>
              <a:t>Star-Structured</a:t>
            </a:r>
            <a:r>
              <a:rPr lang="zh-CN" altLang="en-US" dirty="0" smtClean="0">
                <a:solidFill>
                  <a:srgbClr val="011C9A"/>
                </a:solidFill>
              </a:rPr>
              <a:t> </a:t>
            </a:r>
            <a:r>
              <a:rPr lang="en-US" altLang="zh-CN" dirty="0" smtClean="0">
                <a:solidFill>
                  <a:srgbClr val="011C9A"/>
                </a:solidFill>
              </a:rPr>
              <a:t>Graph</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107</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844" y="3778250"/>
            <a:ext cx="2824632" cy="195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9164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Hybrid</a:t>
            </a:r>
            <a:r>
              <a:rPr lang="zh-CN" altLang="en-US" dirty="0" smtClean="0"/>
              <a:t> </a:t>
            </a:r>
            <a:r>
              <a:rPr lang="en-US" altLang="zh-CN" dirty="0" smtClean="0"/>
              <a:t>Random</a:t>
            </a:r>
            <a:r>
              <a:rPr lang="zh-CN" altLang="en-US" dirty="0" smtClean="0"/>
              <a:t> </a:t>
            </a:r>
            <a:r>
              <a:rPr lang="en-US" altLang="zh-CN" dirty="0" smtClean="0"/>
              <a:t>Walk</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108</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 y="2499594"/>
            <a:ext cx="9144000"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 y="4746787"/>
            <a:ext cx="9144001"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0" y="1977769"/>
            <a:ext cx="7277762" cy="461665"/>
          </a:xfrm>
          <a:prstGeom prst="rect">
            <a:avLst/>
          </a:prstGeom>
        </p:spPr>
        <p:txBody>
          <a:bodyPr wrap="none">
            <a:spAutoFit/>
          </a:bodyPr>
          <a:lstStyle/>
          <a:p>
            <a:r>
              <a:rPr lang="en-US" altLang="zh-CN" sz="2400" i="1" dirty="0" smtClean="0">
                <a:solidFill>
                  <a:srgbClr val="011C9A"/>
                </a:solidFill>
              </a:rPr>
              <a:t>Comparing</a:t>
            </a:r>
            <a:r>
              <a:rPr lang="zh-CN" altLang="en-US" sz="2400" i="1" dirty="0" smtClean="0">
                <a:solidFill>
                  <a:srgbClr val="011C9A"/>
                </a:solidFill>
              </a:rPr>
              <a:t> </a:t>
            </a:r>
            <a:r>
              <a:rPr lang="en-US" altLang="zh-CN" sz="2400" i="1" dirty="0" smtClean="0">
                <a:solidFill>
                  <a:srgbClr val="011C9A"/>
                </a:solidFill>
              </a:rPr>
              <a:t>with</a:t>
            </a:r>
            <a:r>
              <a:rPr lang="zh-CN" altLang="en-US" sz="2400" i="1" dirty="0" smtClean="0">
                <a:solidFill>
                  <a:srgbClr val="011C9A"/>
                </a:solidFill>
              </a:rPr>
              <a:t> </a:t>
            </a:r>
            <a:r>
              <a:rPr lang="en-US" altLang="zh-CN" sz="2400" i="1" dirty="0" smtClean="0">
                <a:solidFill>
                  <a:srgbClr val="011C9A"/>
                </a:solidFill>
              </a:rPr>
              <a:t>Random</a:t>
            </a:r>
            <a:r>
              <a:rPr lang="zh-CN" altLang="en-US" sz="2400" i="1" dirty="0" smtClean="0">
                <a:solidFill>
                  <a:srgbClr val="011C9A"/>
                </a:solidFill>
              </a:rPr>
              <a:t> </a:t>
            </a:r>
            <a:r>
              <a:rPr lang="en-US" altLang="zh-CN" sz="2400" i="1" dirty="0" smtClean="0">
                <a:solidFill>
                  <a:srgbClr val="011C9A"/>
                </a:solidFill>
              </a:rPr>
              <a:t>Walk</a:t>
            </a:r>
            <a:r>
              <a:rPr lang="zh-CN" altLang="en-US" sz="2400" i="1" dirty="0" smtClean="0">
                <a:solidFill>
                  <a:srgbClr val="011C9A"/>
                </a:solidFill>
              </a:rPr>
              <a:t> </a:t>
            </a:r>
            <a:r>
              <a:rPr lang="en-US" altLang="zh-CN" sz="2400" i="1" dirty="0" smtClean="0">
                <a:solidFill>
                  <a:srgbClr val="011C9A"/>
                </a:solidFill>
              </a:rPr>
              <a:t>with</a:t>
            </a:r>
            <a:r>
              <a:rPr lang="zh-CN" altLang="en-US" sz="2400" i="1" dirty="0" smtClean="0">
                <a:solidFill>
                  <a:srgbClr val="011C9A"/>
                </a:solidFill>
              </a:rPr>
              <a:t> </a:t>
            </a:r>
            <a:r>
              <a:rPr lang="en-US" altLang="zh-CN" sz="2400" i="1" dirty="0" smtClean="0">
                <a:solidFill>
                  <a:srgbClr val="011C9A"/>
                </a:solidFill>
              </a:rPr>
              <a:t>Restarts</a:t>
            </a:r>
            <a:r>
              <a:rPr lang="zh-CN" altLang="en-US" sz="2400" i="1" dirty="0" smtClean="0">
                <a:solidFill>
                  <a:srgbClr val="011C9A"/>
                </a:solidFill>
              </a:rPr>
              <a:t> </a:t>
            </a:r>
            <a:r>
              <a:rPr lang="en-US" altLang="zh-CN" sz="2400" i="1" dirty="0">
                <a:solidFill>
                  <a:srgbClr val="011C9A"/>
                </a:solidFill>
              </a:rPr>
              <a:t>M</a:t>
            </a:r>
            <a:r>
              <a:rPr lang="en-US" altLang="zh-CN" sz="2400" i="1" dirty="0" smtClean="0">
                <a:solidFill>
                  <a:srgbClr val="011C9A"/>
                </a:solidFill>
              </a:rPr>
              <a:t>odels</a:t>
            </a:r>
            <a:endParaRPr lang="en-US" sz="2400" i="1" dirty="0">
              <a:solidFill>
                <a:srgbClr val="011C9A"/>
              </a:solidFill>
            </a:endParaRPr>
          </a:p>
        </p:txBody>
      </p:sp>
      <p:sp>
        <p:nvSpPr>
          <p:cNvPr id="11" name="Rectangle 10"/>
          <p:cNvSpPr/>
          <p:nvPr/>
        </p:nvSpPr>
        <p:spPr>
          <a:xfrm>
            <a:off x="0" y="4223510"/>
            <a:ext cx="7173759" cy="461665"/>
          </a:xfrm>
          <a:prstGeom prst="rect">
            <a:avLst/>
          </a:prstGeom>
        </p:spPr>
        <p:txBody>
          <a:bodyPr wrap="none">
            <a:spAutoFit/>
          </a:bodyPr>
          <a:lstStyle/>
          <a:p>
            <a:r>
              <a:rPr lang="en-US" altLang="zh-CN" sz="2400" i="1" dirty="0" smtClean="0">
                <a:solidFill>
                  <a:srgbClr val="011C9A"/>
                </a:solidFill>
              </a:rPr>
              <a:t>Comparing</a:t>
            </a:r>
            <a:r>
              <a:rPr lang="zh-CN" altLang="en-US" sz="2400" i="1" dirty="0" smtClean="0">
                <a:solidFill>
                  <a:srgbClr val="011C9A"/>
                </a:solidFill>
              </a:rPr>
              <a:t> </a:t>
            </a:r>
            <a:r>
              <a:rPr lang="en-US" altLang="zh-CN" sz="2400" i="1" dirty="0" smtClean="0">
                <a:solidFill>
                  <a:srgbClr val="011C9A"/>
                </a:solidFill>
              </a:rPr>
              <a:t>with</a:t>
            </a:r>
            <a:r>
              <a:rPr lang="zh-CN" altLang="en-US" sz="2400" i="1" dirty="0" smtClean="0">
                <a:solidFill>
                  <a:srgbClr val="011C9A"/>
                </a:solidFill>
              </a:rPr>
              <a:t> </a:t>
            </a:r>
            <a:r>
              <a:rPr lang="en-US" altLang="zh-CN" sz="2400" i="1" dirty="0" smtClean="0">
                <a:solidFill>
                  <a:srgbClr val="011C9A"/>
                </a:solidFill>
              </a:rPr>
              <a:t>Social</a:t>
            </a:r>
            <a:r>
              <a:rPr lang="zh-CN" altLang="en-US" sz="2400" i="1" dirty="0" smtClean="0">
                <a:solidFill>
                  <a:srgbClr val="011C9A"/>
                </a:solidFill>
              </a:rPr>
              <a:t> </a:t>
            </a:r>
            <a:r>
              <a:rPr lang="en-US" altLang="zh-CN" sz="2400" i="1" dirty="0" smtClean="0">
                <a:solidFill>
                  <a:srgbClr val="011C9A"/>
                </a:solidFill>
              </a:rPr>
              <a:t>Recommendation</a:t>
            </a:r>
            <a:r>
              <a:rPr lang="zh-CN" altLang="en-US" sz="2400" i="1" dirty="0" smtClean="0">
                <a:solidFill>
                  <a:srgbClr val="011C9A"/>
                </a:solidFill>
              </a:rPr>
              <a:t> </a:t>
            </a:r>
            <a:r>
              <a:rPr lang="en-US" altLang="zh-CN" sz="2400" i="1" dirty="0" smtClean="0">
                <a:solidFill>
                  <a:srgbClr val="011C9A"/>
                </a:solidFill>
              </a:rPr>
              <a:t>Baselines</a:t>
            </a:r>
            <a:endParaRPr lang="en-US" sz="2400" i="1" dirty="0">
              <a:solidFill>
                <a:srgbClr val="011C9A"/>
              </a:solidFill>
            </a:endParaRPr>
          </a:p>
        </p:txBody>
      </p:sp>
      <p:sp>
        <p:nvSpPr>
          <p:cNvPr id="12" name="矩形 2"/>
          <p:cNvSpPr/>
          <p:nvPr/>
        </p:nvSpPr>
        <p:spPr>
          <a:xfrm>
            <a:off x="104930" y="2697787"/>
            <a:ext cx="8934139" cy="270582"/>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3" name="矩形 2"/>
          <p:cNvSpPr/>
          <p:nvPr/>
        </p:nvSpPr>
        <p:spPr>
          <a:xfrm>
            <a:off x="104930" y="4935528"/>
            <a:ext cx="8934139" cy="270582"/>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14"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02517" y="488422"/>
            <a:ext cx="2012883" cy="1588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下箭头 46"/>
          <p:cNvSpPr/>
          <p:nvPr/>
        </p:nvSpPr>
        <p:spPr>
          <a:xfrm rot="10800000">
            <a:off x="6447269" y="1389452"/>
            <a:ext cx="453295" cy="3613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7" name="下箭头 46"/>
          <p:cNvSpPr/>
          <p:nvPr/>
        </p:nvSpPr>
        <p:spPr>
          <a:xfrm rot="10800000">
            <a:off x="6447268" y="717377"/>
            <a:ext cx="453295" cy="361323"/>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9163748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Hybrid</a:t>
            </a:r>
            <a:r>
              <a:rPr lang="zh-CN" altLang="en-US" dirty="0" smtClean="0"/>
              <a:t> </a:t>
            </a:r>
            <a:r>
              <a:rPr lang="en-US" altLang="zh-CN" dirty="0" smtClean="0"/>
              <a:t>Random</a:t>
            </a:r>
            <a:r>
              <a:rPr lang="zh-CN" altLang="en-US" dirty="0" smtClean="0"/>
              <a:t> </a:t>
            </a:r>
            <a:r>
              <a:rPr lang="en-US" altLang="zh-CN" dirty="0" smtClean="0"/>
              <a:t>Walk</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109</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sp>
        <p:nvSpPr>
          <p:cNvPr id="3" name="Content Placeholder 2"/>
          <p:cNvSpPr>
            <a:spLocks noGrp="1"/>
          </p:cNvSpPr>
          <p:nvPr>
            <p:ph idx="1"/>
          </p:nvPr>
        </p:nvSpPr>
        <p:spPr/>
        <p:txBody>
          <a:bodyPr>
            <a:normAutofit/>
          </a:bodyPr>
          <a:lstStyle/>
          <a:p>
            <a:r>
              <a:rPr lang="en-US" altLang="zh-CN" sz="2800" dirty="0" smtClean="0"/>
              <a:t>Knowledge</a:t>
            </a:r>
            <a:r>
              <a:rPr lang="zh-CN" altLang="en-US" sz="2800" dirty="0" smtClean="0"/>
              <a:t> </a:t>
            </a:r>
            <a:r>
              <a:rPr lang="en-US" altLang="zh-CN" sz="2800" dirty="0"/>
              <a:t>transfer from auxiliary domains improves cold-start users’ behavior </a:t>
            </a:r>
            <a:r>
              <a:rPr lang="en-US" altLang="zh-CN" sz="2800" dirty="0" smtClean="0"/>
              <a:t>prediction</a:t>
            </a:r>
            <a:endParaRPr lang="zh-CN" altLang="en-US" sz="2800" dirty="0" smtClean="0"/>
          </a:p>
          <a:p>
            <a:pPr lvl="1"/>
            <a:r>
              <a:rPr lang="en-US" altLang="zh-CN" sz="2400" dirty="0"/>
              <a:t>Using aux. (label) data, </a:t>
            </a:r>
            <a:r>
              <a:rPr lang="en-US" altLang="zh-CN" sz="2400"/>
              <a:t>saving </a:t>
            </a:r>
            <a:r>
              <a:rPr lang="en-US" altLang="zh-CN" sz="2400" b="1" i="1" smtClean="0">
                <a:solidFill>
                  <a:srgbClr val="FF0000"/>
                </a:solidFill>
              </a:rPr>
              <a:t>60-70</a:t>
            </a:r>
            <a:r>
              <a:rPr lang="en-US" altLang="zh-CN" sz="2400" b="1" i="1" dirty="0" smtClean="0">
                <a:solidFill>
                  <a:srgbClr val="FF0000"/>
                </a:solidFill>
              </a:rPr>
              <a:t>% </a:t>
            </a:r>
            <a:r>
              <a:rPr lang="en-US" altLang="zh-CN" sz="2400" dirty="0"/>
              <a:t>tgt. (post) </a:t>
            </a:r>
            <a:r>
              <a:rPr lang="en-US" altLang="zh-CN" sz="2400" dirty="0" smtClean="0"/>
              <a:t>data</a:t>
            </a:r>
            <a:endParaRPr lang="en-US" altLang="zh-CN" dirty="0"/>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106" y="3073105"/>
            <a:ext cx="3896544" cy="29720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 name="矩形 4"/>
          <p:cNvSpPr/>
          <p:nvPr/>
        </p:nvSpPr>
        <p:spPr>
          <a:xfrm>
            <a:off x="6669650" y="3219606"/>
            <a:ext cx="2170787" cy="830997"/>
          </a:xfrm>
          <a:prstGeom prst="rect">
            <a:avLst/>
          </a:prstGeom>
        </p:spPr>
        <p:txBody>
          <a:bodyPr wrap="none">
            <a:spAutoFit/>
          </a:bodyPr>
          <a:lstStyle/>
          <a:p>
            <a:r>
              <a:rPr lang="en-US" altLang="zh-CN" sz="2400" dirty="0" smtClean="0"/>
              <a:t>35% user-post</a:t>
            </a:r>
          </a:p>
          <a:p>
            <a:r>
              <a:rPr lang="en-US" altLang="zh-CN" sz="2400" dirty="0" smtClean="0"/>
              <a:t>0 user-label</a:t>
            </a:r>
            <a:endParaRPr lang="en-US" altLang="zh-CN" sz="2400" dirty="0"/>
          </a:p>
        </p:txBody>
      </p:sp>
      <p:cxnSp>
        <p:nvCxnSpPr>
          <p:cNvPr id="10" name="直接箭头连接符 5"/>
          <p:cNvCxnSpPr/>
          <p:nvPr/>
        </p:nvCxnSpPr>
        <p:spPr>
          <a:xfrm flipH="1">
            <a:off x="5365394" y="3745654"/>
            <a:ext cx="1298720" cy="769195"/>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11" name="矩形 6"/>
          <p:cNvSpPr/>
          <p:nvPr/>
        </p:nvSpPr>
        <p:spPr>
          <a:xfrm>
            <a:off x="6835460" y="4099351"/>
            <a:ext cx="2170787" cy="830997"/>
          </a:xfrm>
          <a:prstGeom prst="rect">
            <a:avLst/>
          </a:prstGeom>
        </p:spPr>
        <p:txBody>
          <a:bodyPr wrap="none">
            <a:spAutoFit/>
          </a:bodyPr>
          <a:lstStyle/>
          <a:p>
            <a:r>
              <a:rPr lang="en-US" altLang="zh-CN" sz="2400" dirty="0" smtClean="0"/>
              <a:t>60% user-post</a:t>
            </a:r>
          </a:p>
          <a:p>
            <a:r>
              <a:rPr lang="en-US" altLang="zh-CN" sz="2400" dirty="0" smtClean="0"/>
              <a:t>0 user-label</a:t>
            </a:r>
            <a:endParaRPr lang="en-US" altLang="zh-CN" sz="2400" dirty="0"/>
          </a:p>
        </p:txBody>
      </p:sp>
      <p:cxnSp>
        <p:nvCxnSpPr>
          <p:cNvPr id="12" name="直接箭头连接符 7"/>
          <p:cNvCxnSpPr/>
          <p:nvPr/>
        </p:nvCxnSpPr>
        <p:spPr>
          <a:xfrm flipH="1">
            <a:off x="6492767" y="4514849"/>
            <a:ext cx="342693" cy="341542"/>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13" name="矩形 8"/>
          <p:cNvSpPr/>
          <p:nvPr/>
        </p:nvSpPr>
        <p:spPr>
          <a:xfrm>
            <a:off x="351408" y="3477268"/>
            <a:ext cx="2412840" cy="830997"/>
          </a:xfrm>
          <a:prstGeom prst="rect">
            <a:avLst/>
          </a:prstGeom>
        </p:spPr>
        <p:txBody>
          <a:bodyPr wrap="none">
            <a:spAutoFit/>
          </a:bodyPr>
          <a:lstStyle/>
          <a:p>
            <a:r>
              <a:rPr lang="en-US" altLang="zh-CN" sz="2400" dirty="0" smtClean="0"/>
              <a:t>0 user-post</a:t>
            </a:r>
          </a:p>
          <a:p>
            <a:r>
              <a:rPr lang="en-US" altLang="zh-CN" sz="2400" dirty="0" smtClean="0"/>
              <a:t>100% user-label</a:t>
            </a:r>
            <a:endParaRPr lang="en-US" altLang="zh-CN" sz="2400" dirty="0"/>
          </a:p>
        </p:txBody>
      </p:sp>
      <p:cxnSp>
        <p:nvCxnSpPr>
          <p:cNvPr id="14" name="直接箭头连接符 9"/>
          <p:cNvCxnSpPr/>
          <p:nvPr/>
        </p:nvCxnSpPr>
        <p:spPr>
          <a:xfrm>
            <a:off x="2629090" y="4159289"/>
            <a:ext cx="648072" cy="287476"/>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6" name="矩形 14"/>
          <p:cNvSpPr/>
          <p:nvPr/>
        </p:nvSpPr>
        <p:spPr>
          <a:xfrm>
            <a:off x="350401" y="4514849"/>
            <a:ext cx="2412840" cy="830997"/>
          </a:xfrm>
          <a:prstGeom prst="rect">
            <a:avLst/>
          </a:prstGeom>
        </p:spPr>
        <p:txBody>
          <a:bodyPr wrap="none">
            <a:spAutoFit/>
          </a:bodyPr>
          <a:lstStyle/>
          <a:p>
            <a:r>
              <a:rPr lang="en-US" altLang="zh-CN" sz="2400" dirty="0" smtClean="0"/>
              <a:t>18% user-post</a:t>
            </a:r>
          </a:p>
          <a:p>
            <a:r>
              <a:rPr lang="en-US" altLang="zh-CN" sz="2400" dirty="0" smtClean="0"/>
              <a:t>100% user-label</a:t>
            </a:r>
            <a:endParaRPr lang="en-US" altLang="zh-CN" sz="2400" dirty="0"/>
          </a:p>
        </p:txBody>
      </p:sp>
      <p:cxnSp>
        <p:nvCxnSpPr>
          <p:cNvPr id="17" name="直接箭头连接符 15"/>
          <p:cNvCxnSpPr/>
          <p:nvPr/>
        </p:nvCxnSpPr>
        <p:spPr>
          <a:xfrm>
            <a:off x="2763241" y="4930348"/>
            <a:ext cx="1378017" cy="43486"/>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527023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Content Related</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a:t>
            </a:fld>
            <a:endParaRPr lang="en-US" dirty="0"/>
          </a:p>
        </p:txBody>
      </p:sp>
      <p:pic>
        <p:nvPicPr>
          <p:cNvPr id="3074" name="Picture 2" descr="http://improvedusability.com/wp-content/uploads/2014/07/3-Interaction-Desig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24686"/>
            <a:ext cx="4534524" cy="45345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article.sapub.org/image/10.5923.j.computer.20110101.04_001.gif"/>
          <p:cNvPicPr>
            <a:picLocks noChangeAspect="1" noChangeArrowheads="1"/>
          </p:cNvPicPr>
          <p:nvPr/>
        </p:nvPicPr>
        <p:blipFill rotWithShape="1">
          <a:blip r:embed="rId4">
            <a:extLst>
              <a:ext uri="{28A0092B-C50C-407E-A947-70E740481C1C}">
                <a14:useLocalDpi xmlns:a14="http://schemas.microsoft.com/office/drawing/2010/main" val="0"/>
              </a:ext>
            </a:extLst>
          </a:blip>
          <a:srcRect r="33356"/>
          <a:stretch/>
        </p:blipFill>
        <p:spPr bwMode="auto">
          <a:xfrm>
            <a:off x="5571438" y="3810823"/>
            <a:ext cx="3502820" cy="1746338"/>
          </a:xfrm>
          <a:prstGeom prst="rect">
            <a:avLst/>
          </a:prstGeom>
          <a:noFill/>
          <a:extLst>
            <a:ext uri="{909E8E84-426E-40DD-AFC4-6F175D3DCCD1}">
              <a14:hiddenFill xmlns:a14="http://schemas.microsoft.com/office/drawing/2010/main">
                <a:solidFill>
                  <a:srgbClr val="FFFFFF"/>
                </a:solidFill>
              </a14:hiddenFill>
            </a:ext>
          </a:extLst>
        </p:spPr>
      </p:pic>
      <p:sp>
        <p:nvSpPr>
          <p:cNvPr id="3" name="右箭头 2"/>
          <p:cNvSpPr/>
          <p:nvPr/>
        </p:nvSpPr>
        <p:spPr>
          <a:xfrm>
            <a:off x="5087852" y="4316278"/>
            <a:ext cx="212568" cy="798162"/>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5" name="矩形 4"/>
          <p:cNvSpPr/>
          <p:nvPr/>
        </p:nvSpPr>
        <p:spPr>
          <a:xfrm>
            <a:off x="5087852" y="2177512"/>
            <a:ext cx="3870168" cy="127861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dirty="0" smtClean="0"/>
              <a:t>User preference is an important driving factor for user behavior modeling.</a:t>
            </a:r>
            <a:endParaRPr lang="zh-CN" altLang="en-US" sz="2000" dirty="0"/>
          </a:p>
        </p:txBody>
      </p:sp>
    </p:spTree>
    <p:extLst>
      <p:ext uri="{BB962C8B-B14F-4D97-AF65-F5344CB8AC3E}">
        <p14:creationId xmlns:p14="http://schemas.microsoft.com/office/powerpoint/2010/main" val="94249722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Besides</a:t>
            </a:r>
            <a:r>
              <a:rPr lang="zh-CN" altLang="en-US" dirty="0" smtClean="0"/>
              <a:t> </a:t>
            </a:r>
            <a:r>
              <a:rPr lang="en-US" altLang="zh-CN" dirty="0" smtClean="0"/>
              <a:t>Cross-Domain…</a:t>
            </a:r>
            <a:endParaRPr lang="en-US" dirty="0"/>
          </a:p>
        </p:txBody>
      </p:sp>
      <p:sp>
        <p:nvSpPr>
          <p:cNvPr id="3" name="Content Placeholder 2"/>
          <p:cNvSpPr>
            <a:spLocks noGrp="1"/>
          </p:cNvSpPr>
          <p:nvPr>
            <p:ph idx="1"/>
          </p:nvPr>
        </p:nvSpPr>
        <p:spPr/>
        <p:txBody>
          <a:bodyPr/>
          <a:lstStyle/>
          <a:p>
            <a:r>
              <a:rPr lang="en-US" altLang="zh-CN" dirty="0" smtClean="0"/>
              <a:t>How</a:t>
            </a:r>
            <a:r>
              <a:rPr lang="zh-CN" altLang="en-US" dirty="0" smtClean="0"/>
              <a:t> </a:t>
            </a:r>
            <a:r>
              <a:rPr lang="en-US" altLang="zh-CN" dirty="0" smtClean="0"/>
              <a:t>about</a:t>
            </a:r>
            <a:r>
              <a:rPr lang="zh-CN" altLang="en-US" dirty="0" smtClean="0"/>
              <a:t> </a:t>
            </a:r>
            <a:r>
              <a:rPr lang="en-US" altLang="zh-CN" dirty="0" smtClean="0"/>
              <a:t>Cross-Platform?</a:t>
            </a:r>
            <a:endParaRPr lang="zh-CN" altLang="en-US" dirty="0" smtClean="0"/>
          </a:p>
          <a:p>
            <a:r>
              <a:rPr lang="en-US" altLang="zh-CN" dirty="0" smtClean="0"/>
              <a:t>Partially</a:t>
            </a:r>
            <a:r>
              <a:rPr lang="zh-CN" altLang="en-US" dirty="0" smtClean="0"/>
              <a:t> </a:t>
            </a:r>
            <a:r>
              <a:rPr lang="en-US" altLang="zh-CN" dirty="0" smtClean="0"/>
              <a:t>aligned/overlapped</a:t>
            </a:r>
            <a:r>
              <a:rPr lang="zh-CN" altLang="en-US" dirty="0" smtClean="0"/>
              <a:t> </a:t>
            </a:r>
            <a:r>
              <a:rPr lang="en-US" altLang="zh-CN" dirty="0" smtClean="0"/>
              <a:t>users!</a:t>
            </a:r>
            <a:endParaRPr lang="zh-CN" altLang="en-US" dirty="0" smtClean="0"/>
          </a:p>
          <a:p>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110</a:t>
            </a:fld>
            <a:endParaRPr lang="en-US" dirty="0"/>
          </a:p>
        </p:txBody>
      </p:sp>
      <p:sp>
        <p:nvSpPr>
          <p:cNvPr id="5" name="Rectangle 4"/>
          <p:cNvSpPr/>
          <p:nvPr/>
        </p:nvSpPr>
        <p:spPr>
          <a:xfrm>
            <a:off x="569626" y="3114138"/>
            <a:ext cx="8214610" cy="1815882"/>
          </a:xfrm>
          <a:prstGeom prst="rect">
            <a:avLst/>
          </a:prstGeom>
        </p:spPr>
        <p:txBody>
          <a:bodyPr wrap="square">
            <a:spAutoFit/>
          </a:bodyPr>
          <a:lstStyle/>
          <a:p>
            <a:r>
              <a:rPr lang="en-US" altLang="zh-CN" sz="3200" b="1" dirty="0"/>
              <a:t>Little is Much: Bridging Cross-Platform Behaviors through Overlapped </a:t>
            </a:r>
            <a:r>
              <a:rPr lang="en-US" altLang="zh-CN" sz="3200" b="1" dirty="0" smtClean="0"/>
              <a:t>Crowds</a:t>
            </a:r>
            <a:endParaRPr lang="zh-CN" altLang="en-US" sz="3200" b="1" dirty="0" smtClean="0"/>
          </a:p>
          <a:p>
            <a:r>
              <a:rPr lang="en-US" altLang="zh-CN" sz="2400" dirty="0" smtClean="0"/>
              <a:t>by </a:t>
            </a:r>
            <a:r>
              <a:rPr lang="en-US" altLang="zh-CN" sz="2400" dirty="0"/>
              <a:t>M. Jiang, P. Cui, N. J. Yuan, X. </a:t>
            </a:r>
            <a:r>
              <a:rPr lang="en-US" altLang="zh-CN" sz="2400" dirty="0" err="1"/>
              <a:t>Xie</a:t>
            </a:r>
            <a:r>
              <a:rPr lang="en-US" altLang="zh-CN" sz="2400" dirty="0"/>
              <a:t>, S. Yang. AAAI Conference on Artificial Intelligence (AAAI) , 2016.</a:t>
            </a:r>
            <a:endParaRPr lang="zh-CN" altLang="en-US" sz="2400" dirty="0"/>
          </a:p>
        </p:txBody>
      </p:sp>
    </p:spTree>
    <p:extLst>
      <p:ext uri="{BB962C8B-B14F-4D97-AF65-F5344CB8AC3E}">
        <p14:creationId xmlns:p14="http://schemas.microsoft.com/office/powerpoint/2010/main" val="70855162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Questions</a:t>
            </a:r>
            <a:r>
              <a:rPr lang="zh-CN" altLang="en-US" sz="3200" dirty="0" smtClean="0"/>
              <a:t> </a:t>
            </a:r>
            <a:r>
              <a:rPr lang="en-US" altLang="zh-CN" sz="3200" dirty="0" smtClean="0"/>
              <a:t>for</a:t>
            </a:r>
            <a:r>
              <a:rPr lang="zh-CN" altLang="en-US" sz="3200" dirty="0" smtClean="0"/>
              <a:t> </a:t>
            </a:r>
            <a:r>
              <a:rPr lang="en-US" altLang="zh-CN" sz="3200" dirty="0" smtClean="0"/>
              <a:t>Modeling</a:t>
            </a:r>
            <a:r>
              <a:rPr lang="zh-CN" altLang="en-US" sz="3200" dirty="0" smtClean="0"/>
              <a:t> </a:t>
            </a:r>
            <a:r>
              <a:rPr lang="en-US" altLang="zh-CN" sz="3200" dirty="0" smtClean="0"/>
              <a:t>Individual</a:t>
            </a:r>
            <a:r>
              <a:rPr lang="zh-CN" altLang="en-US" sz="3200" dirty="0" smtClean="0"/>
              <a:t> </a:t>
            </a:r>
            <a:r>
              <a:rPr lang="en-US" altLang="zh-CN" sz="3200" dirty="0" smtClean="0"/>
              <a:t>Behavior</a:t>
            </a:r>
            <a:endParaRPr lang="en-US" sz="3200" dirty="0"/>
          </a:p>
        </p:txBody>
      </p:sp>
      <p:sp>
        <p:nvSpPr>
          <p:cNvPr id="3" name="Content Placeholder 2"/>
          <p:cNvSpPr>
            <a:spLocks noGrp="1"/>
          </p:cNvSpPr>
          <p:nvPr>
            <p:ph idx="1"/>
          </p:nvPr>
        </p:nvSpPr>
        <p:spPr/>
        <p:txBody>
          <a:bodyPr>
            <a:normAutofit/>
          </a:bodyPr>
          <a:lstStyle/>
          <a:p>
            <a:r>
              <a:rPr lang="en-US" altLang="zh-CN" sz="2800" dirty="0" smtClean="0"/>
              <a:t>What</a:t>
            </a:r>
            <a:r>
              <a:rPr lang="zh-CN" altLang="en-US" sz="2800" dirty="0" smtClean="0"/>
              <a:t> </a:t>
            </a:r>
            <a:r>
              <a:rPr lang="en-US" altLang="zh-CN" sz="2800" dirty="0" smtClean="0"/>
              <a:t>is</a:t>
            </a:r>
            <a:r>
              <a:rPr lang="zh-CN" altLang="en-US" sz="2800" dirty="0" smtClean="0"/>
              <a:t> </a:t>
            </a:r>
            <a:r>
              <a:rPr lang="en-US" altLang="zh-CN" sz="2800" dirty="0" smtClean="0"/>
              <a:t>individual</a:t>
            </a:r>
            <a:r>
              <a:rPr lang="zh-CN" altLang="en-US" sz="2800" dirty="0" smtClean="0"/>
              <a:t> </a:t>
            </a:r>
            <a:r>
              <a:rPr lang="en-US" altLang="zh-CN" sz="2800" dirty="0" smtClean="0"/>
              <a:t>behavior</a:t>
            </a:r>
            <a:r>
              <a:rPr lang="zh-CN" altLang="en-US" sz="2800" dirty="0" smtClean="0"/>
              <a:t> </a:t>
            </a:r>
            <a:r>
              <a:rPr lang="en-US" altLang="zh-CN" sz="2800" dirty="0" smtClean="0"/>
              <a:t>in</a:t>
            </a:r>
            <a:r>
              <a:rPr lang="zh-CN" altLang="en-US" sz="2800" dirty="0" smtClean="0"/>
              <a:t> </a:t>
            </a:r>
            <a:r>
              <a:rPr lang="en-US" altLang="zh-CN" sz="2800" dirty="0" smtClean="0"/>
              <a:t>social</a:t>
            </a:r>
            <a:r>
              <a:rPr lang="zh-CN" altLang="en-US" sz="2800" dirty="0" smtClean="0"/>
              <a:t> </a:t>
            </a:r>
            <a:r>
              <a:rPr lang="en-US" altLang="zh-CN" sz="2800" dirty="0" smtClean="0"/>
              <a:t>networks?</a:t>
            </a:r>
            <a:endParaRPr lang="zh-CN" altLang="en-US" sz="2800" dirty="0" smtClean="0"/>
          </a:p>
          <a:p>
            <a:r>
              <a:rPr lang="en-US" altLang="zh-CN" sz="2800" dirty="0" smtClean="0"/>
              <a:t>Why</a:t>
            </a:r>
            <a:r>
              <a:rPr lang="zh-CN" altLang="en-US" sz="2800" dirty="0" smtClean="0"/>
              <a:t> </a:t>
            </a:r>
            <a:r>
              <a:rPr lang="en-US" altLang="zh-CN" sz="2800" dirty="0" smtClean="0"/>
              <a:t>should</a:t>
            </a:r>
            <a:r>
              <a:rPr lang="zh-CN" altLang="en-US" sz="2800" dirty="0" smtClean="0"/>
              <a:t> </a:t>
            </a:r>
            <a:r>
              <a:rPr lang="en-US" altLang="zh-CN" sz="2800" dirty="0" smtClean="0"/>
              <a:t>we</a:t>
            </a:r>
            <a:r>
              <a:rPr lang="zh-CN" altLang="en-US" sz="2800" dirty="0" smtClean="0"/>
              <a:t> </a:t>
            </a:r>
            <a:r>
              <a:rPr lang="en-US" altLang="zh-CN" sz="2800" dirty="0" smtClean="0"/>
              <a:t>study</a:t>
            </a:r>
            <a:r>
              <a:rPr lang="zh-CN" altLang="en-US" sz="2800" dirty="0" smtClean="0"/>
              <a:t> </a:t>
            </a:r>
            <a:r>
              <a:rPr lang="en-US" altLang="zh-CN" sz="2800" dirty="0" smtClean="0"/>
              <a:t>individual</a:t>
            </a:r>
            <a:r>
              <a:rPr lang="zh-CN" altLang="en-US" sz="2800" dirty="0" smtClean="0"/>
              <a:t> </a:t>
            </a:r>
            <a:r>
              <a:rPr lang="en-US" altLang="zh-CN" sz="2800" dirty="0" smtClean="0"/>
              <a:t>behavior?</a:t>
            </a:r>
            <a:endParaRPr lang="zh-CN" altLang="en-US" sz="2800" dirty="0" smtClean="0"/>
          </a:p>
          <a:p>
            <a:r>
              <a:rPr lang="en-US" altLang="zh-CN" sz="2800" dirty="0" smtClean="0"/>
              <a:t>What</a:t>
            </a:r>
            <a:r>
              <a:rPr lang="zh-CN" altLang="en-US" sz="2800" dirty="0" smtClean="0"/>
              <a:t> </a:t>
            </a:r>
            <a:r>
              <a:rPr lang="en-US" altLang="zh-CN" sz="2800" dirty="0" smtClean="0"/>
              <a:t>are</a:t>
            </a:r>
            <a:r>
              <a:rPr lang="zh-CN" altLang="en-US" sz="2800" dirty="0" smtClean="0"/>
              <a:t> </a:t>
            </a:r>
            <a:r>
              <a:rPr lang="en-US" altLang="zh-CN" sz="2800" dirty="0" smtClean="0"/>
              <a:t>the</a:t>
            </a:r>
            <a:r>
              <a:rPr lang="zh-CN" altLang="en-US" sz="2800" dirty="0" smtClean="0"/>
              <a:t> </a:t>
            </a:r>
            <a:r>
              <a:rPr lang="en-US" altLang="zh-CN" sz="2800" dirty="0" smtClean="0"/>
              <a:t>state-of-the-art</a:t>
            </a:r>
            <a:r>
              <a:rPr lang="zh-CN" altLang="en-US" sz="2800" dirty="0" smtClean="0"/>
              <a:t> </a:t>
            </a:r>
            <a:r>
              <a:rPr lang="en-US" altLang="zh-CN" sz="2800" dirty="0" smtClean="0"/>
              <a:t>models?</a:t>
            </a:r>
            <a:endParaRPr lang="zh-CN" altLang="en-US" sz="2800" dirty="0" smtClean="0"/>
          </a:p>
          <a:p>
            <a:pPr lvl="1"/>
            <a:r>
              <a:rPr lang="en-US" altLang="zh-CN" sz="2400" dirty="0" smtClean="0"/>
              <a:t>Modeling</a:t>
            </a:r>
            <a:r>
              <a:rPr lang="zh-CN" altLang="en-US" sz="2400" dirty="0" smtClean="0"/>
              <a:t> </a:t>
            </a:r>
            <a:r>
              <a:rPr lang="en-US" altLang="zh-CN" sz="2400" dirty="0" smtClean="0"/>
              <a:t>behaviors</a:t>
            </a:r>
            <a:r>
              <a:rPr lang="zh-CN" altLang="en-US" sz="2400" dirty="0" smtClean="0"/>
              <a:t> </a:t>
            </a:r>
            <a:r>
              <a:rPr lang="en-US" altLang="zh-CN" sz="2400" dirty="0" smtClean="0"/>
              <a:t>and</a:t>
            </a:r>
            <a:r>
              <a:rPr lang="zh-CN" altLang="en-US" sz="2400" dirty="0" smtClean="0"/>
              <a:t> </a:t>
            </a:r>
            <a:r>
              <a:rPr lang="en-US" altLang="zh-CN" sz="2400" dirty="0" smtClean="0"/>
              <a:t>social</a:t>
            </a:r>
            <a:r>
              <a:rPr lang="zh-CN" altLang="en-US" sz="2400" dirty="0" smtClean="0"/>
              <a:t> </a:t>
            </a:r>
            <a:r>
              <a:rPr lang="en-US" altLang="zh-CN" sz="2400" dirty="0" smtClean="0"/>
              <a:t>relations</a:t>
            </a:r>
            <a:endParaRPr lang="zh-CN" altLang="en-US" sz="2400" dirty="0" smtClean="0"/>
          </a:p>
          <a:p>
            <a:pPr lvl="1"/>
            <a:r>
              <a:rPr lang="en-US" altLang="zh-CN" sz="2400" dirty="0" smtClean="0"/>
              <a:t>Modeling</a:t>
            </a:r>
            <a:r>
              <a:rPr lang="zh-CN" altLang="en-US" sz="2400" dirty="0" smtClean="0"/>
              <a:t> </a:t>
            </a:r>
            <a:r>
              <a:rPr lang="en-US" altLang="zh-CN" sz="2400" dirty="0" smtClean="0"/>
              <a:t>social</a:t>
            </a:r>
            <a:r>
              <a:rPr lang="zh-CN" altLang="en-US" sz="2400" dirty="0" smtClean="0"/>
              <a:t> </a:t>
            </a:r>
            <a:r>
              <a:rPr lang="en-US" altLang="zh-CN" sz="2400" dirty="0" smtClean="0"/>
              <a:t>contexts</a:t>
            </a:r>
            <a:endParaRPr lang="zh-CN" altLang="en-US" sz="2400" dirty="0" smtClean="0"/>
          </a:p>
          <a:p>
            <a:pPr lvl="1"/>
            <a:r>
              <a:rPr lang="en-US" altLang="zh-CN" sz="2400" dirty="0" smtClean="0"/>
              <a:t>Modeling</a:t>
            </a:r>
            <a:r>
              <a:rPr lang="zh-CN" altLang="en-US" sz="2400" dirty="0" smtClean="0"/>
              <a:t> </a:t>
            </a:r>
            <a:r>
              <a:rPr lang="en-US" altLang="zh-CN" sz="2400" dirty="0" smtClean="0"/>
              <a:t>spatiotemporal</a:t>
            </a:r>
            <a:r>
              <a:rPr lang="zh-CN" altLang="en-US" sz="2400" dirty="0" smtClean="0"/>
              <a:t> </a:t>
            </a:r>
            <a:r>
              <a:rPr lang="en-US" altLang="zh-CN" sz="2400" dirty="0" smtClean="0"/>
              <a:t>contexts</a:t>
            </a:r>
            <a:endParaRPr lang="zh-CN" altLang="en-US" sz="2400" dirty="0" smtClean="0"/>
          </a:p>
          <a:p>
            <a:pPr lvl="1"/>
            <a:r>
              <a:rPr lang="en-US" altLang="zh-CN" sz="2400" dirty="0" smtClean="0"/>
              <a:t>Modeling</a:t>
            </a:r>
            <a:r>
              <a:rPr lang="zh-CN" altLang="en-US" sz="2400" dirty="0" smtClean="0"/>
              <a:t> </a:t>
            </a:r>
            <a:r>
              <a:rPr lang="en-US" altLang="zh-CN" sz="2400" dirty="0" smtClean="0"/>
              <a:t>multiple</a:t>
            </a:r>
            <a:r>
              <a:rPr lang="zh-CN" altLang="en-US" sz="2400" dirty="0" smtClean="0"/>
              <a:t> </a:t>
            </a:r>
            <a:r>
              <a:rPr lang="en-US" altLang="zh-CN" sz="2400" dirty="0" smtClean="0"/>
              <a:t>domains</a:t>
            </a:r>
            <a:r>
              <a:rPr lang="zh-CN" altLang="en-US" sz="2400" dirty="0" smtClean="0"/>
              <a:t> </a:t>
            </a:r>
            <a:r>
              <a:rPr lang="en-US" altLang="zh-CN" sz="2400" dirty="0" smtClean="0"/>
              <a:t>in</a:t>
            </a:r>
            <a:r>
              <a:rPr lang="zh-CN" altLang="en-US" sz="2400" dirty="0" smtClean="0"/>
              <a:t> </a:t>
            </a:r>
            <a:r>
              <a:rPr lang="en-US" altLang="zh-CN" sz="2400" dirty="0" smtClean="0"/>
              <a:t>social</a:t>
            </a:r>
            <a:r>
              <a:rPr lang="zh-CN" altLang="en-US" sz="2400" dirty="0" smtClean="0"/>
              <a:t> </a:t>
            </a:r>
            <a:r>
              <a:rPr lang="en-US" altLang="zh-CN" sz="2400" dirty="0" smtClean="0"/>
              <a:t>networks</a:t>
            </a:r>
            <a:endParaRPr lang="zh-CN" altLang="en-US" sz="2400" dirty="0" smtClean="0"/>
          </a:p>
        </p:txBody>
      </p:sp>
      <p:sp>
        <p:nvSpPr>
          <p:cNvPr id="4" name="Slide Number Placeholder 3"/>
          <p:cNvSpPr>
            <a:spLocks noGrp="1"/>
          </p:cNvSpPr>
          <p:nvPr>
            <p:ph type="sldNum" sz="quarter" idx="12"/>
          </p:nvPr>
        </p:nvSpPr>
        <p:spPr/>
        <p:txBody>
          <a:bodyPr/>
          <a:lstStyle/>
          <a:p>
            <a:fld id="{0CFEC368-1D7A-4F81-ABF6-AE0E36BAF64C}" type="slidenum">
              <a:rPr lang="en-US" smtClean="0"/>
              <a:pPr/>
              <a:t>111</a:t>
            </a:fld>
            <a:endParaRPr lang="en-US"/>
          </a:p>
        </p:txBody>
      </p:sp>
    </p:spTree>
    <p:extLst>
      <p:ext uri="{BB962C8B-B14F-4D97-AF65-F5344CB8AC3E}">
        <p14:creationId xmlns:p14="http://schemas.microsoft.com/office/powerpoint/2010/main" val="122732272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Summary</a:t>
            </a:r>
            <a:r>
              <a:rPr lang="zh-CN" altLang="en-US" sz="3200" dirty="0" smtClean="0"/>
              <a:t> </a:t>
            </a:r>
            <a:r>
              <a:rPr lang="en-US" altLang="zh-CN" sz="3200" dirty="0" smtClean="0"/>
              <a:t>for</a:t>
            </a:r>
            <a:r>
              <a:rPr lang="zh-CN" altLang="en-US" sz="3200" dirty="0" smtClean="0"/>
              <a:t> </a:t>
            </a:r>
            <a:r>
              <a:rPr lang="en-US" altLang="zh-CN" sz="3200" dirty="0" smtClean="0"/>
              <a:t>Modeling</a:t>
            </a:r>
            <a:r>
              <a:rPr lang="zh-CN" altLang="en-US" sz="3200" dirty="0" smtClean="0"/>
              <a:t> </a:t>
            </a:r>
            <a:r>
              <a:rPr lang="en-US" altLang="zh-CN" sz="3200" dirty="0" smtClean="0"/>
              <a:t>Individual</a:t>
            </a:r>
            <a:r>
              <a:rPr lang="zh-CN" altLang="en-US" sz="3200" dirty="0" smtClean="0"/>
              <a:t> </a:t>
            </a:r>
            <a:r>
              <a:rPr lang="en-US" altLang="zh-CN" sz="3200" dirty="0" smtClean="0"/>
              <a:t>Behavior</a:t>
            </a:r>
            <a:endParaRPr lang="en-US" sz="3200" dirty="0"/>
          </a:p>
        </p:txBody>
      </p:sp>
      <p:sp>
        <p:nvSpPr>
          <p:cNvPr id="3" name="Content Placeholder 2"/>
          <p:cNvSpPr>
            <a:spLocks noGrp="1"/>
          </p:cNvSpPr>
          <p:nvPr>
            <p:ph idx="1"/>
          </p:nvPr>
        </p:nvSpPr>
        <p:spPr/>
        <p:txBody>
          <a:bodyPr>
            <a:normAutofit lnSpcReduction="10000"/>
          </a:bodyPr>
          <a:lstStyle/>
          <a:p>
            <a:r>
              <a:rPr lang="en-US" altLang="zh-CN" sz="2400" dirty="0" smtClean="0">
                <a:solidFill>
                  <a:srgbClr val="011C9A"/>
                </a:solidFill>
              </a:rPr>
              <a:t>Like,</a:t>
            </a:r>
            <a:r>
              <a:rPr lang="zh-CN" altLang="en-US" sz="2400" dirty="0" smtClean="0">
                <a:solidFill>
                  <a:srgbClr val="011C9A"/>
                </a:solidFill>
              </a:rPr>
              <a:t> </a:t>
            </a:r>
            <a:r>
              <a:rPr lang="en-US" altLang="zh-CN" sz="2400" dirty="0" smtClean="0">
                <a:solidFill>
                  <a:srgbClr val="011C9A"/>
                </a:solidFill>
              </a:rPr>
              <a:t>Reply,</a:t>
            </a:r>
            <a:r>
              <a:rPr lang="zh-CN" altLang="en-US" sz="2400" dirty="0" smtClean="0">
                <a:solidFill>
                  <a:srgbClr val="011C9A"/>
                </a:solidFill>
              </a:rPr>
              <a:t> </a:t>
            </a:r>
            <a:r>
              <a:rPr lang="en-US" altLang="zh-CN" sz="2400" dirty="0" smtClean="0">
                <a:solidFill>
                  <a:srgbClr val="011C9A"/>
                </a:solidFill>
              </a:rPr>
              <a:t>Share,</a:t>
            </a:r>
            <a:r>
              <a:rPr lang="zh-CN" altLang="en-US" sz="2400" dirty="0" smtClean="0">
                <a:solidFill>
                  <a:srgbClr val="011C9A"/>
                </a:solidFill>
              </a:rPr>
              <a:t> </a:t>
            </a:r>
            <a:r>
              <a:rPr lang="en-US" altLang="zh-CN" sz="2400" dirty="0" smtClean="0">
                <a:solidFill>
                  <a:srgbClr val="011C9A"/>
                </a:solidFill>
              </a:rPr>
              <a:t>Retweet,</a:t>
            </a:r>
            <a:r>
              <a:rPr lang="zh-CN" altLang="en-US" sz="2400" dirty="0" smtClean="0">
                <a:solidFill>
                  <a:srgbClr val="011C9A"/>
                </a:solidFill>
              </a:rPr>
              <a:t> </a:t>
            </a:r>
            <a:r>
              <a:rPr lang="en-US" altLang="zh-CN" sz="2400" dirty="0" smtClean="0">
                <a:solidFill>
                  <a:srgbClr val="011C9A"/>
                </a:solidFill>
              </a:rPr>
              <a:t>Favorite,</a:t>
            </a:r>
            <a:r>
              <a:rPr lang="zh-CN" altLang="en-US" sz="2400" dirty="0" smtClean="0">
                <a:solidFill>
                  <a:srgbClr val="011C9A"/>
                </a:solidFill>
              </a:rPr>
              <a:t> </a:t>
            </a:r>
            <a:r>
              <a:rPr lang="en-US" altLang="zh-CN" sz="2400" dirty="0" smtClean="0">
                <a:solidFill>
                  <a:srgbClr val="011C9A"/>
                </a:solidFill>
              </a:rPr>
              <a:t>Comment</a:t>
            </a:r>
            <a:r>
              <a:rPr lang="zh-CN" altLang="en-US" sz="2400" dirty="0" smtClean="0">
                <a:solidFill>
                  <a:srgbClr val="011C9A"/>
                </a:solidFill>
              </a:rPr>
              <a:t> </a:t>
            </a:r>
            <a:r>
              <a:rPr lang="en-US" altLang="zh-CN" sz="2400" dirty="0" smtClean="0">
                <a:solidFill>
                  <a:srgbClr val="011C9A"/>
                </a:solidFill>
              </a:rPr>
              <a:t>…</a:t>
            </a:r>
            <a:endParaRPr lang="zh-CN" altLang="en-US" sz="2400" dirty="0" smtClean="0">
              <a:solidFill>
                <a:srgbClr val="011C9A"/>
              </a:solidFill>
            </a:endParaRPr>
          </a:p>
          <a:p>
            <a:r>
              <a:rPr lang="en-US" altLang="zh-CN" sz="2400" dirty="0" smtClean="0">
                <a:solidFill>
                  <a:srgbClr val="011C9A"/>
                </a:solidFill>
              </a:rPr>
              <a:t>Pattern</a:t>
            </a:r>
            <a:r>
              <a:rPr lang="zh-CN" altLang="en-US" sz="2400" dirty="0" smtClean="0">
                <a:solidFill>
                  <a:srgbClr val="011C9A"/>
                </a:solidFill>
              </a:rPr>
              <a:t> </a:t>
            </a:r>
            <a:r>
              <a:rPr lang="en-US" altLang="zh-CN" sz="2400" dirty="0" smtClean="0">
                <a:solidFill>
                  <a:srgbClr val="011C9A"/>
                </a:solidFill>
              </a:rPr>
              <a:t>discovery,</a:t>
            </a:r>
            <a:r>
              <a:rPr lang="zh-CN" altLang="en-US" sz="2400" dirty="0" smtClean="0">
                <a:solidFill>
                  <a:srgbClr val="011C9A"/>
                </a:solidFill>
              </a:rPr>
              <a:t> </a:t>
            </a:r>
            <a:r>
              <a:rPr lang="en-US" altLang="zh-CN" sz="2400" dirty="0" smtClean="0">
                <a:solidFill>
                  <a:srgbClr val="011C9A"/>
                </a:solidFill>
              </a:rPr>
              <a:t>prediction</a:t>
            </a:r>
            <a:r>
              <a:rPr lang="zh-CN" altLang="en-US" sz="2400" dirty="0" smtClean="0">
                <a:solidFill>
                  <a:srgbClr val="011C9A"/>
                </a:solidFill>
              </a:rPr>
              <a:t> </a:t>
            </a:r>
            <a:r>
              <a:rPr lang="en-US" altLang="zh-CN" sz="2400" dirty="0" smtClean="0">
                <a:solidFill>
                  <a:srgbClr val="011C9A"/>
                </a:solidFill>
              </a:rPr>
              <a:t>and</a:t>
            </a:r>
            <a:r>
              <a:rPr lang="zh-CN" altLang="en-US" sz="2400" dirty="0" smtClean="0">
                <a:solidFill>
                  <a:srgbClr val="011C9A"/>
                </a:solidFill>
              </a:rPr>
              <a:t> </a:t>
            </a:r>
            <a:r>
              <a:rPr lang="en-US" altLang="zh-CN" sz="2400" dirty="0" smtClean="0">
                <a:solidFill>
                  <a:srgbClr val="FF0000"/>
                </a:solidFill>
              </a:rPr>
              <a:t>social</a:t>
            </a:r>
            <a:r>
              <a:rPr lang="zh-CN" altLang="en-US" sz="2400" dirty="0" smtClean="0">
                <a:solidFill>
                  <a:srgbClr val="FF0000"/>
                </a:solidFill>
              </a:rPr>
              <a:t> </a:t>
            </a:r>
            <a:r>
              <a:rPr lang="en-US" altLang="zh-CN" sz="2400" dirty="0" smtClean="0">
                <a:solidFill>
                  <a:srgbClr val="FF0000"/>
                </a:solidFill>
              </a:rPr>
              <a:t>recommendation</a:t>
            </a:r>
            <a:endParaRPr lang="zh-CN" altLang="en-US" sz="2400" dirty="0" smtClean="0">
              <a:solidFill>
                <a:srgbClr val="FF0000"/>
              </a:solidFill>
            </a:endParaRPr>
          </a:p>
          <a:p>
            <a:r>
              <a:rPr lang="en-US" altLang="zh-CN" sz="2400" dirty="0" smtClean="0">
                <a:solidFill>
                  <a:srgbClr val="011C9A"/>
                </a:solidFill>
              </a:rPr>
              <a:t>Memory</a:t>
            </a:r>
            <a:r>
              <a:rPr lang="zh-CN" altLang="en-US" sz="2400" dirty="0" smtClean="0">
                <a:solidFill>
                  <a:srgbClr val="011C9A"/>
                </a:solidFill>
              </a:rPr>
              <a:t> </a:t>
            </a:r>
            <a:r>
              <a:rPr lang="en-US" altLang="zh-CN" sz="2400" dirty="0" smtClean="0">
                <a:solidFill>
                  <a:srgbClr val="011C9A"/>
                </a:solidFill>
              </a:rPr>
              <a:t>based</a:t>
            </a:r>
            <a:r>
              <a:rPr lang="zh-CN" altLang="en-US" sz="2400" dirty="0" smtClean="0">
                <a:solidFill>
                  <a:srgbClr val="011C9A"/>
                </a:solidFill>
              </a:rPr>
              <a:t> </a:t>
            </a:r>
            <a:r>
              <a:rPr lang="en-US" altLang="zh-CN" sz="2400" dirty="0" smtClean="0">
                <a:solidFill>
                  <a:srgbClr val="011C9A"/>
                </a:solidFill>
              </a:rPr>
              <a:t>social</a:t>
            </a:r>
            <a:r>
              <a:rPr lang="zh-CN" altLang="en-US" sz="2400" dirty="0" smtClean="0">
                <a:solidFill>
                  <a:srgbClr val="011C9A"/>
                </a:solidFill>
              </a:rPr>
              <a:t> </a:t>
            </a:r>
            <a:r>
              <a:rPr lang="en-US" altLang="zh-CN" sz="2400" dirty="0" smtClean="0">
                <a:solidFill>
                  <a:srgbClr val="011C9A"/>
                </a:solidFill>
              </a:rPr>
              <a:t>recommenders</a:t>
            </a:r>
            <a:endParaRPr lang="zh-CN" altLang="en-US" sz="2400" dirty="0" smtClean="0">
              <a:solidFill>
                <a:srgbClr val="011C9A"/>
              </a:solidFill>
            </a:endParaRPr>
          </a:p>
          <a:p>
            <a:pPr lvl="1"/>
            <a:r>
              <a:rPr lang="en-US" altLang="zh-CN" sz="2000" dirty="0" err="1" smtClean="0">
                <a:solidFill>
                  <a:srgbClr val="011C9A"/>
                </a:solidFill>
              </a:rPr>
              <a:t>TidalTrust</a:t>
            </a:r>
            <a:r>
              <a:rPr lang="en-US" altLang="zh-CN" sz="2000" dirty="0" smtClean="0">
                <a:solidFill>
                  <a:srgbClr val="011C9A"/>
                </a:solidFill>
              </a:rPr>
              <a:t>,</a:t>
            </a:r>
            <a:r>
              <a:rPr lang="zh-CN" altLang="en-US" sz="2000" dirty="0" smtClean="0">
                <a:solidFill>
                  <a:srgbClr val="011C9A"/>
                </a:solidFill>
              </a:rPr>
              <a:t> </a:t>
            </a:r>
            <a:r>
              <a:rPr lang="en-US" altLang="zh-CN" sz="2000" dirty="0" err="1" smtClean="0">
                <a:solidFill>
                  <a:srgbClr val="011C9A"/>
                </a:solidFill>
              </a:rPr>
              <a:t>MoleTrust</a:t>
            </a:r>
            <a:r>
              <a:rPr lang="en-US" altLang="zh-CN" sz="2000" dirty="0" smtClean="0">
                <a:solidFill>
                  <a:srgbClr val="011C9A"/>
                </a:solidFill>
              </a:rPr>
              <a:t>,</a:t>
            </a:r>
            <a:r>
              <a:rPr lang="zh-CN" altLang="en-US" sz="2000" dirty="0" smtClean="0">
                <a:solidFill>
                  <a:srgbClr val="011C9A"/>
                </a:solidFill>
              </a:rPr>
              <a:t> </a:t>
            </a:r>
            <a:r>
              <a:rPr lang="en-US" altLang="zh-CN" sz="2000" dirty="0" err="1" smtClean="0">
                <a:solidFill>
                  <a:srgbClr val="011C9A"/>
                </a:solidFill>
              </a:rPr>
              <a:t>TrustWalker</a:t>
            </a:r>
            <a:endParaRPr lang="zh-CN" altLang="en-US" sz="2000" dirty="0" smtClean="0">
              <a:solidFill>
                <a:srgbClr val="011C9A"/>
              </a:solidFill>
            </a:endParaRPr>
          </a:p>
          <a:p>
            <a:r>
              <a:rPr lang="en-US" altLang="zh-CN" sz="2400" dirty="0" smtClean="0">
                <a:solidFill>
                  <a:srgbClr val="011C9A"/>
                </a:solidFill>
              </a:rPr>
              <a:t>Model</a:t>
            </a:r>
            <a:r>
              <a:rPr lang="zh-CN" altLang="en-US" sz="2400" dirty="0" smtClean="0">
                <a:solidFill>
                  <a:srgbClr val="011C9A"/>
                </a:solidFill>
              </a:rPr>
              <a:t> </a:t>
            </a:r>
            <a:r>
              <a:rPr lang="en-US" altLang="zh-CN" sz="2400" dirty="0" smtClean="0">
                <a:solidFill>
                  <a:srgbClr val="011C9A"/>
                </a:solidFill>
              </a:rPr>
              <a:t>based</a:t>
            </a:r>
            <a:r>
              <a:rPr lang="zh-CN" altLang="en-US" sz="2400" dirty="0" smtClean="0">
                <a:solidFill>
                  <a:srgbClr val="011C9A"/>
                </a:solidFill>
              </a:rPr>
              <a:t> </a:t>
            </a:r>
            <a:r>
              <a:rPr lang="en-US" altLang="zh-CN" sz="2400" dirty="0" smtClean="0">
                <a:solidFill>
                  <a:srgbClr val="011C9A"/>
                </a:solidFill>
              </a:rPr>
              <a:t>social</a:t>
            </a:r>
            <a:r>
              <a:rPr lang="zh-CN" altLang="en-US" sz="2400" dirty="0" smtClean="0">
                <a:solidFill>
                  <a:srgbClr val="011C9A"/>
                </a:solidFill>
              </a:rPr>
              <a:t> </a:t>
            </a:r>
            <a:r>
              <a:rPr lang="en-US" altLang="zh-CN" sz="2400" dirty="0" smtClean="0">
                <a:solidFill>
                  <a:srgbClr val="011C9A"/>
                </a:solidFill>
              </a:rPr>
              <a:t>recommenders</a:t>
            </a:r>
            <a:endParaRPr lang="zh-CN" altLang="en-US" sz="2400" dirty="0" smtClean="0">
              <a:solidFill>
                <a:srgbClr val="011C9A"/>
              </a:solidFill>
            </a:endParaRPr>
          </a:p>
          <a:p>
            <a:pPr lvl="1"/>
            <a:r>
              <a:rPr lang="en-US" altLang="zh-CN" sz="2000" dirty="0" err="1" smtClean="0">
                <a:solidFill>
                  <a:srgbClr val="011C9A"/>
                </a:solidFill>
              </a:rPr>
              <a:t>SoRec</a:t>
            </a:r>
            <a:r>
              <a:rPr lang="en-US" altLang="zh-CN" sz="2000" dirty="0" smtClean="0">
                <a:solidFill>
                  <a:srgbClr val="011C9A"/>
                </a:solidFill>
              </a:rPr>
              <a:t>,</a:t>
            </a:r>
            <a:r>
              <a:rPr lang="zh-CN" altLang="en-US" sz="2000" dirty="0" smtClean="0">
                <a:solidFill>
                  <a:srgbClr val="011C9A"/>
                </a:solidFill>
              </a:rPr>
              <a:t> </a:t>
            </a:r>
            <a:r>
              <a:rPr lang="en-US" altLang="zh-CN" sz="2000" dirty="0" smtClean="0">
                <a:solidFill>
                  <a:srgbClr val="011C9A"/>
                </a:solidFill>
              </a:rPr>
              <a:t>“Social</a:t>
            </a:r>
            <a:r>
              <a:rPr lang="zh-CN" altLang="en-US" sz="2000" dirty="0" smtClean="0">
                <a:solidFill>
                  <a:srgbClr val="011C9A"/>
                </a:solidFill>
              </a:rPr>
              <a:t> </a:t>
            </a:r>
            <a:r>
              <a:rPr lang="en-US" altLang="zh-CN" sz="2000" dirty="0" smtClean="0">
                <a:solidFill>
                  <a:srgbClr val="011C9A"/>
                </a:solidFill>
              </a:rPr>
              <a:t>Trust”</a:t>
            </a:r>
            <a:r>
              <a:rPr lang="zh-CN" altLang="en-US" sz="2000" dirty="0" smtClean="0">
                <a:solidFill>
                  <a:srgbClr val="011C9A"/>
                </a:solidFill>
              </a:rPr>
              <a:t> </a:t>
            </a:r>
            <a:r>
              <a:rPr lang="en-US" altLang="zh-CN" sz="2000" dirty="0" smtClean="0">
                <a:solidFill>
                  <a:srgbClr val="011C9A"/>
                </a:solidFill>
              </a:rPr>
              <a:t>Ensemble,</a:t>
            </a:r>
            <a:r>
              <a:rPr lang="zh-CN" altLang="en-US" sz="2000" dirty="0" smtClean="0">
                <a:solidFill>
                  <a:srgbClr val="011C9A"/>
                </a:solidFill>
              </a:rPr>
              <a:t> </a:t>
            </a:r>
            <a:r>
              <a:rPr lang="en-US" altLang="zh-CN" sz="2000" dirty="0" err="1" smtClean="0">
                <a:solidFill>
                  <a:srgbClr val="011C9A"/>
                </a:solidFill>
              </a:rPr>
              <a:t>SoReg</a:t>
            </a:r>
            <a:endParaRPr lang="zh-CN" altLang="en-US" sz="2000" dirty="0" smtClean="0">
              <a:solidFill>
                <a:srgbClr val="011C9A"/>
              </a:solidFill>
            </a:endParaRPr>
          </a:p>
          <a:p>
            <a:r>
              <a:rPr lang="en-US" altLang="zh-CN" sz="2400" dirty="0" err="1" smtClean="0">
                <a:solidFill>
                  <a:srgbClr val="FF0000"/>
                </a:solidFill>
              </a:rPr>
              <a:t>ContextMF</a:t>
            </a:r>
            <a:r>
              <a:rPr lang="en-US" altLang="zh-CN" sz="2400" dirty="0" smtClean="0">
                <a:solidFill>
                  <a:srgbClr val="FF0000"/>
                </a:solidFill>
              </a:rPr>
              <a:t>:</a:t>
            </a:r>
            <a:r>
              <a:rPr lang="zh-CN" altLang="en-US" sz="2400" dirty="0" smtClean="0">
                <a:solidFill>
                  <a:srgbClr val="FF0000"/>
                </a:solidFill>
              </a:rPr>
              <a:t> </a:t>
            </a:r>
            <a:r>
              <a:rPr lang="en-US" altLang="zh-CN" sz="2400" dirty="0">
                <a:solidFill>
                  <a:srgbClr val="FF0000"/>
                </a:solidFill>
              </a:rPr>
              <a:t>Social</a:t>
            </a:r>
            <a:r>
              <a:rPr lang="zh-CN" altLang="en-US" sz="2400" dirty="0">
                <a:solidFill>
                  <a:srgbClr val="FF0000"/>
                </a:solidFill>
              </a:rPr>
              <a:t> </a:t>
            </a:r>
            <a:r>
              <a:rPr lang="en-US" altLang="zh-CN" sz="2400" dirty="0">
                <a:solidFill>
                  <a:srgbClr val="FF0000"/>
                </a:solidFill>
              </a:rPr>
              <a:t>contexts</a:t>
            </a:r>
            <a:r>
              <a:rPr lang="zh-CN" altLang="en-US" sz="2400" dirty="0">
                <a:solidFill>
                  <a:srgbClr val="FF0000"/>
                </a:solidFill>
              </a:rPr>
              <a:t> </a:t>
            </a:r>
            <a:r>
              <a:rPr lang="en-US" altLang="zh-CN" sz="2400" dirty="0" smtClean="0">
                <a:solidFill>
                  <a:srgbClr val="FF0000"/>
                </a:solidFill>
              </a:rPr>
              <a:t>(preference</a:t>
            </a:r>
            <a:r>
              <a:rPr lang="zh-CN" altLang="en-US" sz="2400" dirty="0" smtClean="0">
                <a:solidFill>
                  <a:srgbClr val="FF0000"/>
                </a:solidFill>
              </a:rPr>
              <a:t> </a:t>
            </a:r>
            <a:r>
              <a:rPr lang="en-US" altLang="zh-CN" sz="2400" dirty="0" smtClean="0">
                <a:solidFill>
                  <a:srgbClr val="FF0000"/>
                </a:solidFill>
              </a:rPr>
              <a:t>&amp;</a:t>
            </a:r>
            <a:r>
              <a:rPr lang="zh-CN" altLang="en-US" sz="2400" dirty="0" smtClean="0">
                <a:solidFill>
                  <a:srgbClr val="FF0000"/>
                </a:solidFill>
              </a:rPr>
              <a:t> </a:t>
            </a:r>
            <a:r>
              <a:rPr lang="en-US" altLang="zh-CN" sz="2400" dirty="0" smtClean="0">
                <a:solidFill>
                  <a:srgbClr val="FF0000"/>
                </a:solidFill>
              </a:rPr>
              <a:t>influence)</a:t>
            </a:r>
            <a:endParaRPr lang="zh-CN" altLang="en-US" sz="2400" dirty="0" smtClean="0">
              <a:solidFill>
                <a:srgbClr val="FF0000"/>
              </a:solidFill>
            </a:endParaRPr>
          </a:p>
          <a:p>
            <a:r>
              <a:rPr lang="en-US" altLang="zh-CN" sz="2400" dirty="0" smtClean="0">
                <a:solidFill>
                  <a:srgbClr val="FF0000"/>
                </a:solidFill>
              </a:rPr>
              <a:t>FEMA:</a:t>
            </a:r>
            <a:r>
              <a:rPr lang="zh-CN" altLang="en-US" sz="2400" dirty="0" smtClean="0">
                <a:solidFill>
                  <a:srgbClr val="FF0000"/>
                </a:solidFill>
              </a:rPr>
              <a:t> </a:t>
            </a:r>
            <a:r>
              <a:rPr lang="en-US" altLang="zh-CN" sz="2400" dirty="0" smtClean="0">
                <a:solidFill>
                  <a:srgbClr val="FF0000"/>
                </a:solidFill>
              </a:rPr>
              <a:t>Spatiotemporal</a:t>
            </a:r>
            <a:r>
              <a:rPr lang="zh-CN" altLang="en-US" sz="2400" dirty="0" smtClean="0">
                <a:solidFill>
                  <a:srgbClr val="FF0000"/>
                </a:solidFill>
              </a:rPr>
              <a:t> </a:t>
            </a:r>
            <a:r>
              <a:rPr lang="en-US" altLang="zh-CN" sz="2400" dirty="0" smtClean="0">
                <a:solidFill>
                  <a:srgbClr val="FF0000"/>
                </a:solidFill>
              </a:rPr>
              <a:t>contexts</a:t>
            </a:r>
            <a:r>
              <a:rPr lang="zh-CN" altLang="en-US" sz="2400" dirty="0" smtClean="0">
                <a:solidFill>
                  <a:srgbClr val="FF0000"/>
                </a:solidFill>
              </a:rPr>
              <a:t> </a:t>
            </a:r>
            <a:r>
              <a:rPr lang="en-US" altLang="zh-CN" sz="2400" dirty="0" smtClean="0">
                <a:solidFill>
                  <a:srgbClr val="FF0000"/>
                </a:solidFill>
              </a:rPr>
              <a:t>(multi-faceted</a:t>
            </a:r>
            <a:r>
              <a:rPr lang="zh-CN" altLang="en-US" sz="2400" dirty="0" smtClean="0">
                <a:solidFill>
                  <a:srgbClr val="FF0000"/>
                </a:solidFill>
              </a:rPr>
              <a:t> </a:t>
            </a:r>
            <a:r>
              <a:rPr lang="en-US" altLang="zh-CN" sz="2400" dirty="0" smtClean="0">
                <a:solidFill>
                  <a:srgbClr val="FF0000"/>
                </a:solidFill>
              </a:rPr>
              <a:t>&amp;</a:t>
            </a:r>
            <a:r>
              <a:rPr lang="zh-CN" altLang="en-US" sz="2400" dirty="0" smtClean="0">
                <a:solidFill>
                  <a:srgbClr val="FF0000"/>
                </a:solidFill>
              </a:rPr>
              <a:t> </a:t>
            </a:r>
            <a:r>
              <a:rPr lang="en-US" altLang="zh-CN" sz="2400" dirty="0" smtClean="0">
                <a:solidFill>
                  <a:srgbClr val="FF0000"/>
                </a:solidFill>
              </a:rPr>
              <a:t>dynamic)</a:t>
            </a:r>
            <a:endParaRPr lang="zh-CN" altLang="en-US" sz="2400" dirty="0" smtClean="0">
              <a:solidFill>
                <a:srgbClr val="FF0000"/>
              </a:solidFill>
            </a:endParaRPr>
          </a:p>
          <a:p>
            <a:pPr marL="182880" lvl="2">
              <a:buSzPct val="85000"/>
            </a:pPr>
            <a:r>
              <a:rPr lang="en-US" altLang="zh-CN" dirty="0" smtClean="0">
                <a:solidFill>
                  <a:srgbClr val="011C9A"/>
                </a:solidFill>
              </a:rPr>
              <a:t>Traditional</a:t>
            </a:r>
            <a:r>
              <a:rPr lang="zh-CN" altLang="en-US" dirty="0" smtClean="0">
                <a:solidFill>
                  <a:srgbClr val="011C9A"/>
                </a:solidFill>
              </a:rPr>
              <a:t> </a:t>
            </a:r>
            <a:r>
              <a:rPr lang="en-US" altLang="zh-CN" dirty="0" smtClean="0">
                <a:solidFill>
                  <a:srgbClr val="011C9A"/>
                </a:solidFill>
              </a:rPr>
              <a:t>cross-domain</a:t>
            </a:r>
            <a:r>
              <a:rPr lang="zh-CN" altLang="en-US" dirty="0" smtClean="0">
                <a:solidFill>
                  <a:srgbClr val="011C9A"/>
                </a:solidFill>
              </a:rPr>
              <a:t> </a:t>
            </a:r>
            <a:r>
              <a:rPr lang="en-US" altLang="zh-CN" dirty="0" smtClean="0">
                <a:solidFill>
                  <a:srgbClr val="011C9A"/>
                </a:solidFill>
              </a:rPr>
              <a:t>CF</a:t>
            </a:r>
            <a:endParaRPr lang="zh-CN" altLang="en-US" dirty="0" smtClean="0">
              <a:solidFill>
                <a:srgbClr val="011C9A"/>
              </a:solidFill>
            </a:endParaRPr>
          </a:p>
          <a:p>
            <a:pPr marL="457200" lvl="3">
              <a:buSzPct val="85000"/>
            </a:pPr>
            <a:r>
              <a:rPr lang="en-US" altLang="zh-CN" dirty="0" smtClean="0">
                <a:solidFill>
                  <a:srgbClr val="011C9A"/>
                </a:solidFill>
              </a:rPr>
              <a:t>CBT</a:t>
            </a:r>
            <a:r>
              <a:rPr lang="en-US" altLang="zh-CN" dirty="0">
                <a:solidFill>
                  <a:srgbClr val="011C9A"/>
                </a:solidFill>
              </a:rPr>
              <a:t>,</a:t>
            </a:r>
            <a:r>
              <a:rPr lang="zh-CN" altLang="en-US" dirty="0">
                <a:solidFill>
                  <a:srgbClr val="011C9A"/>
                </a:solidFill>
              </a:rPr>
              <a:t> </a:t>
            </a:r>
            <a:r>
              <a:rPr lang="en-US" altLang="zh-CN" dirty="0">
                <a:solidFill>
                  <a:srgbClr val="011C9A"/>
                </a:solidFill>
              </a:rPr>
              <a:t>CST,</a:t>
            </a:r>
            <a:r>
              <a:rPr lang="zh-CN" altLang="en-US" dirty="0">
                <a:solidFill>
                  <a:srgbClr val="011C9A"/>
                </a:solidFill>
              </a:rPr>
              <a:t> </a:t>
            </a:r>
            <a:r>
              <a:rPr lang="en-US" altLang="zh-CN" dirty="0" smtClean="0">
                <a:solidFill>
                  <a:srgbClr val="011C9A"/>
                </a:solidFill>
              </a:rPr>
              <a:t>FUSE</a:t>
            </a:r>
            <a:endParaRPr lang="zh-CN" altLang="en-US" sz="2000" dirty="0" smtClean="0">
              <a:solidFill>
                <a:srgbClr val="011C9A"/>
              </a:solidFill>
            </a:endParaRPr>
          </a:p>
          <a:p>
            <a:r>
              <a:rPr lang="en-US" altLang="zh-CN" sz="2400" dirty="0" smtClean="0">
                <a:solidFill>
                  <a:srgbClr val="FF0000"/>
                </a:solidFill>
              </a:rPr>
              <a:t>Hybrid</a:t>
            </a:r>
            <a:r>
              <a:rPr lang="zh-CN" altLang="en-US" sz="2400" dirty="0" smtClean="0">
                <a:solidFill>
                  <a:srgbClr val="FF0000"/>
                </a:solidFill>
              </a:rPr>
              <a:t> </a:t>
            </a:r>
            <a:r>
              <a:rPr lang="en-US" altLang="zh-CN" sz="2400" dirty="0" smtClean="0">
                <a:solidFill>
                  <a:srgbClr val="FF0000"/>
                </a:solidFill>
              </a:rPr>
              <a:t>Random</a:t>
            </a:r>
            <a:r>
              <a:rPr lang="zh-CN" altLang="en-US" sz="2400" dirty="0" smtClean="0">
                <a:solidFill>
                  <a:srgbClr val="FF0000"/>
                </a:solidFill>
              </a:rPr>
              <a:t> </a:t>
            </a:r>
            <a:r>
              <a:rPr lang="en-US" altLang="zh-CN" sz="2400" dirty="0" smtClean="0">
                <a:solidFill>
                  <a:srgbClr val="FF0000"/>
                </a:solidFill>
              </a:rPr>
              <a:t>Walk:</a:t>
            </a:r>
            <a:r>
              <a:rPr lang="zh-CN" altLang="en-US" sz="2400" dirty="0" smtClean="0">
                <a:solidFill>
                  <a:srgbClr val="FF0000"/>
                </a:solidFill>
              </a:rPr>
              <a:t> </a:t>
            </a:r>
            <a:r>
              <a:rPr lang="en-US" altLang="zh-CN" sz="2400" dirty="0" smtClean="0">
                <a:solidFill>
                  <a:srgbClr val="FF0000"/>
                </a:solidFill>
              </a:rPr>
              <a:t>Social</a:t>
            </a:r>
            <a:r>
              <a:rPr lang="zh-CN" altLang="en-US" sz="2400" dirty="0" smtClean="0">
                <a:solidFill>
                  <a:srgbClr val="FF0000"/>
                </a:solidFill>
              </a:rPr>
              <a:t> </a:t>
            </a:r>
            <a:r>
              <a:rPr lang="en-US" altLang="zh-CN" sz="2400" dirty="0" smtClean="0">
                <a:solidFill>
                  <a:srgbClr val="FF0000"/>
                </a:solidFill>
              </a:rPr>
              <a:t>bridging</a:t>
            </a:r>
            <a:r>
              <a:rPr lang="zh-CN" altLang="en-US" sz="2400" dirty="0" smtClean="0">
                <a:solidFill>
                  <a:srgbClr val="FF0000"/>
                </a:solidFill>
              </a:rPr>
              <a:t> </a:t>
            </a:r>
            <a:r>
              <a:rPr lang="en-US" altLang="zh-CN" sz="2400" dirty="0" smtClean="0">
                <a:solidFill>
                  <a:srgbClr val="FF0000"/>
                </a:solidFill>
              </a:rPr>
              <a:t>multiple</a:t>
            </a:r>
            <a:r>
              <a:rPr lang="zh-CN" altLang="en-US" sz="2400" dirty="0" smtClean="0">
                <a:solidFill>
                  <a:srgbClr val="FF0000"/>
                </a:solidFill>
              </a:rPr>
              <a:t> </a:t>
            </a:r>
            <a:r>
              <a:rPr lang="en-US" altLang="zh-CN" sz="2400" dirty="0" smtClean="0">
                <a:solidFill>
                  <a:srgbClr val="FF0000"/>
                </a:solidFill>
              </a:rPr>
              <a:t>domains</a:t>
            </a:r>
            <a:endParaRPr lang="zh-CN" altLang="en-US" sz="2400"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112</a:t>
            </a:fld>
            <a:endParaRPr lang="en-US"/>
          </a:p>
        </p:txBody>
      </p:sp>
    </p:spTree>
    <p:extLst>
      <p:ext uri="{BB962C8B-B14F-4D97-AF65-F5344CB8AC3E}">
        <p14:creationId xmlns:p14="http://schemas.microsoft.com/office/powerpoint/2010/main" val="5942591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011C9A">
            <a:alpha val="80000"/>
          </a:srgb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Outline</a:t>
            </a:r>
            <a:endParaRPr lang="en-US" dirty="0">
              <a:solidFill>
                <a:schemeClr val="bg1"/>
              </a:solidFill>
            </a:endParaRPr>
          </a:p>
        </p:txBody>
      </p:sp>
      <p:sp>
        <p:nvSpPr>
          <p:cNvPr id="6" name="Content Placeholder 5"/>
          <p:cNvSpPr>
            <a:spLocks noGrp="1"/>
          </p:cNvSpPr>
          <p:nvPr>
            <p:ph idx="1"/>
          </p:nvPr>
        </p:nvSpPr>
        <p:spPr/>
        <p:txBody>
          <a:bodyPr/>
          <a:lstStyle/>
          <a:p>
            <a:pPr>
              <a:buClr>
                <a:schemeClr val="bg1"/>
              </a:buClr>
            </a:pPr>
            <a:r>
              <a:rPr lang="en-US" altLang="zh-CN" b="1" dirty="0">
                <a:solidFill>
                  <a:srgbClr val="EBB100"/>
                </a:solidFill>
              </a:rPr>
              <a:t>Prediction</a:t>
            </a:r>
            <a:r>
              <a:rPr lang="zh-CN" altLang="en-US" b="1" dirty="0">
                <a:solidFill>
                  <a:srgbClr val="EBB100"/>
                </a:solidFill>
              </a:rPr>
              <a:t> </a:t>
            </a:r>
            <a:r>
              <a:rPr lang="en-US" altLang="zh-CN" b="1" dirty="0">
                <a:solidFill>
                  <a:srgbClr val="EBB100"/>
                </a:solidFill>
              </a:rPr>
              <a:t>for</a:t>
            </a:r>
            <a:r>
              <a:rPr lang="zh-CN" altLang="en-US" b="1" dirty="0">
                <a:solidFill>
                  <a:srgbClr val="EBB100"/>
                </a:solidFill>
              </a:rPr>
              <a:t> </a:t>
            </a:r>
            <a:r>
              <a:rPr lang="en-US" altLang="zh-CN" b="1" dirty="0">
                <a:solidFill>
                  <a:srgbClr val="EBB100"/>
                </a:solidFill>
              </a:rPr>
              <a:t>natural</a:t>
            </a:r>
            <a:r>
              <a:rPr lang="zh-CN" altLang="en-US" b="1" dirty="0">
                <a:solidFill>
                  <a:srgbClr val="EBB100"/>
                </a:solidFill>
              </a:rPr>
              <a:t> </a:t>
            </a:r>
            <a:r>
              <a:rPr lang="en-US" altLang="zh-CN" b="1" dirty="0">
                <a:solidFill>
                  <a:srgbClr val="EBB100"/>
                </a:solidFill>
              </a:rPr>
              <a:t>behavior</a:t>
            </a:r>
            <a:endParaRPr lang="zh-CN" altLang="en-US" b="1" dirty="0">
              <a:solidFill>
                <a:srgbClr val="EBB100"/>
              </a:solidFill>
            </a:endParaRPr>
          </a:p>
          <a:p>
            <a:pPr lvl="1">
              <a:buClr>
                <a:schemeClr val="bg1"/>
              </a:buClr>
            </a:pPr>
            <a:r>
              <a:rPr lang="en-US" altLang="zh-CN" dirty="0">
                <a:solidFill>
                  <a:schemeClr val="bg1"/>
                </a:solidFill>
              </a:rPr>
              <a:t>Modeling</a:t>
            </a:r>
            <a:r>
              <a:rPr lang="zh-CN" altLang="en-US" dirty="0">
                <a:solidFill>
                  <a:schemeClr val="bg1"/>
                </a:solidFill>
              </a:rPr>
              <a:t> </a:t>
            </a:r>
            <a:r>
              <a:rPr lang="en-US" altLang="zh-CN" dirty="0">
                <a:solidFill>
                  <a:schemeClr val="bg1"/>
                </a:solidFill>
              </a:rPr>
              <a:t>individual</a:t>
            </a:r>
            <a:r>
              <a:rPr lang="zh-CN" altLang="en-US" dirty="0">
                <a:solidFill>
                  <a:schemeClr val="bg1"/>
                </a:solidFill>
              </a:rPr>
              <a:t> </a:t>
            </a:r>
            <a:r>
              <a:rPr lang="en-US" altLang="zh-CN" dirty="0">
                <a:solidFill>
                  <a:schemeClr val="bg1"/>
                </a:solidFill>
              </a:rPr>
              <a:t>behavior</a:t>
            </a:r>
            <a:r>
              <a:rPr lang="zh-CN" altLang="en-US" dirty="0">
                <a:solidFill>
                  <a:schemeClr val="bg1"/>
                </a:solidFill>
              </a:rPr>
              <a:t> </a:t>
            </a:r>
            <a:r>
              <a:rPr lang="en-US" altLang="zh-CN" dirty="0">
                <a:solidFill>
                  <a:schemeClr val="bg1"/>
                </a:solidFill>
              </a:rPr>
              <a:t>(MICRO)</a:t>
            </a:r>
            <a:endParaRPr lang="zh-CN" altLang="en-US" dirty="0">
              <a:solidFill>
                <a:schemeClr val="bg1"/>
              </a:solidFill>
            </a:endParaRPr>
          </a:p>
          <a:p>
            <a:pPr lvl="1">
              <a:buClr>
                <a:schemeClr val="bg1"/>
              </a:buClr>
            </a:pPr>
            <a:r>
              <a:rPr lang="en-US" altLang="zh-CN" b="1" dirty="0">
                <a:solidFill>
                  <a:srgbClr val="EBB100"/>
                </a:solidFill>
              </a:rPr>
              <a:t>Modeling</a:t>
            </a:r>
            <a:r>
              <a:rPr lang="zh-CN" altLang="en-US" b="1" dirty="0">
                <a:solidFill>
                  <a:srgbClr val="EBB100"/>
                </a:solidFill>
              </a:rPr>
              <a:t> </a:t>
            </a:r>
            <a:r>
              <a:rPr lang="en-US" altLang="zh-CN" b="1" dirty="0">
                <a:solidFill>
                  <a:srgbClr val="EBB100"/>
                </a:solidFill>
              </a:rPr>
              <a:t>information</a:t>
            </a:r>
            <a:r>
              <a:rPr lang="zh-CN" altLang="en-US" b="1" dirty="0">
                <a:solidFill>
                  <a:srgbClr val="EBB100"/>
                </a:solidFill>
              </a:rPr>
              <a:t> </a:t>
            </a:r>
            <a:r>
              <a:rPr lang="en-US" altLang="zh-CN" b="1" dirty="0">
                <a:solidFill>
                  <a:srgbClr val="EBB100"/>
                </a:solidFill>
              </a:rPr>
              <a:t>cascade</a:t>
            </a:r>
            <a:r>
              <a:rPr lang="zh-CN" altLang="en-US" b="1" dirty="0">
                <a:solidFill>
                  <a:srgbClr val="EBB100"/>
                </a:solidFill>
              </a:rPr>
              <a:t> </a:t>
            </a:r>
            <a:r>
              <a:rPr lang="en-US" altLang="zh-CN" b="1" dirty="0">
                <a:solidFill>
                  <a:srgbClr val="EBB100"/>
                </a:solidFill>
              </a:rPr>
              <a:t>(MACRO)</a:t>
            </a:r>
            <a:endParaRPr lang="zh-CN" altLang="en-US" b="1" dirty="0">
              <a:solidFill>
                <a:srgbClr val="EBB100"/>
              </a:solidFill>
            </a:endParaRPr>
          </a:p>
          <a:p>
            <a:pPr>
              <a:buClr>
                <a:schemeClr val="bg1"/>
              </a:buClr>
            </a:pPr>
            <a:r>
              <a:rPr lang="en-US" altLang="zh-CN" dirty="0">
                <a:solidFill>
                  <a:schemeClr val="bg1"/>
                </a:solidFill>
              </a:rPr>
              <a:t>Detection</a:t>
            </a:r>
            <a:r>
              <a:rPr lang="zh-CN" altLang="en-US" dirty="0">
                <a:solidFill>
                  <a:schemeClr val="bg1"/>
                </a:solidFill>
              </a:rPr>
              <a:t> </a:t>
            </a:r>
            <a:r>
              <a:rPr lang="en-US" altLang="zh-CN" dirty="0">
                <a:solidFill>
                  <a:schemeClr val="bg1"/>
                </a:solidFill>
              </a:rPr>
              <a:t>for</a:t>
            </a:r>
            <a:r>
              <a:rPr lang="zh-CN" altLang="en-US" dirty="0">
                <a:solidFill>
                  <a:schemeClr val="bg1"/>
                </a:solidFill>
              </a:rPr>
              <a:t> </a:t>
            </a:r>
            <a:r>
              <a:rPr lang="en-US" altLang="zh-CN" dirty="0">
                <a:solidFill>
                  <a:schemeClr val="bg1"/>
                </a:solidFill>
              </a:rPr>
              <a:t>unnatural</a:t>
            </a:r>
            <a:r>
              <a:rPr lang="zh-CN" altLang="en-US" dirty="0">
                <a:solidFill>
                  <a:schemeClr val="bg1"/>
                </a:solidFill>
              </a:rPr>
              <a:t> </a:t>
            </a:r>
            <a:r>
              <a:rPr lang="en-US" altLang="zh-CN" dirty="0">
                <a:solidFill>
                  <a:schemeClr val="bg1"/>
                </a:solidFill>
              </a:rPr>
              <a:t>behavior</a:t>
            </a:r>
            <a:endParaRPr lang="zh-CN" altLang="en-US" dirty="0">
              <a:solidFill>
                <a:schemeClr val="bg1"/>
              </a:solidFill>
            </a:endParaRPr>
          </a:p>
          <a:p>
            <a:pPr lvl="1">
              <a:buClr>
                <a:schemeClr val="bg1"/>
              </a:buClr>
            </a:pPr>
            <a:r>
              <a:rPr lang="en-US" altLang="zh-CN" dirty="0">
                <a:solidFill>
                  <a:schemeClr val="bg1"/>
                </a:solidFill>
              </a:rPr>
              <a:t>Suspicious</a:t>
            </a:r>
            <a:r>
              <a:rPr lang="zh-CN" altLang="en-US" dirty="0">
                <a:solidFill>
                  <a:schemeClr val="bg1"/>
                </a:solidFill>
              </a:rPr>
              <a:t> </a:t>
            </a:r>
            <a:r>
              <a:rPr lang="en-US" altLang="zh-CN" dirty="0">
                <a:solidFill>
                  <a:schemeClr val="bg1"/>
                </a:solidFill>
              </a:rPr>
              <a:t>behavior</a:t>
            </a:r>
            <a:r>
              <a:rPr lang="zh-CN" altLang="en-US" dirty="0">
                <a:solidFill>
                  <a:schemeClr val="bg1"/>
                </a:solidFill>
              </a:rPr>
              <a:t> </a:t>
            </a:r>
            <a:r>
              <a:rPr lang="en-US" altLang="zh-CN" dirty="0">
                <a:solidFill>
                  <a:schemeClr val="bg1"/>
                </a:solidFill>
              </a:rPr>
              <a:t>detection</a:t>
            </a:r>
            <a:endParaRPr lang="zh-CN" altLang="en-US" dirty="0">
              <a:solidFill>
                <a:schemeClr val="bg1"/>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113</a:t>
            </a:fld>
            <a:endParaRPr lang="en-US"/>
          </a:p>
        </p:txBody>
      </p:sp>
    </p:spTree>
    <p:extLst>
      <p:ext uri="{BB962C8B-B14F-4D97-AF65-F5344CB8AC3E}">
        <p14:creationId xmlns:p14="http://schemas.microsoft.com/office/powerpoint/2010/main" val="63201557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264068" y="2173696"/>
            <a:ext cx="1813302" cy="1534438"/>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From Micro to Macro</a:t>
            </a:r>
            <a:endParaRPr lang="zh-CN" altLang="en-US" dirty="0">
              <a:latin typeface="Arial" panose="020B0604020202020204" pitchFamily="34" charset="0"/>
              <a:cs typeface="Arial" panose="020B0604020202020204" pitchFamily="34" charset="0"/>
            </a:endParaRPr>
          </a:p>
        </p:txBody>
      </p:sp>
      <p:pic>
        <p:nvPicPr>
          <p:cNvPr id="7" name="Picture 2" descr="https://encrypted-tbn3.google.com/images?q=tbn:ANd9GcTU7eEsx9OKdPuh4KTU_eJn0L1fUCdW0DG3cHC7sUI_NWE-XeE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078" y="3115913"/>
            <a:ext cx="4286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箭头连接符 7"/>
          <p:cNvCxnSpPr>
            <a:stCxn id="7" idx="3"/>
          </p:cNvCxnSpPr>
          <p:nvPr/>
        </p:nvCxnSpPr>
        <p:spPr>
          <a:xfrm flipV="1">
            <a:off x="1866700" y="2774938"/>
            <a:ext cx="645976" cy="564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descr="Autumn Afternoon in Park and Forest">
            <a:hlinkClick r:id="rId4" tooltip="Autumn Afternoon in Park and Forest by Batikart"/>
          </p:cNvPr>
          <p:cNvPicPr>
            <a:picLocks noChangeAspect="1" noChangeArrowheads="1"/>
          </p:cNvPicPr>
          <p:nvPr/>
        </p:nvPicPr>
        <p:blipFill>
          <a:blip r:embed="rId5"/>
          <a:srcRect/>
          <a:stretch>
            <a:fillRect/>
          </a:stretch>
        </p:blipFill>
        <p:spPr bwMode="auto">
          <a:xfrm>
            <a:off x="2288816" y="2468141"/>
            <a:ext cx="447723" cy="306163"/>
          </a:xfrm>
          <a:prstGeom prst="rect">
            <a:avLst/>
          </a:prstGeom>
          <a:ln>
            <a:noFill/>
          </a:ln>
          <a:effectLst>
            <a:outerShdw blurRad="190500" algn="tl" rotWithShape="0">
              <a:srgbClr val="000000">
                <a:alpha val="70000"/>
              </a:srgbClr>
            </a:outerShdw>
          </a:effectLst>
        </p:spPr>
      </p:pic>
      <p:sp>
        <p:nvSpPr>
          <p:cNvPr id="6" name="右箭头 5"/>
          <p:cNvSpPr/>
          <p:nvPr/>
        </p:nvSpPr>
        <p:spPr>
          <a:xfrm>
            <a:off x="3987530" y="2867292"/>
            <a:ext cx="441702" cy="743919"/>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rotWithShape="1">
          <a:blip r:embed="rId6"/>
          <a:srcRect l="37326" t="-50" r="29741" b="43247"/>
          <a:stretch/>
        </p:blipFill>
        <p:spPr>
          <a:xfrm>
            <a:off x="5680223" y="2138861"/>
            <a:ext cx="2031783" cy="1907809"/>
          </a:xfrm>
          <a:prstGeom prst="rect">
            <a:avLst/>
          </a:prstGeom>
        </p:spPr>
      </p:pic>
      <p:sp>
        <p:nvSpPr>
          <p:cNvPr id="10" name="文本框 9"/>
          <p:cNvSpPr txBox="1"/>
          <p:nvPr/>
        </p:nvSpPr>
        <p:spPr>
          <a:xfrm>
            <a:off x="844657" y="4548975"/>
            <a:ext cx="7454685" cy="70788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sz="2000" dirty="0" smtClean="0"/>
              <a:t>Information spreading is a macro phenomenon which is driven by individual user behaviors in microscopic level.</a:t>
            </a:r>
            <a:endParaRPr lang="zh-CN" altLang="en-US" sz="2000" dirty="0"/>
          </a:p>
        </p:txBody>
      </p:sp>
      <p:sp>
        <p:nvSpPr>
          <p:cNvPr id="12" name="文本框 11"/>
          <p:cNvSpPr txBox="1"/>
          <p:nvPr/>
        </p:nvSpPr>
        <p:spPr>
          <a:xfrm>
            <a:off x="3077370" y="2497960"/>
            <a:ext cx="2768794" cy="369332"/>
          </a:xfrm>
          <a:prstGeom prst="rect">
            <a:avLst/>
          </a:prstGeom>
          <a:noFill/>
        </p:spPr>
        <p:txBody>
          <a:bodyPr wrap="square" rtlCol="0">
            <a:spAutoFit/>
          </a:bodyPr>
          <a:lstStyle/>
          <a:p>
            <a:r>
              <a:rPr lang="en-US" altLang="zh-CN" b="1" dirty="0" smtClean="0"/>
              <a:t>Dynamically Aggregate</a:t>
            </a:r>
            <a:endParaRPr lang="zh-CN" altLang="en-US" b="1" dirty="0"/>
          </a:p>
        </p:txBody>
      </p:sp>
    </p:spTree>
    <p:extLst>
      <p:ext uri="{BB962C8B-B14F-4D97-AF65-F5344CB8AC3E}">
        <p14:creationId xmlns:p14="http://schemas.microsoft.com/office/powerpoint/2010/main" val="201895196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wakeuptheplanet.org/wp-content/uploads/2012/10/Word-of-mouth-marketing-Many-people-Image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9" y="3301286"/>
            <a:ext cx="3264535" cy="222906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latin typeface="Arial" panose="020B0604020202020204" pitchFamily="34" charset="0"/>
                <a:cs typeface="Arial" panose="020B0604020202020204" pitchFamily="34" charset="0"/>
              </a:rPr>
              <a:t>Cascades:</a:t>
            </a:r>
            <a:r>
              <a:rPr lang="zh-CN" altLang="en-US"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Information Spreading</a:t>
            </a:r>
            <a:endParaRPr lang="zh-CN" altLang="en-US" dirty="0">
              <a:latin typeface="Arial" panose="020B0604020202020204" pitchFamily="34" charset="0"/>
              <a:cs typeface="Arial" panose="020B0604020202020204" pitchFamily="34" charset="0"/>
            </a:endParaRPr>
          </a:p>
        </p:txBody>
      </p:sp>
      <p:sp>
        <p:nvSpPr>
          <p:cNvPr id="3" name="内容占位符 2"/>
          <p:cNvSpPr>
            <a:spLocks noGrp="1"/>
          </p:cNvSpPr>
          <p:nvPr>
            <p:ph idx="1"/>
          </p:nvPr>
        </p:nvSpPr>
        <p:spPr/>
        <p:txBody>
          <a:bodyPr/>
          <a:lstStyle/>
          <a:p>
            <a:r>
              <a:rPr lang="en-US" altLang="zh-CN" dirty="0" smtClean="0"/>
              <a:t>In network environment, if decentralized nodes act on the basis of how their neighbors act at earlier time, </a:t>
            </a:r>
            <a:r>
              <a:rPr lang="en-US" altLang="zh-CN" b="1" i="1" u="sng" dirty="0" smtClean="0"/>
              <a:t>cascades</a:t>
            </a:r>
            <a:r>
              <a:rPr lang="en-US" altLang="zh-CN" dirty="0" smtClean="0"/>
              <a:t> will be formed.</a:t>
            </a:r>
          </a:p>
          <a:p>
            <a:pPr lvl="1"/>
            <a:r>
              <a:rPr lang="en-US" altLang="zh-CN" dirty="0" smtClean="0"/>
              <a:t>Word-of-mouth</a:t>
            </a:r>
          </a:p>
          <a:p>
            <a:pPr lvl="1"/>
            <a:r>
              <a:rPr lang="en-US" altLang="zh-CN" dirty="0" smtClean="0"/>
              <a:t>Cascading</a:t>
            </a:r>
          </a:p>
          <a:p>
            <a:pPr lvl="1"/>
            <a:r>
              <a:rPr lang="en-US" altLang="zh-CN" dirty="0" smtClean="0"/>
              <a:t>Diffusion</a:t>
            </a:r>
          </a:p>
          <a:p>
            <a:pPr lvl="1"/>
            <a:r>
              <a:rPr lang="en-US" altLang="zh-CN" dirty="0"/>
              <a:t>P</a:t>
            </a:r>
            <a:r>
              <a:rPr lang="en-US" altLang="zh-CN" dirty="0" smtClean="0"/>
              <a:t>ropagation</a:t>
            </a:r>
          </a:p>
          <a:p>
            <a:endParaRPr lang="zh-CN" altLang="en-US" dirty="0"/>
          </a:p>
        </p:txBody>
      </p:sp>
    </p:spTree>
    <p:extLst>
      <p:ext uri="{BB962C8B-B14F-4D97-AF65-F5344CB8AC3E}">
        <p14:creationId xmlns:p14="http://schemas.microsoft.com/office/powerpoint/2010/main" val="209366120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latin typeface="Arial" panose="020B0604020202020204" pitchFamily="34" charset="0"/>
                <a:cs typeface="Arial" panose="020B0604020202020204" pitchFamily="34" charset="0"/>
              </a:rPr>
              <a:t>Information Spreading is Ubiquitous</a:t>
            </a:r>
            <a:endParaRPr lang="zh-CN" altLang="en-US" sz="3600" dirty="0">
              <a:latin typeface="Arial" panose="020B0604020202020204" pitchFamily="34" charset="0"/>
              <a:cs typeface="Arial" panose="020B0604020202020204" pitchFamily="34" charset="0"/>
            </a:endParaRPr>
          </a:p>
        </p:txBody>
      </p:sp>
      <p:pic>
        <p:nvPicPr>
          <p:cNvPr id="2056" name="Picture 8" descr="http://www.trendspot.com/content/image/17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75" y="1659299"/>
            <a:ext cx="5770759" cy="4397319"/>
          </a:xfrm>
          <a:prstGeom prst="rect">
            <a:avLst/>
          </a:prstGeom>
          <a:extLst/>
        </p:spPr>
        <p:style>
          <a:lnRef idx="2">
            <a:schemeClr val="dk1"/>
          </a:lnRef>
          <a:fillRef idx="1">
            <a:schemeClr val="lt1"/>
          </a:fillRef>
          <a:effectRef idx="0">
            <a:schemeClr val="dk1"/>
          </a:effectRef>
          <a:fontRef idx="minor">
            <a:schemeClr val="dk1"/>
          </a:fontRef>
        </p:style>
      </p:pic>
      <p:sp>
        <p:nvSpPr>
          <p:cNvPr id="4" name="文本框 3"/>
          <p:cNvSpPr txBox="1"/>
          <p:nvPr/>
        </p:nvSpPr>
        <p:spPr>
          <a:xfrm>
            <a:off x="2307312" y="1190036"/>
            <a:ext cx="2167253" cy="461665"/>
          </a:xfrm>
          <a:prstGeom prst="rect">
            <a:avLst/>
          </a:prstGeom>
          <a:noFill/>
        </p:spPr>
        <p:txBody>
          <a:bodyPr wrap="square" rtlCol="0">
            <a:spAutoFit/>
          </a:bodyPr>
          <a:lstStyle/>
          <a:p>
            <a:r>
              <a:rPr lang="en-US" altLang="zh-CN" sz="2400" b="1" dirty="0" smtClean="0"/>
              <a:t>Social Media</a:t>
            </a:r>
            <a:endParaRPr lang="zh-CN" altLang="en-US" sz="2400" b="1" dirty="0"/>
          </a:p>
        </p:txBody>
      </p:sp>
      <p:sp>
        <p:nvSpPr>
          <p:cNvPr id="5" name="文本框 4"/>
          <p:cNvSpPr txBox="1"/>
          <p:nvPr/>
        </p:nvSpPr>
        <p:spPr>
          <a:xfrm>
            <a:off x="6202625" y="2969325"/>
            <a:ext cx="2673457" cy="120032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just"/>
            <a:r>
              <a:rPr lang="en-US" altLang="zh-CN" b="1" dirty="0" smtClean="0">
                <a:effectLst>
                  <a:outerShdw blurRad="38100" dist="38100" dir="2700000" algn="tl">
                    <a:srgbClr val="000000">
                      <a:alpha val="43137"/>
                    </a:srgbClr>
                  </a:outerShdw>
                </a:effectLst>
              </a:rPr>
              <a:t>Information spreading is the major way of communication in social media.</a:t>
            </a:r>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8757413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latin typeface="Arial" panose="020B0604020202020204" pitchFamily="34" charset="0"/>
                <a:cs typeface="Arial" panose="020B0604020202020204" pitchFamily="34" charset="0"/>
              </a:rPr>
              <a:t>Information Spreading is Ubiquitous</a:t>
            </a:r>
            <a:endParaRPr lang="zh-CN" altLang="en-US" sz="3600" dirty="0">
              <a:latin typeface="Arial" panose="020B0604020202020204" pitchFamily="34" charset="0"/>
              <a:cs typeface="Arial" panose="020B0604020202020204" pitchFamily="34" charset="0"/>
            </a:endParaRPr>
          </a:p>
        </p:txBody>
      </p:sp>
      <p:pic>
        <p:nvPicPr>
          <p:cNvPr id="2050" name="Picture 2" descr="https://moderncomment.com/assets/infographic/slides-704/modern-word-of-mouth-2908ef68776a3377bea77bb4a2c7001f.png?1417016071"/>
          <p:cNvPicPr>
            <a:picLocks noChangeAspect="1" noChangeArrowheads="1"/>
          </p:cNvPicPr>
          <p:nvPr/>
        </p:nvPicPr>
        <p:blipFill rotWithShape="1">
          <a:blip r:embed="rId3">
            <a:extLst>
              <a:ext uri="{28A0092B-C50C-407E-A947-70E740481C1C}">
                <a14:useLocalDpi xmlns:a14="http://schemas.microsoft.com/office/drawing/2010/main" val="0"/>
              </a:ext>
            </a:extLst>
          </a:blip>
          <a:srcRect t="3983" b="61665"/>
          <a:stretch/>
        </p:blipFill>
        <p:spPr bwMode="auto">
          <a:xfrm>
            <a:off x="798750" y="2168902"/>
            <a:ext cx="7553871" cy="2580089"/>
          </a:xfrm>
          <a:prstGeom prst="rect">
            <a:avLst/>
          </a:prstGeom>
          <a:extLst/>
        </p:spPr>
        <p:style>
          <a:lnRef idx="2">
            <a:schemeClr val="dk1"/>
          </a:lnRef>
          <a:fillRef idx="1">
            <a:schemeClr val="lt1"/>
          </a:fillRef>
          <a:effectRef idx="0">
            <a:schemeClr val="dk1"/>
          </a:effectRef>
          <a:fontRef idx="minor">
            <a:schemeClr val="dk1"/>
          </a:fontRef>
        </p:style>
      </p:pic>
      <p:sp>
        <p:nvSpPr>
          <p:cNvPr id="9" name="文本框 8"/>
          <p:cNvSpPr txBox="1"/>
          <p:nvPr/>
        </p:nvSpPr>
        <p:spPr>
          <a:xfrm>
            <a:off x="1821050" y="1504082"/>
            <a:ext cx="5804115" cy="461665"/>
          </a:xfrm>
          <a:prstGeom prst="rect">
            <a:avLst/>
          </a:prstGeom>
          <a:noFill/>
        </p:spPr>
        <p:txBody>
          <a:bodyPr wrap="square" rtlCol="0">
            <a:spAutoFit/>
          </a:bodyPr>
          <a:lstStyle/>
          <a:p>
            <a:pPr algn="ctr"/>
            <a:r>
              <a:rPr lang="en-US" altLang="zh-CN" sz="2400" b="1" dirty="0" smtClean="0"/>
              <a:t>Word-of-Mouth (Marketing)</a:t>
            </a:r>
            <a:endParaRPr lang="zh-CN" altLang="en-US" sz="2400" b="1" dirty="0"/>
          </a:p>
        </p:txBody>
      </p:sp>
      <p:sp>
        <p:nvSpPr>
          <p:cNvPr id="5" name="文本框 4"/>
          <p:cNvSpPr txBox="1"/>
          <p:nvPr/>
        </p:nvSpPr>
        <p:spPr>
          <a:xfrm>
            <a:off x="798750" y="5097296"/>
            <a:ext cx="7553871" cy="95410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CN" sz="2800" b="1" dirty="0" smtClean="0">
                <a:effectLst>
                  <a:outerShdw blurRad="38100" dist="38100" dir="2700000" algn="tl">
                    <a:srgbClr val="000000">
                      <a:alpha val="43137"/>
                    </a:srgbClr>
                  </a:outerShdw>
                </a:effectLst>
              </a:rPr>
              <a:t>How to fully exploit the power of word-of-mouth in marketing?</a:t>
            </a:r>
            <a:endParaRPr lang="zh-CN" alt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2655663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latin typeface="Arial" panose="020B0604020202020204" pitchFamily="34" charset="0"/>
                <a:cs typeface="Arial" panose="020B0604020202020204" pitchFamily="34" charset="0"/>
              </a:rPr>
              <a:t>Information Spreading is Ubiquitous</a:t>
            </a:r>
            <a:endParaRPr lang="zh-CN" altLang="en-US" sz="3600" dirty="0">
              <a:latin typeface="Arial" panose="020B0604020202020204" pitchFamily="34" charset="0"/>
              <a:cs typeface="Arial" panose="020B0604020202020204" pitchFamily="34" charset="0"/>
            </a:endParaRPr>
          </a:p>
        </p:txBody>
      </p:sp>
      <p:pic>
        <p:nvPicPr>
          <p:cNvPr id="2054" name="Picture 6" descr="http://currents.plos.org/outbreaks/files/2014/03/fig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95815" y="1899038"/>
            <a:ext cx="6082836" cy="3604790"/>
          </a:xfrm>
          <a:prstGeom prst="rect">
            <a:avLst/>
          </a:prstGeom>
          <a:extLst/>
        </p:spPr>
        <p:style>
          <a:lnRef idx="2">
            <a:schemeClr val="dk1"/>
          </a:lnRef>
          <a:fillRef idx="1">
            <a:schemeClr val="lt1"/>
          </a:fillRef>
          <a:effectRef idx="0">
            <a:schemeClr val="dk1"/>
          </a:effectRef>
          <a:fontRef idx="minor">
            <a:schemeClr val="dk1"/>
          </a:fontRef>
        </p:style>
      </p:pic>
      <p:sp>
        <p:nvSpPr>
          <p:cNvPr id="10" name="文本框 9"/>
          <p:cNvSpPr txBox="1"/>
          <p:nvPr/>
        </p:nvSpPr>
        <p:spPr>
          <a:xfrm>
            <a:off x="3395272" y="1383130"/>
            <a:ext cx="2023672" cy="461665"/>
          </a:xfrm>
          <a:prstGeom prst="rect">
            <a:avLst/>
          </a:prstGeom>
          <a:noFill/>
        </p:spPr>
        <p:txBody>
          <a:bodyPr wrap="square" rtlCol="0">
            <a:spAutoFit/>
          </a:bodyPr>
          <a:lstStyle/>
          <a:p>
            <a:pPr algn="ctr"/>
            <a:r>
              <a:rPr lang="en-US" altLang="zh-CN" sz="2400" b="1" dirty="0" smtClean="0"/>
              <a:t>Epidemics</a:t>
            </a:r>
            <a:endParaRPr lang="zh-CN" altLang="en-US" sz="2400" b="1" dirty="0"/>
          </a:p>
        </p:txBody>
      </p:sp>
      <p:sp>
        <p:nvSpPr>
          <p:cNvPr id="5" name="文本框 4"/>
          <p:cNvSpPr txBox="1"/>
          <p:nvPr/>
        </p:nvSpPr>
        <p:spPr>
          <a:xfrm>
            <a:off x="146298" y="5595708"/>
            <a:ext cx="8581869" cy="461665"/>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CN" sz="2400" b="1" dirty="0" smtClean="0">
                <a:effectLst>
                  <a:outerShdw blurRad="38100" dist="38100" dir="2700000" algn="tl">
                    <a:srgbClr val="000000">
                      <a:alpha val="43137"/>
                    </a:srgbClr>
                  </a:outerShdw>
                </a:effectLst>
              </a:rPr>
              <a:t>Share similar dynamic process as information spreading.</a:t>
            </a:r>
            <a:endParaRPr lang="zh-CN"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5211481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latin typeface="Arial" panose="020B0604020202020204" pitchFamily="34" charset="0"/>
                <a:cs typeface="Arial" panose="020B0604020202020204" pitchFamily="34" charset="0"/>
              </a:rPr>
              <a:t>Information Spreading is Ubiquitous</a:t>
            </a:r>
            <a:endParaRPr lang="zh-CN" altLang="en-US" sz="3600" dirty="0">
              <a:latin typeface="Arial" panose="020B0604020202020204" pitchFamily="34" charset="0"/>
              <a:cs typeface="Arial" panose="020B0604020202020204" pitchFamily="34" charset="0"/>
            </a:endParaRPr>
          </a:p>
        </p:txBody>
      </p:sp>
      <p:pic>
        <p:nvPicPr>
          <p:cNvPr id="2052" name="Picture 4" descr="http://www.esri.com/news/arcwatch/0709/graphics/sandiego1-l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449" y="2084501"/>
            <a:ext cx="4836835" cy="373511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876283" y="1622836"/>
            <a:ext cx="1489165" cy="461665"/>
          </a:xfrm>
          <a:prstGeom prst="rect">
            <a:avLst/>
          </a:prstGeom>
          <a:noFill/>
        </p:spPr>
        <p:txBody>
          <a:bodyPr wrap="square" rtlCol="0">
            <a:spAutoFit/>
          </a:bodyPr>
          <a:lstStyle/>
          <a:p>
            <a:pPr algn="ctr"/>
            <a:r>
              <a:rPr lang="en-US" altLang="zh-CN" sz="2400" b="1" dirty="0" smtClean="0"/>
              <a:t>Traffic</a:t>
            </a:r>
            <a:endParaRPr lang="zh-CN" altLang="en-US" sz="2400" b="1" dirty="0"/>
          </a:p>
        </p:txBody>
      </p:sp>
      <p:sp>
        <p:nvSpPr>
          <p:cNvPr id="5" name="文本框 4"/>
          <p:cNvSpPr txBox="1"/>
          <p:nvPr/>
        </p:nvSpPr>
        <p:spPr>
          <a:xfrm>
            <a:off x="5142771" y="3353478"/>
            <a:ext cx="3766087" cy="1015663"/>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r>
              <a:rPr lang="en-US" altLang="zh-CN" sz="2000" dirty="0" smtClean="0"/>
              <a:t>Traffic jams spread through road network. How to model, predict and intervene? </a:t>
            </a:r>
            <a:endParaRPr lang="zh-CN" altLang="en-US" sz="2000" dirty="0"/>
          </a:p>
        </p:txBody>
      </p:sp>
    </p:spTree>
    <p:extLst>
      <p:ext uri="{BB962C8B-B14F-4D97-AF65-F5344CB8AC3E}">
        <p14:creationId xmlns:p14="http://schemas.microsoft.com/office/powerpoint/2010/main" val="18596507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Social Related</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12</a:t>
            </a:fld>
            <a:endParaRPr lang="en-US" dirty="0"/>
          </a:p>
        </p:txBody>
      </p:sp>
      <p:sp>
        <p:nvSpPr>
          <p:cNvPr id="5" name="矩形 4"/>
          <p:cNvSpPr/>
          <p:nvPr/>
        </p:nvSpPr>
        <p:spPr>
          <a:xfrm>
            <a:off x="5228861" y="2947282"/>
            <a:ext cx="3870168" cy="127861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dirty="0" smtClean="0"/>
              <a:t>User behavior in social networks are highly dependent on social peers.</a:t>
            </a:r>
            <a:endParaRPr lang="zh-CN" altLang="en-US" sz="2000" dirty="0"/>
          </a:p>
        </p:txBody>
      </p:sp>
      <p:pic>
        <p:nvPicPr>
          <p:cNvPr id="7170" name="Picture 2" descr="http://mastersofmedia.hum.uva.nl/wp-content/uploads/2011/11/NetworkFilter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080" y="1538207"/>
            <a:ext cx="4903605"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056392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0376" y="2690949"/>
            <a:ext cx="8407021" cy="830997"/>
          </a:xfrm>
          <a:prstGeom prst="rect">
            <a:avLst/>
          </a:prstGeom>
          <a:noFill/>
        </p:spPr>
        <p:txBody>
          <a:bodyPr wrap="square" rtlCol="0">
            <a:spAutoFit/>
          </a:bodyPr>
          <a:lstStyle/>
          <a:p>
            <a:pPr algn="ctr"/>
            <a:r>
              <a:rPr lang="en-US" altLang="zh-CN" sz="2400" dirty="0" smtClean="0"/>
              <a:t>How to </a:t>
            </a:r>
            <a:r>
              <a:rPr lang="en-US" altLang="zh-CN" sz="2400" dirty="0" smtClean="0">
                <a:solidFill>
                  <a:srgbClr val="00B050"/>
                </a:solidFill>
              </a:rPr>
              <a:t>understand</a:t>
            </a:r>
            <a:r>
              <a:rPr lang="en-US" altLang="zh-CN" sz="2400" dirty="0" smtClean="0"/>
              <a:t> information spreading </a:t>
            </a:r>
            <a:r>
              <a:rPr lang="en-US" altLang="zh-CN" sz="2400" dirty="0" smtClean="0">
                <a:solidFill>
                  <a:srgbClr val="C00000"/>
                </a:solidFill>
              </a:rPr>
              <a:t>mechanism</a:t>
            </a:r>
            <a:r>
              <a:rPr lang="en-US" altLang="zh-CN" sz="2400" dirty="0" smtClean="0"/>
              <a:t>, and furthermore, </a:t>
            </a:r>
            <a:r>
              <a:rPr lang="en-US" altLang="zh-CN" sz="2400" dirty="0" smtClean="0">
                <a:solidFill>
                  <a:srgbClr val="00B050"/>
                </a:solidFill>
              </a:rPr>
              <a:t>predict</a:t>
            </a:r>
            <a:r>
              <a:rPr lang="en-US" altLang="zh-CN" sz="2400" dirty="0" smtClean="0"/>
              <a:t> the information </a:t>
            </a:r>
            <a:r>
              <a:rPr lang="en-US" altLang="zh-CN" sz="2400" dirty="0" smtClean="0">
                <a:solidFill>
                  <a:srgbClr val="C00000"/>
                </a:solidFill>
              </a:rPr>
              <a:t>spreading process</a:t>
            </a:r>
            <a:r>
              <a:rPr lang="en-US" altLang="zh-CN" sz="2400" dirty="0" smtClean="0"/>
              <a:t>?</a:t>
            </a:r>
            <a:endParaRPr lang="zh-CN" altLang="en-US" sz="2400" dirty="0"/>
          </a:p>
        </p:txBody>
      </p:sp>
    </p:spTree>
    <p:extLst>
      <p:ext uri="{BB962C8B-B14F-4D97-AF65-F5344CB8AC3E}">
        <p14:creationId xmlns:p14="http://schemas.microsoft.com/office/powerpoint/2010/main" val="120083925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Arial" panose="020B0604020202020204" pitchFamily="34" charset="0"/>
                <a:cs typeface="Arial" panose="020B0604020202020204" pitchFamily="34" charset="0"/>
              </a:rPr>
              <a:t>Related Research</a:t>
            </a:r>
            <a:endParaRPr lang="zh-CN" altLang="en-US" dirty="0">
              <a:latin typeface="Arial" panose="020B0604020202020204" pitchFamily="34" charset="0"/>
              <a:cs typeface="Arial" panose="020B0604020202020204" pitchFamily="34" charset="0"/>
            </a:endParaRPr>
          </a:p>
        </p:txBody>
      </p:sp>
      <p:sp>
        <p:nvSpPr>
          <p:cNvPr id="4" name="文本框 3"/>
          <p:cNvSpPr txBox="1"/>
          <p:nvPr/>
        </p:nvSpPr>
        <p:spPr>
          <a:xfrm>
            <a:off x="629158" y="1658243"/>
            <a:ext cx="4819650" cy="338554"/>
          </a:xfrm>
          <a:prstGeom prst="rect">
            <a:avLst/>
          </a:prstGeom>
          <a:noFill/>
        </p:spPr>
        <p:txBody>
          <a:bodyPr wrap="square" rtlCol="0">
            <a:spAutoFit/>
          </a:bodyPr>
          <a:lstStyle/>
          <a:p>
            <a:r>
              <a:rPr lang="en-US" altLang="zh-CN" sz="1600" dirty="0" smtClean="0"/>
              <a:t>Rise and fall patterns in cascading curve</a:t>
            </a:r>
            <a:endParaRPr lang="zh-CN" altLang="en-US" sz="1600" dirty="0"/>
          </a:p>
        </p:txBody>
      </p:sp>
      <p:sp>
        <p:nvSpPr>
          <p:cNvPr id="5" name="文本框 4"/>
          <p:cNvSpPr txBox="1"/>
          <p:nvPr/>
        </p:nvSpPr>
        <p:spPr>
          <a:xfrm>
            <a:off x="629158" y="3893100"/>
            <a:ext cx="4086225" cy="338554"/>
          </a:xfrm>
          <a:prstGeom prst="rect">
            <a:avLst/>
          </a:prstGeom>
          <a:noFill/>
        </p:spPr>
        <p:txBody>
          <a:bodyPr wrap="square" rtlCol="0">
            <a:spAutoFit/>
          </a:bodyPr>
          <a:lstStyle/>
          <a:p>
            <a:r>
              <a:rPr lang="en-US" altLang="zh-CN" sz="1600" dirty="0" smtClean="0"/>
              <a:t>Structural units of information cascades</a:t>
            </a:r>
          </a:p>
        </p:txBody>
      </p:sp>
      <p:sp>
        <p:nvSpPr>
          <p:cNvPr id="7" name="文本框 6"/>
          <p:cNvSpPr txBox="1"/>
          <p:nvPr/>
        </p:nvSpPr>
        <p:spPr>
          <a:xfrm>
            <a:off x="5223759" y="1664076"/>
            <a:ext cx="3240922" cy="338554"/>
          </a:xfrm>
          <a:prstGeom prst="rect">
            <a:avLst/>
          </a:prstGeom>
          <a:noFill/>
        </p:spPr>
        <p:txBody>
          <a:bodyPr wrap="square" rtlCol="0">
            <a:spAutoFit/>
          </a:bodyPr>
          <a:lstStyle/>
          <a:p>
            <a:pPr algn="ctr"/>
            <a:r>
              <a:rPr lang="en-US" altLang="zh-CN" sz="1600" dirty="0" smtClean="0"/>
              <a:t>Popularity prediction</a:t>
            </a:r>
          </a:p>
        </p:txBody>
      </p:sp>
      <p:pic>
        <p:nvPicPr>
          <p:cNvPr id="10" name="图片 9"/>
          <p:cNvPicPr>
            <a:picLocks noChangeAspect="1"/>
          </p:cNvPicPr>
          <p:nvPr/>
        </p:nvPicPr>
        <p:blipFill>
          <a:blip r:embed="rId3">
            <a:lum bright="-20000" contrast="40000"/>
          </a:blip>
          <a:stretch>
            <a:fillRect/>
          </a:stretch>
        </p:blipFill>
        <p:spPr>
          <a:xfrm>
            <a:off x="1226073" y="1948819"/>
            <a:ext cx="2505380" cy="1856782"/>
          </a:xfrm>
          <a:prstGeom prst="rect">
            <a:avLst/>
          </a:prstGeom>
        </p:spPr>
      </p:pic>
      <p:pic>
        <p:nvPicPr>
          <p:cNvPr id="11" name="图片 10"/>
          <p:cNvPicPr>
            <a:picLocks noChangeAspect="1"/>
          </p:cNvPicPr>
          <p:nvPr/>
        </p:nvPicPr>
        <p:blipFill>
          <a:blip r:embed="rId4">
            <a:lum bright="-20000" contrast="40000"/>
          </a:blip>
          <a:stretch>
            <a:fillRect/>
          </a:stretch>
        </p:blipFill>
        <p:spPr>
          <a:xfrm>
            <a:off x="893596" y="4231654"/>
            <a:ext cx="3037379" cy="1807494"/>
          </a:xfrm>
          <a:prstGeom prst="rect">
            <a:avLst/>
          </a:prstGeom>
        </p:spPr>
      </p:pic>
      <p:pic>
        <p:nvPicPr>
          <p:cNvPr id="14" name="图片 13"/>
          <p:cNvPicPr>
            <a:picLocks noChangeAspect="1"/>
          </p:cNvPicPr>
          <p:nvPr/>
        </p:nvPicPr>
        <p:blipFill>
          <a:blip r:embed="rId5">
            <a:lum bright="-20000" contrast="40000"/>
          </a:blip>
          <a:stretch>
            <a:fillRect/>
          </a:stretch>
        </p:blipFill>
        <p:spPr>
          <a:xfrm>
            <a:off x="5433310" y="1948819"/>
            <a:ext cx="2542326" cy="1900742"/>
          </a:xfrm>
          <a:prstGeom prst="rect">
            <a:avLst/>
          </a:prstGeom>
        </p:spPr>
      </p:pic>
      <p:sp>
        <p:nvSpPr>
          <p:cNvPr id="18" name="文本框 17"/>
          <p:cNvSpPr txBox="1"/>
          <p:nvPr/>
        </p:nvSpPr>
        <p:spPr>
          <a:xfrm>
            <a:off x="1828097" y="1240020"/>
            <a:ext cx="1657350"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b="1" dirty="0" smtClean="0"/>
              <a:t>Understand</a:t>
            </a:r>
            <a:endParaRPr lang="zh-CN" altLang="en-US" b="1" dirty="0"/>
          </a:p>
        </p:txBody>
      </p:sp>
      <p:sp>
        <p:nvSpPr>
          <p:cNvPr id="19" name="文本框 18"/>
          <p:cNvSpPr txBox="1"/>
          <p:nvPr/>
        </p:nvSpPr>
        <p:spPr>
          <a:xfrm>
            <a:off x="6000047" y="1240020"/>
            <a:ext cx="1657350" cy="369332"/>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b="1" dirty="0" smtClean="0"/>
              <a:t>Prediction</a:t>
            </a:r>
            <a:endParaRPr lang="zh-CN" altLang="en-US" b="1" dirty="0"/>
          </a:p>
        </p:txBody>
      </p:sp>
      <p:sp>
        <p:nvSpPr>
          <p:cNvPr id="22" name="文本框 21"/>
          <p:cNvSpPr txBox="1"/>
          <p:nvPr/>
        </p:nvSpPr>
        <p:spPr>
          <a:xfrm>
            <a:off x="4742289" y="4492080"/>
            <a:ext cx="3780618" cy="92333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CN" b="1" dirty="0" smtClean="0">
                <a:solidFill>
                  <a:schemeClr val="bg1"/>
                </a:solidFill>
                <a:effectLst>
                  <a:outerShdw blurRad="38100" dist="38100" dir="2700000" algn="tl">
                    <a:srgbClr val="000000">
                      <a:alpha val="43137"/>
                    </a:srgbClr>
                  </a:outerShdw>
                </a:effectLst>
              </a:rPr>
              <a:t>Regard cascades as a whole and extract cascade-level features for understanding and prediction.</a:t>
            </a:r>
            <a:endParaRPr lang="zh-CN" altLang="en-US" b="1" dirty="0">
              <a:solidFill>
                <a:schemeClr val="bg1"/>
              </a:solidFill>
              <a:effectLst>
                <a:outerShdw blurRad="38100" dist="38100" dir="2700000" algn="tl">
                  <a:srgbClr val="000000">
                    <a:alpha val="43137"/>
                  </a:srgbClr>
                </a:outerShdw>
              </a:effectLst>
            </a:endParaRPr>
          </a:p>
        </p:txBody>
      </p:sp>
      <p:sp>
        <p:nvSpPr>
          <p:cNvPr id="3" name="矩形 2"/>
          <p:cNvSpPr/>
          <p:nvPr/>
        </p:nvSpPr>
        <p:spPr>
          <a:xfrm>
            <a:off x="629158" y="3904285"/>
            <a:ext cx="3780618" cy="2176826"/>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矩形 16"/>
          <p:cNvSpPr/>
          <p:nvPr/>
        </p:nvSpPr>
        <p:spPr>
          <a:xfrm>
            <a:off x="629158" y="1672735"/>
            <a:ext cx="3780618" cy="2176826"/>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矩形 20"/>
          <p:cNvSpPr/>
          <p:nvPr/>
        </p:nvSpPr>
        <p:spPr>
          <a:xfrm>
            <a:off x="4742289" y="1672735"/>
            <a:ext cx="3780618" cy="2176826"/>
          </a:xfrm>
          <a:prstGeom prst="rect">
            <a:avLst/>
          </a:prstGeom>
          <a:noFill/>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127993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3600" dirty="0" smtClean="0">
                <a:latin typeface="Arial" panose="020B0604020202020204" pitchFamily="34" charset="0"/>
                <a:cs typeface="Arial" panose="020B0604020202020204" pitchFamily="34" charset="0"/>
              </a:rPr>
              <a:t>Macro Phenomenon </a:t>
            </a:r>
            <a:r>
              <a:rPr lang="en-US" altLang="zh-CN" sz="3600" dirty="0" err="1" smtClean="0">
                <a:latin typeface="Arial" panose="020B0604020202020204" pitchFamily="34" charset="0"/>
                <a:cs typeface="Arial" panose="020B0604020202020204" pitchFamily="34" charset="0"/>
              </a:rPr>
              <a:t>v.s</a:t>
            </a:r>
            <a:r>
              <a:rPr lang="en-US" altLang="zh-CN" sz="3600" dirty="0" smtClean="0">
                <a:latin typeface="Arial" panose="020B0604020202020204" pitchFamily="34" charset="0"/>
                <a:cs typeface="Arial" panose="020B0604020202020204" pitchFamily="34" charset="0"/>
              </a:rPr>
              <a:t>. Micro Mechanism</a:t>
            </a:r>
            <a:endParaRPr lang="zh-CN" altLang="en-US" sz="3600" dirty="0">
              <a:latin typeface="Arial" panose="020B0604020202020204" pitchFamily="34" charset="0"/>
              <a:cs typeface="Arial" panose="020B0604020202020204" pitchFamily="34" charset="0"/>
            </a:endParaRPr>
          </a:p>
        </p:txBody>
      </p:sp>
      <p:sp>
        <p:nvSpPr>
          <p:cNvPr id="4" name="圆角矩形 3"/>
          <p:cNvSpPr/>
          <p:nvPr/>
        </p:nvSpPr>
        <p:spPr>
          <a:xfrm>
            <a:off x="948519" y="1529781"/>
            <a:ext cx="7547212" cy="1173707"/>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Information spreading is driven by a cascade of user adoption behaviors.</a:t>
            </a:r>
            <a:endParaRPr lang="zh-CN" altLang="en-US" sz="2800" b="1" dirty="0">
              <a:effectLst>
                <a:outerShdw blurRad="38100" dist="38100" dir="2700000" algn="tl">
                  <a:srgbClr val="000000">
                    <a:alpha val="43137"/>
                  </a:srgbClr>
                </a:outerShdw>
              </a:effectLst>
            </a:endParaRPr>
          </a:p>
        </p:txBody>
      </p:sp>
      <p:sp>
        <p:nvSpPr>
          <p:cNvPr id="7" name="矩形 6"/>
          <p:cNvSpPr/>
          <p:nvPr/>
        </p:nvSpPr>
        <p:spPr>
          <a:xfrm>
            <a:off x="5486397" y="3521122"/>
            <a:ext cx="2320119" cy="21972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zh-CN" sz="3600" b="1" dirty="0" smtClean="0">
                <a:solidFill>
                  <a:srgbClr val="FFC000"/>
                </a:solidFill>
              </a:rPr>
              <a:t>Macro</a:t>
            </a:r>
            <a:endParaRPr lang="en-US" altLang="zh-CN" sz="2800" b="1" dirty="0" smtClean="0">
              <a:solidFill>
                <a:srgbClr val="FFC000"/>
              </a:solidFill>
            </a:endParaRPr>
          </a:p>
          <a:p>
            <a:pPr algn="ctr"/>
            <a:endParaRPr lang="en-US" altLang="zh-CN" sz="2800" b="1" dirty="0" smtClean="0"/>
          </a:p>
          <a:p>
            <a:pPr algn="ctr"/>
            <a:r>
              <a:rPr lang="en-US" altLang="zh-CN" sz="2800" b="1" dirty="0" smtClean="0"/>
              <a:t>Information Spreading</a:t>
            </a:r>
            <a:endParaRPr lang="zh-CN" altLang="en-US" sz="2800" b="1" dirty="0"/>
          </a:p>
        </p:txBody>
      </p:sp>
      <p:sp>
        <p:nvSpPr>
          <p:cNvPr id="8" name="矩形 7"/>
          <p:cNvSpPr/>
          <p:nvPr/>
        </p:nvSpPr>
        <p:spPr>
          <a:xfrm>
            <a:off x="1514899" y="3521122"/>
            <a:ext cx="2320119" cy="219729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zh-CN" sz="3600" b="1" dirty="0" smtClean="0">
                <a:solidFill>
                  <a:srgbClr val="FFC000"/>
                </a:solidFill>
              </a:rPr>
              <a:t>Micro</a:t>
            </a:r>
            <a:endParaRPr lang="en-US" altLang="zh-CN" sz="2800" b="1" dirty="0" smtClean="0">
              <a:solidFill>
                <a:srgbClr val="FFC000"/>
              </a:solidFill>
            </a:endParaRPr>
          </a:p>
          <a:p>
            <a:pPr algn="ctr"/>
            <a:endParaRPr lang="en-US" altLang="zh-CN" sz="2800" b="1" dirty="0" smtClean="0"/>
          </a:p>
          <a:p>
            <a:pPr algn="ctr"/>
            <a:r>
              <a:rPr lang="en-US" altLang="zh-CN" sz="2800" b="1" dirty="0" smtClean="0"/>
              <a:t>Behavioral Dynamics</a:t>
            </a:r>
            <a:endParaRPr lang="zh-CN" altLang="en-US" sz="2800" b="1" dirty="0"/>
          </a:p>
        </p:txBody>
      </p:sp>
      <p:sp>
        <p:nvSpPr>
          <p:cNvPr id="9" name="右箭头 8"/>
          <p:cNvSpPr/>
          <p:nvPr/>
        </p:nvSpPr>
        <p:spPr>
          <a:xfrm>
            <a:off x="4435518" y="4244453"/>
            <a:ext cx="518615" cy="750627"/>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5608073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2800" dirty="0" smtClean="0">
                <a:latin typeface="Arial" panose="020B0604020202020204" pitchFamily="34" charset="0"/>
                <a:cs typeface="Arial" panose="020B0604020202020204" pitchFamily="34" charset="0"/>
              </a:rPr>
              <a:t>Behavior-Driven Information Spreading Modeling</a:t>
            </a:r>
            <a:endParaRPr lang="zh-CN" altLang="en-US" sz="2800" dirty="0">
              <a:latin typeface="Arial" panose="020B0604020202020204" pitchFamily="34" charset="0"/>
              <a:cs typeface="Arial" panose="020B0604020202020204" pitchFamily="34" charset="0"/>
            </a:endParaRPr>
          </a:p>
        </p:txBody>
      </p:sp>
      <p:sp>
        <p:nvSpPr>
          <p:cNvPr id="4" name="文本框 3"/>
          <p:cNvSpPr txBox="1"/>
          <p:nvPr/>
        </p:nvSpPr>
        <p:spPr>
          <a:xfrm>
            <a:off x="968991" y="1690689"/>
            <a:ext cx="6905767"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b="1" dirty="0" smtClean="0">
                <a:solidFill>
                  <a:srgbClr val="FFC000"/>
                </a:solidFill>
              </a:rPr>
              <a:t>Ultimate Goal</a:t>
            </a:r>
            <a:r>
              <a:rPr lang="en-US" altLang="zh-CN" b="1" dirty="0" smtClean="0"/>
              <a:t>: Bridge the gap between macro phenomena of information spreading and micro behavioral mechanism.</a:t>
            </a:r>
            <a:endParaRPr lang="zh-CN" altLang="en-US" b="1" dirty="0"/>
          </a:p>
        </p:txBody>
      </p:sp>
      <p:sp>
        <p:nvSpPr>
          <p:cNvPr id="5" name="矩形 4"/>
          <p:cNvSpPr/>
          <p:nvPr/>
        </p:nvSpPr>
        <p:spPr>
          <a:xfrm>
            <a:off x="1282202" y="3016254"/>
            <a:ext cx="2033516" cy="16650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One-Hop Cascade Prediction</a:t>
            </a:r>
            <a:endParaRPr lang="zh-CN" altLang="en-US" sz="2400" b="1" dirty="0">
              <a:effectLst>
                <a:outerShdw blurRad="38100" dist="38100" dir="2700000" algn="tl">
                  <a:srgbClr val="000000">
                    <a:alpha val="43137"/>
                  </a:srgbClr>
                </a:outerShdw>
              </a:effectLst>
            </a:endParaRPr>
          </a:p>
        </p:txBody>
      </p:sp>
      <p:sp>
        <p:nvSpPr>
          <p:cNvPr id="6" name="矩形 5"/>
          <p:cNvSpPr/>
          <p:nvPr/>
        </p:nvSpPr>
        <p:spPr>
          <a:xfrm>
            <a:off x="3451203" y="3016252"/>
            <a:ext cx="2033516" cy="16650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Cascading Outbreak Prediction</a:t>
            </a:r>
            <a:endParaRPr lang="zh-CN" altLang="en-US" sz="2400" b="1" dirty="0">
              <a:effectLst>
                <a:outerShdw blurRad="38100" dist="38100" dir="2700000" algn="tl">
                  <a:srgbClr val="000000">
                    <a:alpha val="43137"/>
                  </a:srgbClr>
                </a:outerShdw>
              </a:effectLst>
            </a:endParaRPr>
          </a:p>
        </p:txBody>
      </p:sp>
      <p:sp>
        <p:nvSpPr>
          <p:cNvPr id="7" name="矩形 6"/>
          <p:cNvSpPr/>
          <p:nvPr/>
        </p:nvSpPr>
        <p:spPr>
          <a:xfrm>
            <a:off x="5620205" y="3016252"/>
            <a:ext cx="2033516" cy="16650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Dynamic Process Prediction</a:t>
            </a:r>
            <a:endParaRPr lang="zh-CN" altLang="en-US" sz="2400" b="1" dirty="0">
              <a:effectLst>
                <a:outerShdw blurRad="38100" dist="38100" dir="2700000" algn="tl">
                  <a:srgbClr val="000000">
                    <a:alpha val="43137"/>
                  </a:srgbClr>
                </a:outerShdw>
              </a:effectLst>
            </a:endParaRPr>
          </a:p>
        </p:txBody>
      </p:sp>
      <p:sp>
        <p:nvSpPr>
          <p:cNvPr id="9" name="文本框 8"/>
          <p:cNvSpPr txBox="1"/>
          <p:nvPr/>
        </p:nvSpPr>
        <p:spPr>
          <a:xfrm>
            <a:off x="1282202" y="4885997"/>
            <a:ext cx="2033516" cy="738664"/>
          </a:xfrm>
          <a:prstGeom prst="rect">
            <a:avLst/>
          </a:prstGeom>
          <a:noFill/>
          <a:ln w="15875">
            <a:solidFill>
              <a:schemeClr val="accent5"/>
            </a:solidFill>
            <a:prstDash val="dash"/>
          </a:ln>
        </p:spPr>
        <p:txBody>
          <a:bodyPr wrap="square" rtlCol="0">
            <a:spAutoFit/>
          </a:bodyPr>
          <a:lstStyle/>
          <a:p>
            <a:pPr algn="ctr"/>
            <a:r>
              <a:rPr lang="en-US" altLang="zh-CN" sz="1400" b="1" dirty="0" smtClean="0"/>
              <a:t>Predict the collective response of a user’s followers</a:t>
            </a:r>
            <a:endParaRPr lang="zh-CN" altLang="en-US" sz="1400" b="1" dirty="0"/>
          </a:p>
        </p:txBody>
      </p:sp>
      <p:sp>
        <p:nvSpPr>
          <p:cNvPr id="10" name="文本框 9"/>
          <p:cNvSpPr txBox="1"/>
          <p:nvPr/>
        </p:nvSpPr>
        <p:spPr>
          <a:xfrm>
            <a:off x="3451203" y="4885996"/>
            <a:ext cx="2033516" cy="738664"/>
          </a:xfrm>
          <a:prstGeom prst="rect">
            <a:avLst/>
          </a:prstGeom>
          <a:noFill/>
          <a:ln w="15875">
            <a:solidFill>
              <a:schemeClr val="accent5"/>
            </a:solidFill>
            <a:prstDash val="dash"/>
          </a:ln>
        </p:spPr>
        <p:txBody>
          <a:bodyPr wrap="square" rtlCol="0">
            <a:spAutoFit/>
          </a:bodyPr>
          <a:lstStyle/>
          <a:p>
            <a:pPr algn="ctr"/>
            <a:r>
              <a:rPr lang="en-US" altLang="zh-CN" sz="1400" b="1" dirty="0" smtClean="0"/>
              <a:t>Predict whether the information will break out in future</a:t>
            </a:r>
            <a:endParaRPr lang="zh-CN" altLang="en-US" sz="1400" b="1" dirty="0"/>
          </a:p>
        </p:txBody>
      </p:sp>
      <p:sp>
        <p:nvSpPr>
          <p:cNvPr id="11" name="文本框 10"/>
          <p:cNvSpPr txBox="1"/>
          <p:nvPr/>
        </p:nvSpPr>
        <p:spPr>
          <a:xfrm>
            <a:off x="5620204" y="4885996"/>
            <a:ext cx="2129052" cy="738664"/>
          </a:xfrm>
          <a:prstGeom prst="rect">
            <a:avLst/>
          </a:prstGeom>
          <a:noFill/>
          <a:ln w="15875">
            <a:solidFill>
              <a:schemeClr val="accent5"/>
            </a:solidFill>
            <a:prstDash val="dash"/>
          </a:ln>
        </p:spPr>
        <p:txBody>
          <a:bodyPr wrap="square" rtlCol="0">
            <a:spAutoFit/>
          </a:bodyPr>
          <a:lstStyle/>
          <a:p>
            <a:pPr algn="ctr"/>
            <a:r>
              <a:rPr lang="en-US" altLang="zh-CN" sz="1400" b="1" dirty="0" smtClean="0"/>
              <a:t>Predict the dynamic cascading process of a piece of information</a:t>
            </a:r>
            <a:endParaRPr lang="zh-CN" altLang="en-US" sz="1400" b="1" dirty="0"/>
          </a:p>
        </p:txBody>
      </p:sp>
      <p:sp>
        <p:nvSpPr>
          <p:cNvPr id="3" name="文本框 2"/>
          <p:cNvSpPr txBox="1"/>
          <p:nvPr/>
        </p:nvSpPr>
        <p:spPr>
          <a:xfrm>
            <a:off x="1282202" y="5826174"/>
            <a:ext cx="2033516" cy="369332"/>
          </a:xfrm>
          <a:prstGeom prst="rect">
            <a:avLst/>
          </a:prstGeom>
          <a:noFill/>
        </p:spPr>
        <p:txBody>
          <a:bodyPr wrap="square" rtlCol="0">
            <a:spAutoFit/>
          </a:bodyPr>
          <a:lstStyle/>
          <a:p>
            <a:pPr algn="ctr"/>
            <a:r>
              <a:rPr lang="en-US" altLang="zh-CN" dirty="0" smtClean="0"/>
              <a:t>SIGIR’11, AAAI’11</a:t>
            </a:r>
            <a:endParaRPr lang="zh-CN" altLang="en-US" dirty="0"/>
          </a:p>
        </p:txBody>
      </p:sp>
      <p:sp>
        <p:nvSpPr>
          <p:cNvPr id="12" name="文本框 11"/>
          <p:cNvSpPr txBox="1"/>
          <p:nvPr/>
        </p:nvSpPr>
        <p:spPr>
          <a:xfrm>
            <a:off x="3799221" y="5826174"/>
            <a:ext cx="1337480" cy="369332"/>
          </a:xfrm>
          <a:prstGeom prst="rect">
            <a:avLst/>
          </a:prstGeom>
          <a:noFill/>
        </p:spPr>
        <p:txBody>
          <a:bodyPr wrap="square" rtlCol="0">
            <a:spAutoFit/>
          </a:bodyPr>
          <a:lstStyle/>
          <a:p>
            <a:pPr algn="ctr"/>
            <a:r>
              <a:rPr lang="en-US" altLang="zh-CN" dirty="0" smtClean="0"/>
              <a:t>KDD’13</a:t>
            </a:r>
            <a:endParaRPr lang="zh-CN" altLang="en-US" dirty="0"/>
          </a:p>
        </p:txBody>
      </p:sp>
      <p:sp>
        <p:nvSpPr>
          <p:cNvPr id="13" name="文本框 12"/>
          <p:cNvSpPr txBox="1"/>
          <p:nvPr/>
        </p:nvSpPr>
        <p:spPr>
          <a:xfrm>
            <a:off x="6015990" y="5826174"/>
            <a:ext cx="1337480" cy="369332"/>
          </a:xfrm>
          <a:prstGeom prst="rect">
            <a:avLst/>
          </a:prstGeom>
          <a:noFill/>
        </p:spPr>
        <p:txBody>
          <a:bodyPr wrap="square" rtlCol="0">
            <a:spAutoFit/>
          </a:bodyPr>
          <a:lstStyle/>
          <a:p>
            <a:pPr algn="ctr"/>
            <a:r>
              <a:rPr lang="en-US" altLang="zh-CN" dirty="0" smtClean="0"/>
              <a:t>ICDM’15</a:t>
            </a:r>
            <a:endParaRPr lang="zh-CN" altLang="en-US" dirty="0"/>
          </a:p>
        </p:txBody>
      </p:sp>
      <p:sp>
        <p:nvSpPr>
          <p:cNvPr id="14" name="矩形 13"/>
          <p:cNvSpPr/>
          <p:nvPr/>
        </p:nvSpPr>
        <p:spPr>
          <a:xfrm>
            <a:off x="1169686" y="2729650"/>
            <a:ext cx="2281518" cy="30965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863781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00068" y="352713"/>
            <a:ext cx="8143932" cy="1261884"/>
          </a:xfrm>
          <a:prstGeom prst="rect">
            <a:avLst/>
          </a:prstGeom>
          <a:noFill/>
        </p:spPr>
        <p:txBody>
          <a:bodyPr wrap="square" rtlCol="0">
            <a:spAutoFit/>
          </a:bodyPr>
          <a:lstStyle/>
          <a:p>
            <a:r>
              <a:rPr lang="en-US" altLang="zh-CN" sz="2800" b="1" dirty="0">
                <a:effectLst>
                  <a:outerShdw blurRad="38100" dist="38100" dir="2700000" algn="tl">
                    <a:srgbClr val="000000">
                      <a:alpha val="43137"/>
                    </a:srgbClr>
                  </a:outerShdw>
                </a:effectLst>
              </a:rPr>
              <a:t>The problem:</a:t>
            </a:r>
          </a:p>
          <a:p>
            <a:r>
              <a:rPr lang="en-US" altLang="zh-CN" sz="2400" dirty="0">
                <a:solidFill>
                  <a:prstClr val="black"/>
                </a:solidFill>
              </a:rPr>
              <a:t>To predict the </a:t>
            </a:r>
            <a:r>
              <a:rPr lang="en-US" altLang="zh-CN" sz="2400" dirty="0" smtClean="0">
                <a:solidFill>
                  <a:prstClr val="black"/>
                </a:solidFill>
              </a:rPr>
              <a:t>percentage of a user’s followers that will retweet the microblog after the user retweet it.</a:t>
            </a:r>
            <a:endParaRPr lang="zh-CN" altLang="en-US" sz="2400" dirty="0">
              <a:solidFill>
                <a:prstClr val="black"/>
              </a:solidFill>
            </a:endParaRPr>
          </a:p>
        </p:txBody>
      </p:sp>
      <p:pic>
        <p:nvPicPr>
          <p:cNvPr id="4" name="Picture 2" descr="C:\Users\ThinkPad\Desktop\1.png"/>
          <p:cNvPicPr>
            <a:picLocks noChangeAspect="1" noChangeArrowheads="1"/>
          </p:cNvPicPr>
          <p:nvPr/>
        </p:nvPicPr>
        <p:blipFill>
          <a:blip r:embed="rId3"/>
          <a:srcRect/>
          <a:stretch>
            <a:fillRect/>
          </a:stretch>
        </p:blipFill>
        <p:spPr bwMode="auto">
          <a:xfrm>
            <a:off x="1857327" y="1605108"/>
            <a:ext cx="5438775" cy="2428875"/>
          </a:xfrm>
          <a:prstGeom prst="rect">
            <a:avLst/>
          </a:prstGeom>
          <a:noFill/>
          <a:ln w="9525">
            <a:noFill/>
            <a:miter lim="800000"/>
            <a:headEnd/>
            <a:tailEnd/>
          </a:ln>
        </p:spPr>
      </p:pic>
      <p:pic>
        <p:nvPicPr>
          <p:cNvPr id="5" name="Picture 3" descr="C:\Users\ThinkPad\Desktop\1.png"/>
          <p:cNvPicPr>
            <a:picLocks noChangeAspect="1" noChangeArrowheads="1"/>
          </p:cNvPicPr>
          <p:nvPr/>
        </p:nvPicPr>
        <p:blipFill>
          <a:blip r:embed="rId4"/>
          <a:srcRect/>
          <a:stretch>
            <a:fillRect/>
          </a:stretch>
        </p:blipFill>
        <p:spPr bwMode="auto">
          <a:xfrm>
            <a:off x="1928764" y="4248314"/>
            <a:ext cx="4981575" cy="1704975"/>
          </a:xfrm>
          <a:prstGeom prst="rect">
            <a:avLst/>
          </a:prstGeom>
          <a:noFill/>
          <a:ln w="9525">
            <a:noFill/>
            <a:miter lim="800000"/>
            <a:headEnd/>
            <a:tailEnd/>
          </a:ln>
        </p:spPr>
      </p:pic>
      <p:sp>
        <p:nvSpPr>
          <p:cNvPr id="6" name="圆角矩形 5"/>
          <p:cNvSpPr/>
          <p:nvPr/>
        </p:nvSpPr>
        <p:spPr>
          <a:xfrm>
            <a:off x="5233958" y="3748262"/>
            <a:ext cx="2071688" cy="285751"/>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7" name="圆角矩形 6"/>
          <p:cNvSpPr/>
          <p:nvPr/>
        </p:nvSpPr>
        <p:spPr>
          <a:xfrm>
            <a:off x="2590771" y="4819842"/>
            <a:ext cx="4071939" cy="1143000"/>
          </a:xfrm>
          <a:prstGeom prst="roundRect">
            <a:avLst/>
          </a:prstGeom>
          <a:noFill/>
          <a:ln w="635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Tree>
    <p:extLst>
      <p:ext uri="{BB962C8B-B14F-4D97-AF65-F5344CB8AC3E}">
        <p14:creationId xmlns:p14="http://schemas.microsoft.com/office/powerpoint/2010/main" val="182522809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69823" y="614212"/>
            <a:ext cx="3762530" cy="584775"/>
          </a:xfrm>
          <a:prstGeom prst="rect">
            <a:avLst/>
          </a:prstGeom>
          <a:noFill/>
        </p:spPr>
        <p:txBody>
          <a:bodyPr wrap="square" rtlCol="0">
            <a:spAutoFit/>
          </a:bodyPr>
          <a:lstStyle/>
          <a:p>
            <a:r>
              <a:rPr lang="en-US" altLang="zh-CN" sz="3200" b="1" dirty="0">
                <a:solidFill>
                  <a:prstClr val="black"/>
                </a:solidFill>
                <a:effectLst>
                  <a:outerShdw blurRad="38100" dist="38100" dir="2700000" algn="tl">
                    <a:srgbClr val="000000">
                      <a:alpha val="43137"/>
                    </a:srgbClr>
                  </a:outerShdw>
                </a:effectLst>
              </a:rPr>
              <a:t>The Dimensions</a:t>
            </a:r>
            <a:endParaRPr lang="zh-CN" altLang="en-US" sz="3200" b="1" dirty="0">
              <a:solidFill>
                <a:prstClr val="black"/>
              </a:solidFill>
              <a:effectLst>
                <a:outerShdw blurRad="38100" dist="38100" dir="2700000" algn="tl">
                  <a:srgbClr val="000000">
                    <a:alpha val="43137"/>
                  </a:srgbClr>
                </a:outerShdw>
              </a:effectLst>
            </a:endParaRPr>
          </a:p>
        </p:txBody>
      </p:sp>
      <p:sp>
        <p:nvSpPr>
          <p:cNvPr id="4" name="TextBox 3"/>
          <p:cNvSpPr txBox="1"/>
          <p:nvPr/>
        </p:nvSpPr>
        <p:spPr>
          <a:xfrm>
            <a:off x="3428994" y="1811455"/>
            <a:ext cx="3189163" cy="523220"/>
          </a:xfrm>
          <a:prstGeom prst="rect">
            <a:avLst/>
          </a:prstGeom>
          <a:noFill/>
        </p:spPr>
        <p:txBody>
          <a:bodyPr wrap="square" rtlCol="0">
            <a:spAutoFit/>
          </a:bodyPr>
          <a:lstStyle/>
          <a:p>
            <a:r>
              <a:rPr lang="en-US" altLang="zh-CN" sz="2800" b="1" dirty="0">
                <a:solidFill>
                  <a:srgbClr val="C00000"/>
                </a:solidFill>
                <a:effectLst>
                  <a:outerShdw blurRad="38100" dist="38100" dir="2700000" algn="tl">
                    <a:srgbClr val="000000">
                      <a:alpha val="43137"/>
                    </a:srgbClr>
                  </a:outerShdw>
                </a:effectLst>
              </a:rPr>
              <a:t>Post Variance</a:t>
            </a:r>
            <a:endParaRPr lang="zh-CN" altLang="en-US" sz="2800" b="1" dirty="0">
              <a:solidFill>
                <a:srgbClr val="C00000"/>
              </a:solidFill>
              <a:effectLst>
                <a:outerShdw blurRad="38100" dist="38100" dir="2700000" algn="tl">
                  <a:srgbClr val="000000">
                    <a:alpha val="43137"/>
                  </a:srgbClr>
                </a:outerShdw>
              </a:effectLst>
            </a:endParaRPr>
          </a:p>
        </p:txBody>
      </p:sp>
      <p:sp>
        <p:nvSpPr>
          <p:cNvPr id="5" name="TextBox 4"/>
          <p:cNvSpPr txBox="1"/>
          <p:nvPr/>
        </p:nvSpPr>
        <p:spPr>
          <a:xfrm>
            <a:off x="3428994" y="4864547"/>
            <a:ext cx="2903881" cy="523220"/>
          </a:xfrm>
          <a:prstGeom prst="rect">
            <a:avLst/>
          </a:prstGeom>
          <a:noFill/>
        </p:spPr>
        <p:txBody>
          <a:bodyPr wrap="square" rtlCol="0">
            <a:spAutoFit/>
          </a:bodyPr>
          <a:lstStyle/>
          <a:p>
            <a:r>
              <a:rPr lang="en-US" altLang="zh-CN" sz="2800" b="1" dirty="0">
                <a:solidFill>
                  <a:srgbClr val="C00000"/>
                </a:solidFill>
                <a:effectLst>
                  <a:outerShdw blurRad="38100" dist="38100" dir="2700000" algn="tl">
                    <a:srgbClr val="000000">
                      <a:alpha val="43137"/>
                    </a:srgbClr>
                  </a:outerShdw>
                </a:effectLst>
              </a:rPr>
              <a:t>User Variance</a:t>
            </a:r>
            <a:endParaRPr lang="zh-CN" altLang="en-US" sz="2800" b="1" dirty="0">
              <a:solidFill>
                <a:srgbClr val="C00000"/>
              </a:solidFill>
              <a:effectLst>
                <a:outerShdw blurRad="38100" dist="38100" dir="2700000" algn="tl">
                  <a:srgbClr val="000000">
                    <a:alpha val="43137"/>
                  </a:srgbClr>
                </a:outerShdw>
              </a:effectLst>
            </a:endParaRPr>
          </a:p>
        </p:txBody>
      </p:sp>
      <p:pic>
        <p:nvPicPr>
          <p:cNvPr id="2050" name="Picture 2"/>
          <p:cNvPicPr>
            <a:picLocks noChangeAspect="1" noChangeArrowheads="1"/>
          </p:cNvPicPr>
          <p:nvPr/>
        </p:nvPicPr>
        <p:blipFill>
          <a:blip r:embed="rId3"/>
          <a:srcRect/>
          <a:stretch>
            <a:fillRect/>
          </a:stretch>
        </p:blipFill>
        <p:spPr bwMode="auto">
          <a:xfrm>
            <a:off x="3" y="2337127"/>
            <a:ext cx="9143999" cy="2580743"/>
          </a:xfrm>
          <a:prstGeom prst="rect">
            <a:avLst/>
          </a:prstGeom>
          <a:noFill/>
          <a:ln w="9525">
            <a:noFill/>
            <a:miter lim="800000"/>
            <a:headEnd/>
            <a:tailEnd/>
          </a:ln>
          <a:effectLst/>
        </p:spPr>
      </p:pic>
      <p:sp>
        <p:nvSpPr>
          <p:cNvPr id="6" name="TextBox 5"/>
          <p:cNvSpPr txBox="1"/>
          <p:nvPr/>
        </p:nvSpPr>
        <p:spPr>
          <a:xfrm>
            <a:off x="428596" y="1337187"/>
            <a:ext cx="9144000" cy="461665"/>
          </a:xfrm>
          <a:prstGeom prst="rect">
            <a:avLst/>
          </a:prstGeom>
          <a:noFill/>
        </p:spPr>
        <p:txBody>
          <a:bodyPr wrap="square" rtlCol="0">
            <a:spAutoFit/>
          </a:bodyPr>
          <a:lstStyle/>
          <a:p>
            <a:r>
              <a:rPr lang="en-US" altLang="zh-CN" sz="2400" b="1" dirty="0">
                <a:solidFill>
                  <a:prstClr val="black"/>
                </a:solidFill>
              </a:rPr>
              <a:t>Are big users always trigger high forwarding numbers?</a:t>
            </a:r>
            <a:endParaRPr lang="zh-CN" altLang="en-US" sz="2400" b="1" dirty="0">
              <a:solidFill>
                <a:prstClr val="black"/>
              </a:solidFill>
            </a:endParaRPr>
          </a:p>
        </p:txBody>
      </p:sp>
      <p:sp>
        <p:nvSpPr>
          <p:cNvPr id="7" name="TextBox 6"/>
          <p:cNvSpPr txBox="1"/>
          <p:nvPr/>
        </p:nvSpPr>
        <p:spPr>
          <a:xfrm>
            <a:off x="71407" y="5356689"/>
            <a:ext cx="9144000" cy="461665"/>
          </a:xfrm>
          <a:prstGeom prst="rect">
            <a:avLst/>
          </a:prstGeom>
          <a:noFill/>
        </p:spPr>
        <p:txBody>
          <a:bodyPr wrap="square" rtlCol="0">
            <a:spAutoFit/>
          </a:bodyPr>
          <a:lstStyle/>
          <a:p>
            <a:r>
              <a:rPr lang="en-US" altLang="zh-CN" sz="2400" b="1" dirty="0">
                <a:solidFill>
                  <a:prstClr val="black"/>
                </a:solidFill>
              </a:rPr>
              <a:t>Are popular tweets always trigger high forwarding numbers?</a:t>
            </a:r>
            <a:endParaRPr lang="zh-CN" altLang="en-US" sz="2400" b="1" dirty="0">
              <a:solidFill>
                <a:prstClr val="black"/>
              </a:solidFill>
            </a:endParaRPr>
          </a:p>
        </p:txBody>
      </p:sp>
    </p:spTree>
    <p:extLst>
      <p:ext uri="{BB962C8B-B14F-4D97-AF65-F5344CB8AC3E}">
        <p14:creationId xmlns:p14="http://schemas.microsoft.com/office/powerpoint/2010/main" val="195209488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1357291" y="1669311"/>
            <a:ext cx="4714908" cy="121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rot="5400000">
            <a:off x="-243199" y="3282736"/>
            <a:ext cx="3201775" cy="795"/>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000234" y="1252823"/>
            <a:ext cx="642943" cy="369332"/>
          </a:xfrm>
          <a:prstGeom prst="rect">
            <a:avLst/>
          </a:prstGeom>
          <a:noFill/>
        </p:spPr>
        <p:txBody>
          <a:bodyPr wrap="square" rtlCol="0">
            <a:spAutoFit/>
          </a:bodyPr>
          <a:lstStyle/>
          <a:p>
            <a:r>
              <a:rPr lang="en-US" altLang="zh-CN">
                <a:solidFill>
                  <a:prstClr val="black"/>
                </a:solidFill>
              </a:rPr>
              <a:t>U1</a:t>
            </a:r>
            <a:endParaRPr lang="zh-CN" altLang="en-US">
              <a:solidFill>
                <a:prstClr val="black"/>
              </a:solidFill>
            </a:endParaRPr>
          </a:p>
        </p:txBody>
      </p:sp>
      <p:sp>
        <p:nvSpPr>
          <p:cNvPr id="5" name="TextBox 4"/>
          <p:cNvSpPr txBox="1"/>
          <p:nvPr/>
        </p:nvSpPr>
        <p:spPr>
          <a:xfrm>
            <a:off x="3643307" y="1240681"/>
            <a:ext cx="642943" cy="369332"/>
          </a:xfrm>
          <a:prstGeom prst="rect">
            <a:avLst/>
          </a:prstGeom>
          <a:noFill/>
        </p:spPr>
        <p:txBody>
          <a:bodyPr wrap="square" rtlCol="0">
            <a:spAutoFit/>
          </a:bodyPr>
          <a:lstStyle/>
          <a:p>
            <a:r>
              <a:rPr lang="en-US" altLang="zh-CN">
                <a:solidFill>
                  <a:prstClr val="black"/>
                </a:solidFill>
              </a:rPr>
              <a:t>U2</a:t>
            </a:r>
            <a:endParaRPr lang="zh-CN" altLang="en-US">
              <a:solidFill>
                <a:prstClr val="black"/>
              </a:solidFill>
            </a:endParaRPr>
          </a:p>
        </p:txBody>
      </p:sp>
      <p:sp>
        <p:nvSpPr>
          <p:cNvPr id="6" name="TextBox 5"/>
          <p:cNvSpPr txBox="1"/>
          <p:nvPr/>
        </p:nvSpPr>
        <p:spPr>
          <a:xfrm>
            <a:off x="5429258" y="1252823"/>
            <a:ext cx="642943" cy="369332"/>
          </a:xfrm>
          <a:prstGeom prst="rect">
            <a:avLst/>
          </a:prstGeom>
          <a:noFill/>
        </p:spPr>
        <p:txBody>
          <a:bodyPr wrap="square" rtlCol="0">
            <a:spAutoFit/>
          </a:bodyPr>
          <a:lstStyle/>
          <a:p>
            <a:r>
              <a:rPr lang="en-US" altLang="zh-CN">
                <a:solidFill>
                  <a:prstClr val="black"/>
                </a:solidFill>
              </a:rPr>
              <a:t>U3</a:t>
            </a:r>
            <a:endParaRPr lang="zh-CN" altLang="en-US">
              <a:solidFill>
                <a:prstClr val="black"/>
              </a:solidFill>
            </a:endParaRPr>
          </a:p>
        </p:txBody>
      </p:sp>
      <p:sp>
        <p:nvSpPr>
          <p:cNvPr id="7" name="TextBox 6"/>
          <p:cNvSpPr txBox="1"/>
          <p:nvPr/>
        </p:nvSpPr>
        <p:spPr>
          <a:xfrm>
            <a:off x="785787" y="2097937"/>
            <a:ext cx="642943" cy="369332"/>
          </a:xfrm>
          <a:prstGeom prst="rect">
            <a:avLst/>
          </a:prstGeom>
          <a:noFill/>
        </p:spPr>
        <p:txBody>
          <a:bodyPr wrap="square" rtlCol="0">
            <a:spAutoFit/>
          </a:bodyPr>
          <a:lstStyle/>
          <a:p>
            <a:r>
              <a:rPr lang="en-US" altLang="zh-CN">
                <a:solidFill>
                  <a:prstClr val="black"/>
                </a:solidFill>
              </a:rPr>
              <a:t>P1</a:t>
            </a:r>
            <a:endParaRPr lang="zh-CN" altLang="en-US">
              <a:solidFill>
                <a:prstClr val="black"/>
              </a:solidFill>
            </a:endParaRPr>
          </a:p>
        </p:txBody>
      </p:sp>
      <p:sp>
        <p:nvSpPr>
          <p:cNvPr id="8" name="TextBox 7"/>
          <p:cNvSpPr txBox="1"/>
          <p:nvPr/>
        </p:nvSpPr>
        <p:spPr>
          <a:xfrm>
            <a:off x="785787" y="3324525"/>
            <a:ext cx="642943" cy="369332"/>
          </a:xfrm>
          <a:prstGeom prst="rect">
            <a:avLst/>
          </a:prstGeom>
          <a:noFill/>
        </p:spPr>
        <p:txBody>
          <a:bodyPr wrap="square" rtlCol="0">
            <a:spAutoFit/>
          </a:bodyPr>
          <a:lstStyle/>
          <a:p>
            <a:r>
              <a:rPr lang="en-US" altLang="zh-CN">
                <a:solidFill>
                  <a:prstClr val="black"/>
                </a:solidFill>
              </a:rPr>
              <a:t>P2</a:t>
            </a:r>
            <a:endParaRPr lang="zh-CN" altLang="en-US">
              <a:solidFill>
                <a:prstClr val="black"/>
              </a:solidFill>
            </a:endParaRPr>
          </a:p>
        </p:txBody>
      </p:sp>
      <p:sp>
        <p:nvSpPr>
          <p:cNvPr id="9" name="TextBox 8"/>
          <p:cNvSpPr txBox="1"/>
          <p:nvPr/>
        </p:nvSpPr>
        <p:spPr>
          <a:xfrm>
            <a:off x="785787" y="4467533"/>
            <a:ext cx="642943" cy="369332"/>
          </a:xfrm>
          <a:prstGeom prst="rect">
            <a:avLst/>
          </a:prstGeom>
          <a:noFill/>
        </p:spPr>
        <p:txBody>
          <a:bodyPr wrap="square" rtlCol="0">
            <a:spAutoFit/>
          </a:bodyPr>
          <a:lstStyle/>
          <a:p>
            <a:r>
              <a:rPr lang="en-US" altLang="zh-CN">
                <a:solidFill>
                  <a:prstClr val="black"/>
                </a:solidFill>
              </a:rPr>
              <a:t>P3</a:t>
            </a:r>
            <a:endParaRPr lang="zh-CN" altLang="en-US">
              <a:solidFill>
                <a:prstClr val="black"/>
              </a:solidFill>
            </a:endParaRPr>
          </a:p>
        </p:txBody>
      </p:sp>
      <p:sp>
        <p:nvSpPr>
          <p:cNvPr id="10" name="椭圆 9"/>
          <p:cNvSpPr/>
          <p:nvPr/>
        </p:nvSpPr>
        <p:spPr>
          <a:xfrm>
            <a:off x="2071671" y="4396095"/>
            <a:ext cx="571504" cy="42862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prstClr val="white"/>
              </a:solidFill>
            </a:endParaRPr>
          </a:p>
        </p:txBody>
      </p:sp>
      <p:sp>
        <p:nvSpPr>
          <p:cNvPr id="11" name="椭圆 10"/>
          <p:cNvSpPr/>
          <p:nvPr/>
        </p:nvSpPr>
        <p:spPr>
          <a:xfrm>
            <a:off x="3643307" y="4538971"/>
            <a:ext cx="357191" cy="2857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prstClr val="white"/>
              </a:solidFill>
            </a:endParaRPr>
          </a:p>
        </p:txBody>
      </p:sp>
      <p:sp>
        <p:nvSpPr>
          <p:cNvPr id="12" name="椭圆 11"/>
          <p:cNvSpPr/>
          <p:nvPr/>
        </p:nvSpPr>
        <p:spPr>
          <a:xfrm>
            <a:off x="5357818" y="4396095"/>
            <a:ext cx="500067" cy="428628"/>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prstClr val="white"/>
              </a:solidFill>
            </a:endParaRPr>
          </a:p>
        </p:txBody>
      </p:sp>
      <p:sp>
        <p:nvSpPr>
          <p:cNvPr id="13" name="椭圆 12"/>
          <p:cNvSpPr/>
          <p:nvPr/>
        </p:nvSpPr>
        <p:spPr>
          <a:xfrm>
            <a:off x="2071671" y="3253088"/>
            <a:ext cx="714380" cy="5000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prstClr val="white"/>
              </a:solidFill>
            </a:endParaRPr>
          </a:p>
        </p:txBody>
      </p:sp>
      <p:sp>
        <p:nvSpPr>
          <p:cNvPr id="14" name="椭圆 13"/>
          <p:cNvSpPr/>
          <p:nvPr/>
        </p:nvSpPr>
        <p:spPr>
          <a:xfrm>
            <a:off x="3643307" y="3610278"/>
            <a:ext cx="285752" cy="142876"/>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prstClr val="white"/>
              </a:solidFill>
            </a:endParaRPr>
          </a:p>
        </p:txBody>
      </p:sp>
      <p:sp>
        <p:nvSpPr>
          <p:cNvPr id="15" name="椭圆 14"/>
          <p:cNvSpPr/>
          <p:nvPr/>
        </p:nvSpPr>
        <p:spPr>
          <a:xfrm>
            <a:off x="5357819" y="3467401"/>
            <a:ext cx="357191" cy="2857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prstClr val="white"/>
              </a:solidFill>
            </a:endParaRPr>
          </a:p>
        </p:txBody>
      </p:sp>
      <p:sp>
        <p:nvSpPr>
          <p:cNvPr id="16" name="椭圆 15"/>
          <p:cNvSpPr/>
          <p:nvPr/>
        </p:nvSpPr>
        <p:spPr>
          <a:xfrm>
            <a:off x="2071670" y="2395832"/>
            <a:ext cx="214315" cy="214315"/>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prstClr val="white"/>
              </a:solidFill>
            </a:endParaRPr>
          </a:p>
        </p:txBody>
      </p:sp>
      <p:sp>
        <p:nvSpPr>
          <p:cNvPr id="17" name="椭圆 16"/>
          <p:cNvSpPr/>
          <p:nvPr/>
        </p:nvSpPr>
        <p:spPr>
          <a:xfrm>
            <a:off x="3643307" y="2110080"/>
            <a:ext cx="642943" cy="50006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prstClr val="white"/>
              </a:solidFill>
            </a:endParaRPr>
          </a:p>
        </p:txBody>
      </p:sp>
      <p:sp>
        <p:nvSpPr>
          <p:cNvPr id="18" name="椭圆 17"/>
          <p:cNvSpPr/>
          <p:nvPr/>
        </p:nvSpPr>
        <p:spPr>
          <a:xfrm>
            <a:off x="5357819" y="2324393"/>
            <a:ext cx="357191" cy="2857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prstClr val="white"/>
              </a:solidFill>
            </a:endParaRPr>
          </a:p>
        </p:txBody>
      </p:sp>
      <p:sp>
        <p:nvSpPr>
          <p:cNvPr id="19" name="椭圆 18"/>
          <p:cNvSpPr/>
          <p:nvPr/>
        </p:nvSpPr>
        <p:spPr>
          <a:xfrm>
            <a:off x="6786579" y="1681451"/>
            <a:ext cx="357191" cy="285752"/>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6786579" y="2252955"/>
            <a:ext cx="357191" cy="28575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solidFill>
                <a:prstClr val="white"/>
              </a:solidFill>
            </a:endParaRPr>
          </a:p>
        </p:txBody>
      </p:sp>
      <p:sp>
        <p:nvSpPr>
          <p:cNvPr id="21" name="TextBox 20"/>
          <p:cNvSpPr txBox="1"/>
          <p:nvPr/>
        </p:nvSpPr>
        <p:spPr>
          <a:xfrm>
            <a:off x="7286644" y="1610014"/>
            <a:ext cx="1428728" cy="369332"/>
          </a:xfrm>
          <a:prstGeom prst="rect">
            <a:avLst/>
          </a:prstGeom>
          <a:noFill/>
        </p:spPr>
        <p:txBody>
          <a:bodyPr wrap="square" rtlCol="0">
            <a:spAutoFit/>
          </a:bodyPr>
          <a:lstStyle/>
          <a:p>
            <a:r>
              <a:rPr lang="en-US" altLang="zh-CN">
                <a:solidFill>
                  <a:prstClr val="black"/>
                </a:solidFill>
              </a:rPr>
              <a:t>Observed</a:t>
            </a:r>
            <a:endParaRPr lang="zh-CN" altLang="en-US">
              <a:solidFill>
                <a:prstClr val="black"/>
              </a:solidFill>
            </a:endParaRPr>
          </a:p>
        </p:txBody>
      </p:sp>
      <p:sp>
        <p:nvSpPr>
          <p:cNvPr id="22" name="TextBox 21"/>
          <p:cNvSpPr txBox="1"/>
          <p:nvPr/>
        </p:nvSpPr>
        <p:spPr>
          <a:xfrm>
            <a:off x="7286612" y="2181517"/>
            <a:ext cx="1428760" cy="369332"/>
          </a:xfrm>
          <a:prstGeom prst="rect">
            <a:avLst/>
          </a:prstGeom>
          <a:noFill/>
        </p:spPr>
        <p:txBody>
          <a:bodyPr wrap="square" rtlCol="0">
            <a:spAutoFit/>
          </a:bodyPr>
          <a:lstStyle/>
          <a:p>
            <a:r>
              <a:rPr lang="en-US" altLang="zh-CN">
                <a:solidFill>
                  <a:prstClr val="black"/>
                </a:solidFill>
              </a:rPr>
              <a:t>Predicted</a:t>
            </a:r>
            <a:endParaRPr lang="zh-CN" altLang="en-US">
              <a:solidFill>
                <a:prstClr val="black"/>
              </a:solidFill>
            </a:endParaRPr>
          </a:p>
        </p:txBody>
      </p:sp>
      <p:sp>
        <p:nvSpPr>
          <p:cNvPr id="23" name="TextBox 22"/>
          <p:cNvSpPr txBox="1"/>
          <p:nvPr/>
        </p:nvSpPr>
        <p:spPr>
          <a:xfrm>
            <a:off x="1285853" y="5169774"/>
            <a:ext cx="7000924" cy="830997"/>
          </a:xfrm>
          <a:prstGeom prst="rect">
            <a:avLst/>
          </a:prstGeom>
          <a:noFill/>
        </p:spPr>
        <p:txBody>
          <a:bodyPr wrap="square" rtlCol="0">
            <a:spAutoFit/>
          </a:bodyPr>
          <a:lstStyle/>
          <a:p>
            <a:pPr>
              <a:buFont typeface="Wingdings" pitchFamily="2" charset="2"/>
              <a:buChar char="ü"/>
            </a:pPr>
            <a:r>
              <a:rPr lang="en-US" altLang="zh-CN" sz="2400">
                <a:solidFill>
                  <a:srgbClr val="C00000"/>
                </a:solidFill>
              </a:rPr>
              <a:t>Given an user, rank the web posts to share</a:t>
            </a:r>
          </a:p>
          <a:p>
            <a:pPr>
              <a:buFont typeface="Wingdings" pitchFamily="2" charset="2"/>
              <a:buChar char="ü"/>
            </a:pPr>
            <a:r>
              <a:rPr lang="en-US" altLang="zh-CN" sz="2400">
                <a:solidFill>
                  <a:srgbClr val="C00000"/>
                </a:solidFill>
              </a:rPr>
              <a:t>Given a web post, rank the users to target</a:t>
            </a:r>
            <a:endParaRPr lang="zh-CN" altLang="en-US" sz="2400">
              <a:solidFill>
                <a:srgbClr val="C00000"/>
              </a:solidFill>
            </a:endParaRPr>
          </a:p>
        </p:txBody>
      </p:sp>
      <p:sp>
        <p:nvSpPr>
          <p:cNvPr id="24" name="TextBox 23"/>
          <p:cNvSpPr txBox="1"/>
          <p:nvPr/>
        </p:nvSpPr>
        <p:spPr>
          <a:xfrm>
            <a:off x="250018" y="441594"/>
            <a:ext cx="8072463" cy="584775"/>
          </a:xfrm>
          <a:prstGeom prst="rect">
            <a:avLst/>
          </a:prstGeom>
          <a:noFill/>
        </p:spPr>
        <p:txBody>
          <a:bodyPr wrap="square" rtlCol="0">
            <a:spAutoFit/>
          </a:bodyPr>
          <a:lstStyle/>
          <a:p>
            <a:r>
              <a:rPr lang="en-US" altLang="zh-CN" sz="3200" b="1" dirty="0">
                <a:solidFill>
                  <a:prstClr val="black"/>
                </a:solidFill>
                <a:effectLst>
                  <a:outerShdw blurRad="38100" dist="38100" dir="2700000" algn="tl">
                    <a:srgbClr val="000000">
                      <a:alpha val="43137"/>
                    </a:srgbClr>
                  </a:outerShdw>
                </a:effectLst>
              </a:rPr>
              <a:t>Problem Formulation</a:t>
            </a:r>
            <a:endParaRPr lang="zh-CN" altLang="en-US" sz="3200" b="1" dirty="0">
              <a:solidFill>
                <a:prstClr val="black"/>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12713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97462" y="1887344"/>
            <a:ext cx="5032728" cy="923330"/>
          </a:xfrm>
          <a:prstGeom prst="rect">
            <a:avLst/>
          </a:prstGeom>
          <a:noFill/>
        </p:spPr>
        <p:txBody>
          <a:bodyPr wrap="square" rtlCol="0">
            <a:spAutoFit/>
          </a:bodyPr>
          <a:lstStyle/>
          <a:p>
            <a:r>
              <a:rPr lang="en-US" altLang="zh-CN" sz="5400" b="1" dirty="0">
                <a:solidFill>
                  <a:srgbClr val="C00000"/>
                </a:solidFill>
              </a:rPr>
              <a:t>Density  0.1%</a:t>
            </a:r>
            <a:endParaRPr lang="zh-CN" altLang="en-US" sz="5400" b="1" dirty="0">
              <a:solidFill>
                <a:srgbClr val="C00000"/>
              </a:solidFill>
            </a:endParaRPr>
          </a:p>
        </p:txBody>
      </p:sp>
      <p:sp>
        <p:nvSpPr>
          <p:cNvPr id="3" name="TextBox 2"/>
          <p:cNvSpPr txBox="1"/>
          <p:nvPr/>
        </p:nvSpPr>
        <p:spPr>
          <a:xfrm>
            <a:off x="1289154" y="3143250"/>
            <a:ext cx="6711871" cy="584775"/>
          </a:xfrm>
          <a:prstGeom prst="rect">
            <a:avLst/>
          </a:prstGeom>
          <a:noFill/>
        </p:spPr>
        <p:txBody>
          <a:bodyPr wrap="square" rtlCol="0">
            <a:spAutoFit/>
          </a:bodyPr>
          <a:lstStyle/>
          <a:p>
            <a:r>
              <a:rPr lang="en-US" altLang="zh-CN" sz="3200">
                <a:solidFill>
                  <a:prstClr val="black"/>
                </a:solidFill>
              </a:rPr>
              <a:t>We need priors on </a:t>
            </a:r>
            <a:r>
              <a:rPr lang="en-US" altLang="zh-CN" sz="3200">
                <a:solidFill>
                  <a:srgbClr val="C00000"/>
                </a:solidFill>
              </a:rPr>
              <a:t>users</a:t>
            </a:r>
            <a:r>
              <a:rPr lang="en-US" altLang="zh-CN" sz="3200">
                <a:solidFill>
                  <a:prstClr val="black"/>
                </a:solidFill>
              </a:rPr>
              <a:t> and </a:t>
            </a:r>
            <a:r>
              <a:rPr lang="en-US" altLang="zh-CN" sz="3200">
                <a:solidFill>
                  <a:srgbClr val="C00000"/>
                </a:solidFill>
              </a:rPr>
              <a:t>posts</a:t>
            </a:r>
            <a:r>
              <a:rPr lang="en-US" altLang="zh-CN" sz="3200">
                <a:solidFill>
                  <a:prstClr val="black"/>
                </a:solidFill>
              </a:rPr>
              <a:t>.</a:t>
            </a:r>
            <a:endParaRPr lang="zh-CN" altLang="en-US" sz="3200" dirty="0">
              <a:solidFill>
                <a:prstClr val="black"/>
              </a:solidFill>
            </a:endParaRPr>
          </a:p>
        </p:txBody>
      </p:sp>
    </p:spTree>
    <p:extLst>
      <p:ext uri="{BB962C8B-B14F-4D97-AF65-F5344CB8AC3E}">
        <p14:creationId xmlns:p14="http://schemas.microsoft.com/office/powerpoint/2010/main" val="5774269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 y="322288"/>
            <a:ext cx="8072463" cy="584775"/>
          </a:xfrm>
          <a:prstGeom prst="rect">
            <a:avLst/>
          </a:prstGeom>
          <a:noFill/>
        </p:spPr>
        <p:txBody>
          <a:bodyPr wrap="square" rtlCol="0">
            <a:spAutoFit/>
          </a:bodyPr>
          <a:lstStyle/>
          <a:p>
            <a:r>
              <a:rPr lang="en-US" altLang="zh-CN" sz="3200" b="1" dirty="0">
                <a:solidFill>
                  <a:prstClr val="black"/>
                </a:solidFill>
                <a:effectLst>
                  <a:outerShdw blurRad="38100" dist="38100" dir="2700000" algn="tl">
                    <a:srgbClr val="000000">
                      <a:alpha val="43137"/>
                    </a:srgbClr>
                  </a:outerShdw>
                </a:effectLst>
              </a:rPr>
              <a:t>Predictive Factors</a:t>
            </a:r>
            <a:endParaRPr lang="zh-CN" altLang="en-US" sz="3200" b="1" dirty="0">
              <a:solidFill>
                <a:prstClr val="black"/>
              </a:solidFill>
              <a:effectLst>
                <a:outerShdw blurRad="38100" dist="38100" dir="2700000" algn="tl">
                  <a:srgbClr val="000000">
                    <a:alpha val="43137"/>
                  </a:srgbClr>
                </a:outerShdw>
              </a:effectLst>
            </a:endParaRPr>
          </a:p>
        </p:txBody>
      </p:sp>
      <p:pic>
        <p:nvPicPr>
          <p:cNvPr id="3074" name="Picture 2"/>
          <p:cNvPicPr>
            <a:picLocks noChangeAspect="1" noChangeArrowheads="1"/>
          </p:cNvPicPr>
          <p:nvPr/>
        </p:nvPicPr>
        <p:blipFill>
          <a:blip r:embed="rId3"/>
          <a:srcRect/>
          <a:stretch>
            <a:fillRect/>
          </a:stretch>
        </p:blipFill>
        <p:spPr bwMode="auto">
          <a:xfrm>
            <a:off x="857225" y="3071811"/>
            <a:ext cx="7286676" cy="2809743"/>
          </a:xfrm>
          <a:prstGeom prst="rect">
            <a:avLst/>
          </a:prstGeom>
          <a:noFill/>
          <a:ln w="9525">
            <a:noFill/>
            <a:miter lim="800000"/>
            <a:headEnd/>
            <a:tailEnd/>
          </a:ln>
          <a:effectLst/>
        </p:spPr>
      </p:pic>
      <p:sp>
        <p:nvSpPr>
          <p:cNvPr id="4" name="TextBox 3"/>
          <p:cNvSpPr txBox="1"/>
          <p:nvPr/>
        </p:nvSpPr>
        <p:spPr>
          <a:xfrm>
            <a:off x="357159" y="1142987"/>
            <a:ext cx="4357719" cy="461665"/>
          </a:xfrm>
          <a:prstGeom prst="rect">
            <a:avLst/>
          </a:prstGeom>
          <a:noFill/>
        </p:spPr>
        <p:txBody>
          <a:bodyPr wrap="square" rtlCol="0">
            <a:spAutoFit/>
          </a:bodyPr>
          <a:lstStyle/>
          <a:p>
            <a:r>
              <a:rPr lang="en-US" altLang="zh-CN" sz="2400">
                <a:solidFill>
                  <a:prstClr val="black"/>
                </a:solidFill>
              </a:rPr>
              <a:t>Percentage of active friends</a:t>
            </a:r>
            <a:endParaRPr lang="zh-CN" altLang="en-US" sz="2400">
              <a:solidFill>
                <a:prstClr val="black"/>
              </a:solidFill>
            </a:endParaRPr>
          </a:p>
        </p:txBody>
      </p:sp>
      <p:pic>
        <p:nvPicPr>
          <p:cNvPr id="3075" name="Picture 3"/>
          <p:cNvPicPr>
            <a:picLocks noChangeAspect="1" noChangeArrowheads="1"/>
          </p:cNvPicPr>
          <p:nvPr/>
        </p:nvPicPr>
        <p:blipFill>
          <a:blip r:embed="rId4"/>
          <a:srcRect/>
          <a:stretch>
            <a:fillRect/>
          </a:stretch>
        </p:blipFill>
        <p:spPr bwMode="auto">
          <a:xfrm>
            <a:off x="2428860" y="1714491"/>
            <a:ext cx="3714776" cy="917037"/>
          </a:xfrm>
          <a:prstGeom prst="rect">
            <a:avLst/>
          </a:prstGeom>
          <a:noFill/>
          <a:ln w="9525">
            <a:noFill/>
            <a:miter lim="800000"/>
            <a:headEnd/>
            <a:tailEnd/>
          </a:ln>
          <a:effectLst/>
        </p:spPr>
      </p:pic>
    </p:spTree>
    <p:extLst>
      <p:ext uri="{BB962C8B-B14F-4D97-AF65-F5344CB8AC3E}">
        <p14:creationId xmlns:p14="http://schemas.microsoft.com/office/powerpoint/2010/main" val="3358453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 y="344773"/>
            <a:ext cx="8072463" cy="584775"/>
          </a:xfrm>
          <a:prstGeom prst="rect">
            <a:avLst/>
          </a:prstGeom>
          <a:noFill/>
        </p:spPr>
        <p:txBody>
          <a:bodyPr wrap="square" rtlCol="0">
            <a:spAutoFit/>
          </a:bodyPr>
          <a:lstStyle/>
          <a:p>
            <a:r>
              <a:rPr lang="en-US" altLang="zh-CN" sz="3200" b="1" dirty="0">
                <a:solidFill>
                  <a:prstClr val="black"/>
                </a:solidFill>
                <a:effectLst>
                  <a:outerShdw blurRad="38100" dist="38100" dir="2700000" algn="tl">
                    <a:srgbClr val="000000">
                      <a:alpha val="43137"/>
                    </a:srgbClr>
                  </a:outerShdw>
                </a:effectLst>
              </a:rPr>
              <a:t>Predictive Factors</a:t>
            </a:r>
            <a:endParaRPr lang="zh-CN" altLang="en-US" sz="3200" b="1" dirty="0">
              <a:solidFill>
                <a:prstClr val="black"/>
              </a:solidFill>
              <a:effectLst>
                <a:outerShdw blurRad="38100" dist="38100" dir="2700000" algn="tl">
                  <a:srgbClr val="000000">
                    <a:alpha val="43137"/>
                  </a:srgbClr>
                </a:outerShdw>
              </a:effectLst>
            </a:endParaRPr>
          </a:p>
        </p:txBody>
      </p:sp>
      <p:sp>
        <p:nvSpPr>
          <p:cNvPr id="4" name="TextBox 3"/>
          <p:cNvSpPr txBox="1"/>
          <p:nvPr/>
        </p:nvSpPr>
        <p:spPr>
          <a:xfrm>
            <a:off x="357159" y="1142987"/>
            <a:ext cx="4357719" cy="461665"/>
          </a:xfrm>
          <a:prstGeom prst="rect">
            <a:avLst/>
          </a:prstGeom>
          <a:noFill/>
        </p:spPr>
        <p:txBody>
          <a:bodyPr wrap="square" rtlCol="0">
            <a:spAutoFit/>
          </a:bodyPr>
          <a:lstStyle/>
          <a:p>
            <a:r>
              <a:rPr lang="en-US" altLang="zh-CN" sz="2400">
                <a:solidFill>
                  <a:prstClr val="black"/>
                </a:solidFill>
              </a:rPr>
              <a:t>Average tie strength</a:t>
            </a:r>
            <a:endParaRPr lang="zh-CN" altLang="en-US" sz="2400">
              <a:solidFill>
                <a:prstClr val="black"/>
              </a:solidFill>
            </a:endParaRPr>
          </a:p>
        </p:txBody>
      </p:sp>
      <p:pic>
        <p:nvPicPr>
          <p:cNvPr id="4099" name="Picture 3"/>
          <p:cNvPicPr>
            <a:picLocks noChangeAspect="1" noChangeArrowheads="1"/>
          </p:cNvPicPr>
          <p:nvPr/>
        </p:nvPicPr>
        <p:blipFill>
          <a:blip r:embed="rId3"/>
          <a:srcRect/>
          <a:stretch>
            <a:fillRect/>
          </a:stretch>
        </p:blipFill>
        <p:spPr bwMode="auto">
          <a:xfrm>
            <a:off x="1142976" y="3000373"/>
            <a:ext cx="7143800" cy="2788387"/>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2786051" y="1714489"/>
            <a:ext cx="3507984" cy="1071571"/>
          </a:xfrm>
          <a:prstGeom prst="rect">
            <a:avLst/>
          </a:prstGeom>
          <a:noFill/>
          <a:ln w="9525">
            <a:noFill/>
            <a:miter lim="800000"/>
            <a:headEnd/>
            <a:tailEnd/>
          </a:ln>
          <a:effectLst/>
        </p:spPr>
      </p:pic>
    </p:spTree>
    <p:extLst>
      <p:ext uri="{BB962C8B-B14F-4D97-AF65-F5344CB8AC3E}">
        <p14:creationId xmlns:p14="http://schemas.microsoft.com/office/powerpoint/2010/main" val="9654538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Related</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13</a:t>
            </a:fld>
            <a:endParaRPr lang="en-US" dirty="0"/>
          </a:p>
        </p:txBody>
      </p:sp>
      <p:sp>
        <p:nvSpPr>
          <p:cNvPr id="5" name="矩形 4"/>
          <p:cNvSpPr/>
          <p:nvPr/>
        </p:nvSpPr>
        <p:spPr>
          <a:xfrm>
            <a:off x="5228861" y="2947282"/>
            <a:ext cx="3870168" cy="127861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dirty="0" smtClean="0"/>
              <a:t>Rich context info in social networks. How to couple them with behavioral modeling?</a:t>
            </a:r>
            <a:endParaRPr lang="zh-CN" altLang="en-US" sz="2000" dirty="0"/>
          </a:p>
        </p:txBody>
      </p:sp>
      <p:pic>
        <p:nvPicPr>
          <p:cNvPr id="8194" name="Picture 2" descr="http://www.drchaos.com/wp-content/uploads/2014/11/context-aware-secur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29" y="2004569"/>
            <a:ext cx="5051915" cy="3309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21375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1000102" y="3214689"/>
            <a:ext cx="7215239" cy="2883797"/>
          </a:xfrm>
          <a:prstGeom prst="rect">
            <a:avLst/>
          </a:prstGeom>
          <a:noFill/>
          <a:ln w="9525">
            <a:noFill/>
            <a:miter lim="800000"/>
            <a:headEnd/>
            <a:tailEnd/>
          </a:ln>
          <a:effectLst/>
        </p:spPr>
      </p:pic>
      <p:sp>
        <p:nvSpPr>
          <p:cNvPr id="3" name="TextBox 2"/>
          <p:cNvSpPr txBox="1"/>
          <p:nvPr/>
        </p:nvSpPr>
        <p:spPr>
          <a:xfrm>
            <a:off x="2" y="307298"/>
            <a:ext cx="8072463" cy="584775"/>
          </a:xfrm>
          <a:prstGeom prst="rect">
            <a:avLst/>
          </a:prstGeom>
          <a:noFill/>
        </p:spPr>
        <p:txBody>
          <a:bodyPr wrap="square" rtlCol="0">
            <a:spAutoFit/>
          </a:bodyPr>
          <a:lstStyle/>
          <a:p>
            <a:r>
              <a:rPr lang="en-US" altLang="zh-CN" sz="3200" b="1" dirty="0">
                <a:solidFill>
                  <a:prstClr val="black"/>
                </a:solidFill>
                <a:effectLst>
                  <a:outerShdw blurRad="38100" dist="38100" dir="2700000" algn="tl">
                    <a:srgbClr val="000000">
                      <a:alpha val="43137"/>
                    </a:srgbClr>
                  </a:outerShdw>
                </a:effectLst>
              </a:rPr>
              <a:t>Predictive Factors</a:t>
            </a:r>
            <a:endParaRPr lang="zh-CN" altLang="en-US" sz="3200" b="1" dirty="0">
              <a:solidFill>
                <a:prstClr val="black"/>
              </a:solidFill>
              <a:effectLst>
                <a:outerShdw blurRad="38100" dist="38100" dir="2700000" algn="tl">
                  <a:srgbClr val="000000">
                    <a:alpha val="43137"/>
                  </a:srgbClr>
                </a:outerShdw>
              </a:effectLst>
            </a:endParaRPr>
          </a:p>
        </p:txBody>
      </p:sp>
      <p:sp>
        <p:nvSpPr>
          <p:cNvPr id="4" name="TextBox 3"/>
          <p:cNvSpPr txBox="1"/>
          <p:nvPr/>
        </p:nvSpPr>
        <p:spPr>
          <a:xfrm>
            <a:off x="1071538" y="1357300"/>
            <a:ext cx="7358115" cy="954107"/>
          </a:xfrm>
          <a:prstGeom prst="rect">
            <a:avLst/>
          </a:prstGeom>
          <a:noFill/>
        </p:spPr>
        <p:txBody>
          <a:bodyPr wrap="square" rtlCol="0">
            <a:spAutoFit/>
          </a:bodyPr>
          <a:lstStyle/>
          <a:p>
            <a:r>
              <a:rPr lang="en-US" altLang="zh-CN" sz="2800">
                <a:solidFill>
                  <a:prstClr val="black"/>
                </a:solidFill>
              </a:rPr>
              <a:t>The introduction of post topic groups can reduce the variances of influences.</a:t>
            </a:r>
            <a:endParaRPr lang="zh-CN" altLang="en-US" sz="2800">
              <a:solidFill>
                <a:prstClr val="black"/>
              </a:solidFill>
            </a:endParaRPr>
          </a:p>
        </p:txBody>
      </p:sp>
    </p:spTree>
    <p:extLst>
      <p:ext uri="{BB962C8B-B14F-4D97-AF65-F5344CB8AC3E}">
        <p14:creationId xmlns:p14="http://schemas.microsoft.com/office/powerpoint/2010/main" val="2143080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2214546" y="1357298"/>
            <a:ext cx="4000528" cy="934430"/>
          </a:xfrm>
          <a:prstGeom prst="rect">
            <a:avLst/>
          </a:prstGeom>
          <a:noFill/>
          <a:ln w="9525">
            <a:noFill/>
            <a:miter lim="800000"/>
            <a:headEnd/>
            <a:tailEnd/>
          </a:ln>
          <a:effectLst/>
        </p:spPr>
      </p:pic>
      <p:sp>
        <p:nvSpPr>
          <p:cNvPr id="3" name="TextBox 2"/>
          <p:cNvSpPr txBox="1"/>
          <p:nvPr/>
        </p:nvSpPr>
        <p:spPr>
          <a:xfrm>
            <a:off x="0" y="344770"/>
            <a:ext cx="8072462" cy="584775"/>
          </a:xfrm>
          <a:prstGeom prst="rect">
            <a:avLst/>
          </a:prstGeom>
          <a:noFill/>
        </p:spPr>
        <p:txBody>
          <a:bodyPr wrap="square" rtlCol="0">
            <a:spAutoFit/>
          </a:bodyPr>
          <a:lstStyle/>
          <a:p>
            <a:r>
              <a:rPr lang="en-US" altLang="zh-CN" sz="3200" b="1" dirty="0" smtClean="0">
                <a:effectLst>
                  <a:outerShdw blurRad="38100" dist="38100" dir="2700000" algn="tl">
                    <a:srgbClr val="000000">
                      <a:alpha val="43137"/>
                    </a:srgbClr>
                  </a:outerShdw>
                </a:effectLst>
              </a:rPr>
              <a:t>Modeling</a:t>
            </a:r>
            <a:endParaRPr lang="zh-CN" altLang="en-US" sz="3200" b="1" dirty="0">
              <a:effectLst>
                <a:outerShdw blurRad="38100" dist="38100" dir="2700000" algn="tl">
                  <a:srgbClr val="000000">
                    <a:alpha val="43137"/>
                  </a:srgbClr>
                </a:outerShdw>
              </a:effectLst>
            </a:endParaRPr>
          </a:p>
        </p:txBody>
      </p:sp>
      <p:sp>
        <p:nvSpPr>
          <p:cNvPr id="4" name="TextBox 3"/>
          <p:cNvSpPr txBox="1"/>
          <p:nvPr/>
        </p:nvSpPr>
        <p:spPr>
          <a:xfrm>
            <a:off x="571472" y="785794"/>
            <a:ext cx="4429156" cy="461665"/>
          </a:xfrm>
          <a:prstGeom prst="rect">
            <a:avLst/>
          </a:prstGeom>
          <a:noFill/>
        </p:spPr>
        <p:txBody>
          <a:bodyPr wrap="square" rtlCol="0">
            <a:spAutoFit/>
          </a:bodyPr>
          <a:lstStyle/>
          <a:p>
            <a:r>
              <a:rPr lang="en-US" altLang="zh-CN" sz="2400" b="1" smtClean="0"/>
              <a:t>Baseline objective function</a:t>
            </a:r>
            <a:endParaRPr lang="zh-CN" altLang="en-US" sz="2400" b="1"/>
          </a:p>
        </p:txBody>
      </p:sp>
      <p:sp>
        <p:nvSpPr>
          <p:cNvPr id="6" name="TextBox 5"/>
          <p:cNvSpPr txBox="1"/>
          <p:nvPr/>
        </p:nvSpPr>
        <p:spPr>
          <a:xfrm>
            <a:off x="571472" y="2357430"/>
            <a:ext cx="7143800" cy="830997"/>
          </a:xfrm>
          <a:prstGeom prst="rect">
            <a:avLst/>
          </a:prstGeom>
          <a:noFill/>
        </p:spPr>
        <p:txBody>
          <a:bodyPr wrap="square" rtlCol="0">
            <a:spAutoFit/>
          </a:bodyPr>
          <a:lstStyle/>
          <a:p>
            <a:r>
              <a:rPr lang="en-US" altLang="zh-CN" sz="2400" b="1" smtClean="0"/>
              <a:t>We suppose the users with similar observed predictive factors have similar distribution in latent space</a:t>
            </a:r>
            <a:endParaRPr lang="zh-CN" altLang="en-US" sz="2400" b="1"/>
          </a:p>
        </p:txBody>
      </p:sp>
      <p:pic>
        <p:nvPicPr>
          <p:cNvPr id="8194" name="Picture 2"/>
          <p:cNvPicPr>
            <a:picLocks noChangeAspect="1" noChangeArrowheads="1"/>
          </p:cNvPicPr>
          <p:nvPr/>
        </p:nvPicPr>
        <p:blipFill>
          <a:blip r:embed="rId3"/>
          <a:srcRect/>
          <a:stretch>
            <a:fillRect/>
          </a:stretch>
        </p:blipFill>
        <p:spPr bwMode="auto">
          <a:xfrm>
            <a:off x="3000364" y="3286124"/>
            <a:ext cx="2011694" cy="571504"/>
          </a:xfrm>
          <a:prstGeom prst="rect">
            <a:avLst/>
          </a:prstGeom>
          <a:noFill/>
          <a:ln w="9525">
            <a:noFill/>
            <a:miter lim="800000"/>
            <a:headEnd/>
            <a:tailEnd/>
          </a:ln>
          <a:effectLst/>
        </p:spPr>
      </p:pic>
      <p:sp>
        <p:nvSpPr>
          <p:cNvPr id="8" name="TextBox 7"/>
          <p:cNvSpPr txBox="1"/>
          <p:nvPr/>
        </p:nvSpPr>
        <p:spPr>
          <a:xfrm>
            <a:off x="571472" y="4357694"/>
            <a:ext cx="7358114" cy="461665"/>
          </a:xfrm>
          <a:prstGeom prst="rect">
            <a:avLst/>
          </a:prstGeom>
          <a:noFill/>
        </p:spPr>
        <p:txBody>
          <a:bodyPr wrap="square" rtlCol="0">
            <a:spAutoFit/>
          </a:bodyPr>
          <a:lstStyle/>
          <a:p>
            <a:r>
              <a:rPr lang="en-US" altLang="zh-CN" sz="2400" b="1" smtClean="0"/>
              <a:t>We constrain the latent post space by topic distributions</a:t>
            </a:r>
            <a:endParaRPr lang="zh-CN" altLang="en-US" sz="2400" b="1"/>
          </a:p>
        </p:txBody>
      </p:sp>
      <p:pic>
        <p:nvPicPr>
          <p:cNvPr id="8195" name="Picture 3"/>
          <p:cNvPicPr>
            <a:picLocks noChangeAspect="1" noChangeArrowheads="1"/>
          </p:cNvPicPr>
          <p:nvPr/>
        </p:nvPicPr>
        <p:blipFill>
          <a:blip r:embed="rId4"/>
          <a:srcRect/>
          <a:stretch>
            <a:fillRect/>
          </a:stretch>
        </p:blipFill>
        <p:spPr bwMode="auto">
          <a:xfrm>
            <a:off x="3071802" y="4857760"/>
            <a:ext cx="1928827" cy="500066"/>
          </a:xfrm>
          <a:prstGeom prst="rect">
            <a:avLst/>
          </a:prstGeom>
          <a:noFill/>
          <a:ln w="9525">
            <a:noFill/>
            <a:miter lim="800000"/>
            <a:headEnd/>
            <a:tailEnd/>
          </a:ln>
          <a:effectLst/>
        </p:spPr>
      </p:pic>
      <p:sp>
        <p:nvSpPr>
          <p:cNvPr id="10" name="线形标注 1 9"/>
          <p:cNvSpPr/>
          <p:nvPr/>
        </p:nvSpPr>
        <p:spPr>
          <a:xfrm>
            <a:off x="2428860" y="4000504"/>
            <a:ext cx="2428892" cy="428628"/>
          </a:xfrm>
          <a:prstGeom prst="borderCallout1">
            <a:avLst>
              <a:gd name="adj1" fmla="val -6139"/>
              <a:gd name="adj2" fmla="val 41773"/>
              <a:gd name="adj3" fmla="val -75943"/>
              <a:gd name="adj4" fmla="val 55963"/>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rPr>
              <a:t>User similarity matrix</a:t>
            </a:r>
            <a:endParaRPr lang="zh-CN" altLang="en-US" dirty="0">
              <a:solidFill>
                <a:schemeClr val="tx1"/>
              </a:solidFill>
            </a:endParaRPr>
          </a:p>
        </p:txBody>
      </p:sp>
      <p:sp>
        <p:nvSpPr>
          <p:cNvPr id="11" name="线形标注 1 10"/>
          <p:cNvSpPr/>
          <p:nvPr/>
        </p:nvSpPr>
        <p:spPr>
          <a:xfrm>
            <a:off x="1428728" y="5572140"/>
            <a:ext cx="2428892" cy="428628"/>
          </a:xfrm>
          <a:prstGeom prst="borderCallout1">
            <a:avLst>
              <a:gd name="adj1" fmla="val -2583"/>
              <a:gd name="adj2" fmla="val 93851"/>
              <a:gd name="adj3" fmla="val -86610"/>
              <a:gd name="adj4" fmla="val 992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solidFill>
                  <a:schemeClr val="tx1"/>
                </a:solidFill>
              </a:rPr>
              <a:t>Post content matrix</a:t>
            </a:r>
            <a:endParaRPr lang="zh-CN" altLang="en-US" sz="2000">
              <a:solidFill>
                <a:schemeClr val="tx1"/>
              </a:solidFill>
            </a:endParaRPr>
          </a:p>
        </p:txBody>
      </p:sp>
      <p:sp>
        <p:nvSpPr>
          <p:cNvPr id="12" name="线形标注 1 11"/>
          <p:cNvSpPr/>
          <p:nvPr/>
        </p:nvSpPr>
        <p:spPr>
          <a:xfrm>
            <a:off x="4214810" y="5572140"/>
            <a:ext cx="2428892" cy="428628"/>
          </a:xfrm>
          <a:prstGeom prst="borderCallout1">
            <a:avLst>
              <a:gd name="adj1" fmla="val -6138"/>
              <a:gd name="adj2" fmla="val 5381"/>
              <a:gd name="adj3" fmla="val -90166"/>
              <a:gd name="adj4" fmla="val 953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solidFill>
                  <a:schemeClr val="tx1"/>
                </a:solidFill>
              </a:rPr>
              <a:t>Topic matrix</a:t>
            </a:r>
            <a:endParaRPr lang="zh-CN" altLang="en-US" sz="2000">
              <a:solidFill>
                <a:schemeClr val="tx1"/>
              </a:solidFill>
            </a:endParaRPr>
          </a:p>
        </p:txBody>
      </p:sp>
    </p:spTree>
    <p:extLst>
      <p:ext uri="{BB962C8B-B14F-4D97-AF65-F5344CB8AC3E}">
        <p14:creationId xmlns:p14="http://schemas.microsoft.com/office/powerpoint/2010/main" val="115524437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 y="359763"/>
            <a:ext cx="8072463" cy="584775"/>
          </a:xfrm>
          <a:prstGeom prst="rect">
            <a:avLst/>
          </a:prstGeom>
          <a:noFill/>
        </p:spPr>
        <p:txBody>
          <a:bodyPr wrap="square" rtlCol="0">
            <a:spAutoFit/>
          </a:bodyPr>
          <a:lstStyle/>
          <a:p>
            <a:r>
              <a:rPr lang="en-US" altLang="zh-CN" sz="3200" b="1" dirty="0">
                <a:solidFill>
                  <a:prstClr val="black"/>
                </a:solidFill>
                <a:effectLst>
                  <a:outerShdw blurRad="38100" dist="38100" dir="2700000" algn="tl">
                    <a:srgbClr val="000000">
                      <a:alpha val="43137"/>
                    </a:srgbClr>
                  </a:outerShdw>
                </a:effectLst>
              </a:rPr>
              <a:t>Modeling</a:t>
            </a:r>
            <a:endParaRPr lang="zh-CN" altLang="en-US" sz="3200" b="1" dirty="0">
              <a:solidFill>
                <a:prstClr val="black"/>
              </a:solidFill>
              <a:effectLst>
                <a:outerShdw blurRad="38100" dist="38100" dir="2700000" algn="tl">
                  <a:srgbClr val="000000">
                    <a:alpha val="43137"/>
                  </a:srgbClr>
                </a:outerShdw>
              </a:effectLst>
            </a:endParaRPr>
          </a:p>
        </p:txBody>
      </p:sp>
      <p:pic>
        <p:nvPicPr>
          <p:cNvPr id="3" name="Picture 2"/>
          <p:cNvPicPr>
            <a:picLocks noChangeAspect="1" noChangeArrowheads="1"/>
          </p:cNvPicPr>
          <p:nvPr/>
        </p:nvPicPr>
        <p:blipFill>
          <a:blip r:embed="rId2"/>
          <a:srcRect/>
          <a:stretch>
            <a:fillRect/>
          </a:stretch>
        </p:blipFill>
        <p:spPr bwMode="auto">
          <a:xfrm>
            <a:off x="1285855" y="2961974"/>
            <a:ext cx="6638925" cy="1481137"/>
          </a:xfrm>
          <a:prstGeom prst="rect">
            <a:avLst/>
          </a:prstGeom>
          <a:noFill/>
          <a:ln w="9525">
            <a:noFill/>
            <a:miter lim="800000"/>
            <a:headEnd/>
            <a:tailEnd/>
          </a:ln>
        </p:spPr>
      </p:pic>
      <p:sp>
        <p:nvSpPr>
          <p:cNvPr id="4" name="TextBox 3"/>
          <p:cNvSpPr txBox="1"/>
          <p:nvPr/>
        </p:nvSpPr>
        <p:spPr>
          <a:xfrm>
            <a:off x="785786" y="2285995"/>
            <a:ext cx="7643867" cy="461665"/>
          </a:xfrm>
          <a:prstGeom prst="rect">
            <a:avLst/>
          </a:prstGeom>
          <a:noFill/>
        </p:spPr>
        <p:txBody>
          <a:bodyPr wrap="square" rtlCol="0">
            <a:spAutoFit/>
          </a:bodyPr>
          <a:lstStyle/>
          <a:p>
            <a:r>
              <a:rPr lang="en-US" altLang="zh-CN" sz="2400" b="1">
                <a:solidFill>
                  <a:srgbClr val="C00000"/>
                </a:solidFill>
                <a:effectLst>
                  <a:outerShdw blurRad="38100" dist="38100" dir="2700000" algn="tl">
                    <a:srgbClr val="000000">
                      <a:alpha val="43137"/>
                    </a:srgbClr>
                  </a:outerShdw>
                </a:effectLst>
              </a:rPr>
              <a:t>Hybrid Factor Non-Negative Matrix Factorization (HF-NMF)</a:t>
            </a:r>
            <a:endParaRPr lang="zh-CN" altLang="en-US" sz="2400" b="1">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9247406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523908" y="3762388"/>
            <a:ext cx="8334375" cy="1390651"/>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500035" y="5476901"/>
            <a:ext cx="8362951" cy="1381125"/>
          </a:xfrm>
          <a:prstGeom prst="rect">
            <a:avLst/>
          </a:prstGeom>
          <a:noFill/>
          <a:ln w="9525">
            <a:noFill/>
            <a:miter lim="800000"/>
            <a:headEnd/>
            <a:tailEnd/>
          </a:ln>
          <a:effectLst/>
        </p:spPr>
      </p:pic>
      <p:pic>
        <p:nvPicPr>
          <p:cNvPr id="10242" name="Picture 2"/>
          <p:cNvPicPr>
            <a:picLocks noChangeAspect="1" noChangeArrowheads="1"/>
          </p:cNvPicPr>
          <p:nvPr/>
        </p:nvPicPr>
        <p:blipFill>
          <a:blip r:embed="rId4"/>
          <a:srcRect/>
          <a:stretch>
            <a:fillRect/>
          </a:stretch>
        </p:blipFill>
        <p:spPr bwMode="auto">
          <a:xfrm>
            <a:off x="500038" y="785798"/>
            <a:ext cx="4524375" cy="2333625"/>
          </a:xfrm>
          <a:prstGeom prst="rect">
            <a:avLst/>
          </a:prstGeom>
          <a:noFill/>
          <a:ln w="9525">
            <a:noFill/>
            <a:miter lim="800000"/>
            <a:headEnd/>
            <a:tailEnd/>
          </a:ln>
          <a:effectLst/>
        </p:spPr>
      </p:pic>
      <p:sp>
        <p:nvSpPr>
          <p:cNvPr id="5" name="矩形 4"/>
          <p:cNvSpPr/>
          <p:nvPr/>
        </p:nvSpPr>
        <p:spPr>
          <a:xfrm>
            <a:off x="571473" y="1255382"/>
            <a:ext cx="4429156" cy="35719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TextBox 5"/>
          <p:cNvSpPr txBox="1"/>
          <p:nvPr/>
        </p:nvSpPr>
        <p:spPr>
          <a:xfrm>
            <a:off x="500035" y="428604"/>
            <a:ext cx="2632909" cy="400110"/>
          </a:xfrm>
          <a:prstGeom prst="rect">
            <a:avLst/>
          </a:prstGeom>
          <a:noFill/>
        </p:spPr>
        <p:txBody>
          <a:bodyPr wrap="square" rtlCol="0">
            <a:spAutoFit/>
          </a:bodyPr>
          <a:lstStyle/>
          <a:p>
            <a:r>
              <a:rPr lang="en-US" altLang="zh-CN" sz="2000" b="1" dirty="0">
                <a:solidFill>
                  <a:prstClr val="black"/>
                </a:solidFill>
              </a:rPr>
              <a:t>Ranking Criterion</a:t>
            </a:r>
            <a:endParaRPr lang="zh-CN" altLang="en-US" sz="2000" b="1" dirty="0">
              <a:solidFill>
                <a:prstClr val="black"/>
              </a:solidFill>
            </a:endParaRPr>
          </a:p>
        </p:txBody>
      </p:sp>
      <p:sp>
        <p:nvSpPr>
          <p:cNvPr id="7" name="TextBox 6"/>
          <p:cNvSpPr txBox="1"/>
          <p:nvPr/>
        </p:nvSpPr>
        <p:spPr>
          <a:xfrm>
            <a:off x="500035" y="3143248"/>
            <a:ext cx="2071703" cy="400110"/>
          </a:xfrm>
          <a:prstGeom prst="rect">
            <a:avLst/>
          </a:prstGeom>
          <a:noFill/>
        </p:spPr>
        <p:txBody>
          <a:bodyPr wrap="square" rtlCol="0">
            <a:spAutoFit/>
          </a:bodyPr>
          <a:lstStyle/>
          <a:p>
            <a:r>
              <a:rPr lang="en-US" altLang="zh-CN" sz="2000" b="1">
                <a:solidFill>
                  <a:prstClr val="black"/>
                </a:solidFill>
              </a:rPr>
              <a:t>Examples</a:t>
            </a:r>
            <a:endParaRPr lang="zh-CN" altLang="en-US" sz="2000" b="1">
              <a:solidFill>
                <a:prstClr val="black"/>
              </a:solidFill>
            </a:endParaRPr>
          </a:p>
        </p:txBody>
      </p:sp>
      <p:sp>
        <p:nvSpPr>
          <p:cNvPr id="8" name="TextBox 7"/>
          <p:cNvSpPr txBox="1"/>
          <p:nvPr/>
        </p:nvSpPr>
        <p:spPr>
          <a:xfrm>
            <a:off x="5143504" y="1285862"/>
            <a:ext cx="4000496" cy="1200329"/>
          </a:xfrm>
          <a:prstGeom prst="rect">
            <a:avLst/>
          </a:prstGeom>
          <a:noFill/>
        </p:spPr>
        <p:txBody>
          <a:bodyPr wrap="square" rtlCol="0">
            <a:spAutoFit/>
          </a:bodyPr>
          <a:lstStyle/>
          <a:p>
            <a:r>
              <a:rPr lang="en-US" altLang="zh-CN" sz="2400" b="1">
                <a:solidFill>
                  <a:srgbClr val="C00000"/>
                </a:solidFill>
              </a:rPr>
              <a:t>The advantages of HF-NMF is more apparent in ranking evaluations.</a:t>
            </a:r>
            <a:endParaRPr lang="zh-CN" altLang="en-US" sz="2400" b="1">
              <a:solidFill>
                <a:srgbClr val="C00000"/>
              </a:solidFill>
            </a:endParaRPr>
          </a:p>
        </p:txBody>
      </p:sp>
      <p:sp>
        <p:nvSpPr>
          <p:cNvPr id="9" name="TextBox 8"/>
          <p:cNvSpPr txBox="1"/>
          <p:nvPr/>
        </p:nvSpPr>
        <p:spPr>
          <a:xfrm>
            <a:off x="500035" y="3500438"/>
            <a:ext cx="3569795" cy="369332"/>
          </a:xfrm>
          <a:prstGeom prst="rect">
            <a:avLst/>
          </a:prstGeom>
          <a:noFill/>
        </p:spPr>
        <p:txBody>
          <a:bodyPr wrap="square" rtlCol="0">
            <a:spAutoFit/>
          </a:bodyPr>
          <a:lstStyle/>
          <a:p>
            <a:r>
              <a:rPr lang="en-US" altLang="zh-CN" dirty="0">
                <a:solidFill>
                  <a:prstClr val="black"/>
                </a:solidFill>
              </a:rPr>
              <a:t>For a user, ranking the posts</a:t>
            </a:r>
            <a:endParaRPr lang="zh-CN" altLang="en-US" dirty="0">
              <a:solidFill>
                <a:prstClr val="black"/>
              </a:solidFill>
            </a:endParaRPr>
          </a:p>
        </p:txBody>
      </p:sp>
      <p:sp>
        <p:nvSpPr>
          <p:cNvPr id="10" name="TextBox 9"/>
          <p:cNvSpPr txBox="1"/>
          <p:nvPr/>
        </p:nvSpPr>
        <p:spPr>
          <a:xfrm>
            <a:off x="500035" y="5143513"/>
            <a:ext cx="3502339" cy="369332"/>
          </a:xfrm>
          <a:prstGeom prst="rect">
            <a:avLst/>
          </a:prstGeom>
          <a:noFill/>
        </p:spPr>
        <p:txBody>
          <a:bodyPr wrap="square" rtlCol="0">
            <a:spAutoFit/>
          </a:bodyPr>
          <a:lstStyle/>
          <a:p>
            <a:r>
              <a:rPr lang="en-US" altLang="zh-CN" dirty="0">
                <a:solidFill>
                  <a:prstClr val="black"/>
                </a:solidFill>
              </a:rPr>
              <a:t>For a post, ranking the users</a:t>
            </a:r>
            <a:endParaRPr lang="zh-CN" altLang="en-US" dirty="0">
              <a:solidFill>
                <a:prstClr val="black"/>
              </a:solidFill>
            </a:endParaRPr>
          </a:p>
        </p:txBody>
      </p:sp>
    </p:spTree>
    <p:extLst>
      <p:ext uri="{BB962C8B-B14F-4D97-AF65-F5344CB8AC3E}">
        <p14:creationId xmlns:p14="http://schemas.microsoft.com/office/powerpoint/2010/main" val="41799814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latin typeface="Arial" panose="020B0604020202020204" pitchFamily="34" charset="0"/>
                <a:cs typeface="Arial" panose="020B0604020202020204" pitchFamily="34" charset="0"/>
              </a:rPr>
              <a:t>Discussions</a:t>
            </a:r>
            <a:endParaRPr lang="zh-CN" altLang="en-US" dirty="0">
              <a:latin typeface="Arial" panose="020B0604020202020204" pitchFamily="34" charset="0"/>
              <a:cs typeface="Arial" panose="020B0604020202020204" pitchFamily="34" charset="0"/>
            </a:endParaRPr>
          </a:p>
        </p:txBody>
      </p:sp>
      <p:sp>
        <p:nvSpPr>
          <p:cNvPr id="15" name="文本框 14"/>
          <p:cNvSpPr txBox="1"/>
          <p:nvPr/>
        </p:nvSpPr>
        <p:spPr>
          <a:xfrm>
            <a:off x="771180" y="1569816"/>
            <a:ext cx="7601639" cy="3970318"/>
          </a:xfrm>
          <a:prstGeom prst="rect">
            <a:avLst/>
          </a:prstGeom>
          <a:noFill/>
        </p:spPr>
        <p:txBody>
          <a:bodyPr wrap="square" rtlCol="0">
            <a:spAutoFit/>
          </a:bodyPr>
          <a:lstStyle/>
          <a:p>
            <a:pPr>
              <a:buFont typeface="Wingdings" pitchFamily="2" charset="2"/>
              <a:buChar char="Ø"/>
            </a:pPr>
            <a:r>
              <a:rPr lang="en-US" altLang="zh-CN" sz="2800" dirty="0" smtClean="0">
                <a:solidFill>
                  <a:prstClr val="black"/>
                </a:solidFill>
              </a:rPr>
              <a:t>The collective retweeting behaviors of a user’s followers is predictable in fine granularity.</a:t>
            </a:r>
          </a:p>
          <a:p>
            <a:pPr>
              <a:buFont typeface="Wingdings" pitchFamily="2" charset="2"/>
              <a:buChar char="Ø"/>
            </a:pPr>
            <a:r>
              <a:rPr lang="en-US" altLang="zh-CN" sz="2800" dirty="0" smtClean="0">
                <a:solidFill>
                  <a:prstClr val="black"/>
                </a:solidFill>
              </a:rPr>
              <a:t>Can we use the results of one-hop cascade prediction to predict the whole cascades? No!</a:t>
            </a:r>
          </a:p>
          <a:p>
            <a:pPr lvl="1">
              <a:buFont typeface="Wingdings" pitchFamily="2" charset="2"/>
              <a:buChar char="Ø"/>
            </a:pPr>
            <a:r>
              <a:rPr lang="en-US" altLang="zh-CN" sz="2800" dirty="0" smtClean="0">
                <a:solidFill>
                  <a:prstClr val="black"/>
                </a:solidFill>
              </a:rPr>
              <a:t>Inapplicable in real applications</a:t>
            </a:r>
          </a:p>
          <a:p>
            <a:pPr lvl="1">
              <a:buFont typeface="Wingdings" pitchFamily="2" charset="2"/>
              <a:buChar char="Ø"/>
            </a:pPr>
            <a:r>
              <a:rPr lang="en-US" altLang="zh-CN" sz="2800" dirty="0" smtClean="0">
                <a:solidFill>
                  <a:prstClr val="black"/>
                </a:solidFill>
              </a:rPr>
              <a:t>Error aggregation</a:t>
            </a:r>
          </a:p>
          <a:p>
            <a:pPr>
              <a:buFont typeface="Wingdings" pitchFamily="2" charset="2"/>
              <a:buChar char="Ø"/>
            </a:pPr>
            <a:r>
              <a:rPr lang="en-US" altLang="zh-CN" sz="2800" b="1" dirty="0" smtClean="0">
                <a:solidFill>
                  <a:srgbClr val="C00000"/>
                </a:solidFill>
              </a:rPr>
              <a:t>Hint:</a:t>
            </a:r>
            <a:r>
              <a:rPr lang="en-US" altLang="zh-CN" sz="2800" dirty="0" smtClean="0">
                <a:solidFill>
                  <a:srgbClr val="C00000"/>
                </a:solidFill>
              </a:rPr>
              <a:t> Different users play different roles in information spreading.</a:t>
            </a:r>
          </a:p>
          <a:p>
            <a:pPr>
              <a:buFont typeface="Wingdings" pitchFamily="2" charset="2"/>
              <a:buChar char="Ø"/>
            </a:pPr>
            <a:endParaRPr lang="en-US" altLang="zh-CN" sz="2800" dirty="0">
              <a:solidFill>
                <a:prstClr val="black"/>
              </a:solidFill>
            </a:endParaRPr>
          </a:p>
        </p:txBody>
      </p:sp>
    </p:spTree>
    <p:extLst>
      <p:ext uri="{BB962C8B-B14F-4D97-AF65-F5344CB8AC3E}">
        <p14:creationId xmlns:p14="http://schemas.microsoft.com/office/powerpoint/2010/main" val="87584729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5429" y="365126"/>
            <a:ext cx="8342811" cy="1325563"/>
          </a:xfrm>
        </p:spPr>
        <p:txBody>
          <a:bodyPr>
            <a:normAutofit/>
          </a:bodyPr>
          <a:lstStyle/>
          <a:p>
            <a:r>
              <a:rPr lang="en-US" altLang="zh-CN" sz="3200" dirty="0" smtClean="0">
                <a:latin typeface="Arial" panose="020B0604020202020204" pitchFamily="34" charset="0"/>
                <a:cs typeface="Arial" panose="020B0604020202020204" pitchFamily="34" charset="0"/>
              </a:rPr>
              <a:t>Predictive Modeling on </a:t>
            </a:r>
            <a:r>
              <a:rPr lang="en-US" altLang="zh-CN" sz="3200" dirty="0">
                <a:latin typeface="Arial" panose="020B0604020202020204" pitchFamily="34" charset="0"/>
                <a:cs typeface="Arial" panose="020B0604020202020204" pitchFamily="34" charset="0"/>
              </a:rPr>
              <a:t>I</a:t>
            </a:r>
            <a:r>
              <a:rPr lang="en-US" altLang="zh-CN" sz="3200" dirty="0" smtClean="0">
                <a:latin typeface="Arial" panose="020B0604020202020204" pitchFamily="34" charset="0"/>
                <a:cs typeface="Arial" panose="020B0604020202020204" pitchFamily="34" charset="0"/>
              </a:rPr>
              <a:t>nformation Spreading</a:t>
            </a:r>
            <a:endParaRPr lang="zh-CN" altLang="en-US" sz="3200" dirty="0">
              <a:latin typeface="Arial" panose="020B0604020202020204" pitchFamily="34" charset="0"/>
              <a:cs typeface="Arial" panose="020B0604020202020204" pitchFamily="34" charset="0"/>
            </a:endParaRPr>
          </a:p>
        </p:txBody>
      </p:sp>
      <p:sp>
        <p:nvSpPr>
          <p:cNvPr id="5" name="矩形 4"/>
          <p:cNvSpPr/>
          <p:nvPr/>
        </p:nvSpPr>
        <p:spPr>
          <a:xfrm>
            <a:off x="1282202" y="3016254"/>
            <a:ext cx="2033516" cy="16650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One-Hop Cascade Prediction</a:t>
            </a:r>
            <a:endParaRPr lang="zh-CN" altLang="en-US" sz="2400" b="1" dirty="0">
              <a:effectLst>
                <a:outerShdw blurRad="38100" dist="38100" dir="2700000" algn="tl">
                  <a:srgbClr val="000000">
                    <a:alpha val="43137"/>
                  </a:srgbClr>
                </a:outerShdw>
              </a:effectLst>
            </a:endParaRPr>
          </a:p>
        </p:txBody>
      </p:sp>
      <p:sp>
        <p:nvSpPr>
          <p:cNvPr id="6" name="矩形 5"/>
          <p:cNvSpPr/>
          <p:nvPr/>
        </p:nvSpPr>
        <p:spPr>
          <a:xfrm>
            <a:off x="3451203" y="3016252"/>
            <a:ext cx="2033516" cy="16650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Cascading Outbreak Prediction</a:t>
            </a:r>
            <a:endParaRPr lang="zh-CN" altLang="en-US" sz="2400" b="1" dirty="0">
              <a:effectLst>
                <a:outerShdw blurRad="38100" dist="38100" dir="2700000" algn="tl">
                  <a:srgbClr val="000000">
                    <a:alpha val="43137"/>
                  </a:srgbClr>
                </a:outerShdw>
              </a:effectLst>
            </a:endParaRPr>
          </a:p>
        </p:txBody>
      </p:sp>
      <p:sp>
        <p:nvSpPr>
          <p:cNvPr id="7" name="矩形 6"/>
          <p:cNvSpPr/>
          <p:nvPr/>
        </p:nvSpPr>
        <p:spPr>
          <a:xfrm>
            <a:off x="5620205" y="3016252"/>
            <a:ext cx="2033516" cy="16650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Dynamic Process Prediction</a:t>
            </a:r>
            <a:endParaRPr lang="zh-CN" altLang="en-US" sz="2400" b="1" dirty="0">
              <a:effectLst>
                <a:outerShdw blurRad="38100" dist="38100" dir="2700000" algn="tl">
                  <a:srgbClr val="000000">
                    <a:alpha val="43137"/>
                  </a:srgbClr>
                </a:outerShdw>
              </a:effectLst>
            </a:endParaRPr>
          </a:p>
        </p:txBody>
      </p:sp>
      <p:sp>
        <p:nvSpPr>
          <p:cNvPr id="9" name="文本框 8"/>
          <p:cNvSpPr txBox="1"/>
          <p:nvPr/>
        </p:nvSpPr>
        <p:spPr>
          <a:xfrm>
            <a:off x="1282202" y="4885997"/>
            <a:ext cx="2033516" cy="738664"/>
          </a:xfrm>
          <a:prstGeom prst="rect">
            <a:avLst/>
          </a:prstGeom>
          <a:noFill/>
          <a:ln w="15875">
            <a:solidFill>
              <a:schemeClr val="accent5"/>
            </a:solidFill>
            <a:prstDash val="dash"/>
          </a:ln>
        </p:spPr>
        <p:txBody>
          <a:bodyPr wrap="square" rtlCol="0">
            <a:spAutoFit/>
          </a:bodyPr>
          <a:lstStyle/>
          <a:p>
            <a:pPr algn="ctr"/>
            <a:r>
              <a:rPr lang="en-US" altLang="zh-CN" sz="1400" b="1" dirty="0" smtClean="0"/>
              <a:t>Predict the collective response of a user’s followers</a:t>
            </a:r>
            <a:endParaRPr lang="zh-CN" altLang="en-US" sz="1400" b="1" dirty="0"/>
          </a:p>
        </p:txBody>
      </p:sp>
      <p:sp>
        <p:nvSpPr>
          <p:cNvPr id="10" name="文本框 9"/>
          <p:cNvSpPr txBox="1"/>
          <p:nvPr/>
        </p:nvSpPr>
        <p:spPr>
          <a:xfrm>
            <a:off x="3451203" y="4885996"/>
            <a:ext cx="2033516" cy="738664"/>
          </a:xfrm>
          <a:prstGeom prst="rect">
            <a:avLst/>
          </a:prstGeom>
          <a:noFill/>
          <a:ln w="15875">
            <a:solidFill>
              <a:schemeClr val="accent5"/>
            </a:solidFill>
            <a:prstDash val="dash"/>
          </a:ln>
        </p:spPr>
        <p:txBody>
          <a:bodyPr wrap="square" rtlCol="0">
            <a:spAutoFit/>
          </a:bodyPr>
          <a:lstStyle/>
          <a:p>
            <a:pPr algn="ctr"/>
            <a:r>
              <a:rPr lang="en-US" altLang="zh-CN" sz="1400" b="1" dirty="0" smtClean="0"/>
              <a:t>Predict whether the information will break out in future</a:t>
            </a:r>
            <a:endParaRPr lang="zh-CN" altLang="en-US" sz="1400" b="1" dirty="0"/>
          </a:p>
        </p:txBody>
      </p:sp>
      <p:sp>
        <p:nvSpPr>
          <p:cNvPr id="11" name="文本框 10"/>
          <p:cNvSpPr txBox="1"/>
          <p:nvPr/>
        </p:nvSpPr>
        <p:spPr>
          <a:xfrm>
            <a:off x="5620204" y="4885996"/>
            <a:ext cx="2129052" cy="738664"/>
          </a:xfrm>
          <a:prstGeom prst="rect">
            <a:avLst/>
          </a:prstGeom>
          <a:noFill/>
          <a:ln w="15875">
            <a:solidFill>
              <a:schemeClr val="accent5"/>
            </a:solidFill>
            <a:prstDash val="dash"/>
          </a:ln>
        </p:spPr>
        <p:txBody>
          <a:bodyPr wrap="square" rtlCol="0">
            <a:spAutoFit/>
          </a:bodyPr>
          <a:lstStyle/>
          <a:p>
            <a:pPr algn="ctr"/>
            <a:r>
              <a:rPr lang="en-US" altLang="zh-CN" sz="1400" b="1" dirty="0" smtClean="0"/>
              <a:t>Predict the dynamic cascading process of a piece of information</a:t>
            </a:r>
            <a:endParaRPr lang="zh-CN" altLang="en-US" sz="1400" b="1" dirty="0"/>
          </a:p>
        </p:txBody>
      </p:sp>
      <p:sp>
        <p:nvSpPr>
          <p:cNvPr id="3" name="文本框 2"/>
          <p:cNvSpPr txBox="1"/>
          <p:nvPr/>
        </p:nvSpPr>
        <p:spPr>
          <a:xfrm>
            <a:off x="1282202" y="5826174"/>
            <a:ext cx="2033516" cy="369332"/>
          </a:xfrm>
          <a:prstGeom prst="rect">
            <a:avLst/>
          </a:prstGeom>
          <a:noFill/>
        </p:spPr>
        <p:txBody>
          <a:bodyPr wrap="square" rtlCol="0">
            <a:spAutoFit/>
          </a:bodyPr>
          <a:lstStyle/>
          <a:p>
            <a:pPr algn="ctr"/>
            <a:r>
              <a:rPr lang="en-US" altLang="zh-CN" dirty="0" smtClean="0"/>
              <a:t>SIGIR’11, AAAI’11</a:t>
            </a:r>
            <a:endParaRPr lang="zh-CN" altLang="en-US" dirty="0"/>
          </a:p>
        </p:txBody>
      </p:sp>
      <p:sp>
        <p:nvSpPr>
          <p:cNvPr id="12" name="文本框 11"/>
          <p:cNvSpPr txBox="1"/>
          <p:nvPr/>
        </p:nvSpPr>
        <p:spPr>
          <a:xfrm>
            <a:off x="3799221" y="5826174"/>
            <a:ext cx="1337480" cy="369332"/>
          </a:xfrm>
          <a:prstGeom prst="rect">
            <a:avLst/>
          </a:prstGeom>
          <a:noFill/>
        </p:spPr>
        <p:txBody>
          <a:bodyPr wrap="square" rtlCol="0">
            <a:spAutoFit/>
          </a:bodyPr>
          <a:lstStyle/>
          <a:p>
            <a:pPr algn="ctr"/>
            <a:r>
              <a:rPr lang="en-US" altLang="zh-CN" dirty="0" smtClean="0"/>
              <a:t>KDD’13</a:t>
            </a:r>
            <a:endParaRPr lang="zh-CN" altLang="en-US" dirty="0"/>
          </a:p>
        </p:txBody>
      </p:sp>
      <p:sp>
        <p:nvSpPr>
          <p:cNvPr id="13" name="文本框 12"/>
          <p:cNvSpPr txBox="1"/>
          <p:nvPr/>
        </p:nvSpPr>
        <p:spPr>
          <a:xfrm>
            <a:off x="6015990" y="5826174"/>
            <a:ext cx="1337480" cy="369332"/>
          </a:xfrm>
          <a:prstGeom prst="rect">
            <a:avLst/>
          </a:prstGeom>
          <a:noFill/>
        </p:spPr>
        <p:txBody>
          <a:bodyPr wrap="square" rtlCol="0">
            <a:spAutoFit/>
          </a:bodyPr>
          <a:lstStyle/>
          <a:p>
            <a:pPr algn="ctr"/>
            <a:r>
              <a:rPr lang="en-US" altLang="zh-CN" dirty="0" smtClean="0"/>
              <a:t>ICDM’15</a:t>
            </a:r>
            <a:endParaRPr lang="zh-CN" altLang="en-US" dirty="0"/>
          </a:p>
        </p:txBody>
      </p:sp>
      <p:sp>
        <p:nvSpPr>
          <p:cNvPr id="14" name="矩形 13"/>
          <p:cNvSpPr/>
          <p:nvPr/>
        </p:nvSpPr>
        <p:spPr>
          <a:xfrm>
            <a:off x="3327202" y="2923379"/>
            <a:ext cx="2281518" cy="31935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68991" y="1690689"/>
            <a:ext cx="6905767"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b="1" dirty="0" smtClean="0">
                <a:solidFill>
                  <a:srgbClr val="FFC000"/>
                </a:solidFill>
              </a:rPr>
              <a:t>Ultimate Goal</a:t>
            </a:r>
            <a:r>
              <a:rPr lang="en-US" altLang="zh-CN" b="1" dirty="0" smtClean="0"/>
              <a:t>: Bridge the gap between macro phenomena of information spreading and micro behavioral mechanism.</a:t>
            </a:r>
            <a:endParaRPr lang="zh-CN" altLang="en-US" b="1" dirty="0"/>
          </a:p>
        </p:txBody>
      </p:sp>
    </p:spTree>
    <p:extLst>
      <p:ext uri="{BB962C8B-B14F-4D97-AF65-F5344CB8AC3E}">
        <p14:creationId xmlns:p14="http://schemas.microsoft.com/office/powerpoint/2010/main" val="11614920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1533" y="114865"/>
            <a:ext cx="7886700" cy="1325563"/>
          </a:xfrm>
        </p:spPr>
        <p:txBody>
          <a:bodyPr/>
          <a:lstStyle/>
          <a:p>
            <a:r>
              <a:rPr lang="en-US" altLang="zh-CN"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Cascading Outbreak Prediction</a:t>
            </a:r>
            <a:endParaRPr lang="zh-CN" altLang="en-US" b="1" dirty="0">
              <a:effectLst>
                <a:outerShdw blurRad="38100" dist="38100" dir="2700000" algn="tl">
                  <a:srgbClr val="000000">
                    <a:alpha val="43137"/>
                  </a:srgbClr>
                </a:outerShdw>
              </a:effectLst>
            </a:endParaRPr>
          </a:p>
        </p:txBody>
      </p:sp>
      <p:pic>
        <p:nvPicPr>
          <p:cNvPr id="3" name="图片 2"/>
          <p:cNvPicPr>
            <a:picLocks noChangeAspect="1"/>
          </p:cNvPicPr>
          <p:nvPr/>
        </p:nvPicPr>
        <p:blipFill>
          <a:blip r:embed="rId2"/>
          <a:stretch>
            <a:fillRect/>
          </a:stretch>
        </p:blipFill>
        <p:spPr>
          <a:xfrm>
            <a:off x="362730" y="1069113"/>
            <a:ext cx="7800771" cy="4246731"/>
          </a:xfrm>
          <a:prstGeom prst="rect">
            <a:avLst/>
          </a:prstGeom>
        </p:spPr>
      </p:pic>
      <p:sp>
        <p:nvSpPr>
          <p:cNvPr id="4" name="矩形标注 3"/>
          <p:cNvSpPr/>
          <p:nvPr/>
        </p:nvSpPr>
        <p:spPr>
          <a:xfrm>
            <a:off x="362730" y="5490207"/>
            <a:ext cx="7800771" cy="649995"/>
          </a:xfrm>
          <a:prstGeom prst="wedgeRectCallout">
            <a:avLst>
              <a:gd name="adj1" fmla="val -22943"/>
              <a:gd name="adj2" fmla="val -74788"/>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2400" b="1" dirty="0">
                <a:solidFill>
                  <a:prstClr val="white"/>
                </a:solidFill>
              </a:rPr>
              <a:t>Can we </a:t>
            </a:r>
            <a:r>
              <a:rPr lang="en-US" altLang="zh-CN" sz="2400" b="1" dirty="0">
                <a:solidFill>
                  <a:srgbClr val="FF0000"/>
                </a:solidFill>
              </a:rPr>
              <a:t>predict</a:t>
            </a:r>
            <a:r>
              <a:rPr lang="en-US" altLang="zh-CN" sz="2400" b="1" dirty="0">
                <a:solidFill>
                  <a:prstClr val="white"/>
                </a:solidFill>
              </a:rPr>
              <a:t> whether a tweet will be hot in future?</a:t>
            </a:r>
            <a:endParaRPr lang="zh-CN" altLang="en-US" sz="2400" b="1" dirty="0">
              <a:solidFill>
                <a:prstClr val="white"/>
              </a:solidFill>
            </a:endParaRPr>
          </a:p>
        </p:txBody>
      </p:sp>
    </p:spTree>
    <p:extLst>
      <p:ext uri="{BB962C8B-B14F-4D97-AF65-F5344CB8AC3E}">
        <p14:creationId xmlns:p14="http://schemas.microsoft.com/office/powerpoint/2010/main" val="4422916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091" y="161718"/>
            <a:ext cx="7886700" cy="1325563"/>
          </a:xfrm>
        </p:spPr>
        <p:txBody>
          <a:bodyPr/>
          <a:lstStyle/>
          <a:p>
            <a:r>
              <a:rPr lang="en-US" altLang="zh-CN" sz="2800" b="1" dirty="0" smtClean="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Outbreak prediction</a:t>
            </a:r>
            <a:endParaRPr lang="zh-CN" altLang="en-US" b="1" dirty="0">
              <a:effectLst>
                <a:outerShdw blurRad="38100" dist="38100" dir="2700000" algn="tl">
                  <a:srgbClr val="000000">
                    <a:alpha val="43137"/>
                  </a:srgbClr>
                </a:outerShdw>
              </a:effectLst>
            </a:endParaRPr>
          </a:p>
        </p:txBody>
      </p:sp>
      <p:sp>
        <p:nvSpPr>
          <p:cNvPr id="3" name="文本框 2"/>
          <p:cNvSpPr txBox="1"/>
          <p:nvPr/>
        </p:nvSpPr>
        <p:spPr>
          <a:xfrm>
            <a:off x="782199" y="1299993"/>
            <a:ext cx="7819360" cy="3170099"/>
          </a:xfrm>
          <a:prstGeom prst="rect">
            <a:avLst/>
          </a:prstGeom>
          <a:noFill/>
        </p:spPr>
        <p:txBody>
          <a:bodyPr wrap="square" rtlCol="0">
            <a:spAutoFit/>
          </a:bodyPr>
          <a:lstStyle/>
          <a:p>
            <a:pPr>
              <a:buFont typeface="Wingdings" pitchFamily="2" charset="2"/>
              <a:buChar char="Ø"/>
            </a:pPr>
            <a:r>
              <a:rPr lang="en-US" altLang="zh-CN" sz="2800" dirty="0">
                <a:solidFill>
                  <a:prstClr val="black"/>
                </a:solidFill>
              </a:rPr>
              <a:t>Basic Hypothesis: User behaviors cause outbreaks</a:t>
            </a:r>
          </a:p>
          <a:p>
            <a:pPr>
              <a:buFont typeface="Wingdings" pitchFamily="2" charset="2"/>
              <a:buChar char="Ø"/>
            </a:pPr>
            <a:r>
              <a:rPr lang="en-US" altLang="zh-CN" sz="2800" dirty="0" smtClean="0">
                <a:solidFill>
                  <a:prstClr val="black"/>
                </a:solidFill>
              </a:rPr>
              <a:t>Experience: Different users play different roles in causing outbreaks</a:t>
            </a:r>
          </a:p>
          <a:p>
            <a:pPr>
              <a:buFont typeface="Wingdings" pitchFamily="2" charset="2"/>
              <a:buChar char="Ø"/>
            </a:pPr>
            <a:r>
              <a:rPr lang="en-US" altLang="zh-CN" sz="2800" dirty="0" smtClean="0">
                <a:solidFill>
                  <a:prstClr val="black"/>
                </a:solidFill>
              </a:rPr>
              <a:t>How to identify the important users?</a:t>
            </a:r>
          </a:p>
          <a:p>
            <a:pPr lvl="1">
              <a:buFont typeface="Wingdings" pitchFamily="2" charset="2"/>
              <a:buChar char="Ø"/>
            </a:pPr>
            <a:r>
              <a:rPr lang="en-US" altLang="zh-CN" sz="2400" dirty="0" smtClean="0">
                <a:solidFill>
                  <a:prstClr val="black"/>
                </a:solidFill>
              </a:rPr>
              <a:t>Topology measures</a:t>
            </a:r>
          </a:p>
          <a:p>
            <a:pPr lvl="2">
              <a:buFont typeface="Wingdings" pitchFamily="2" charset="2"/>
              <a:buChar char="Ø"/>
            </a:pPr>
            <a:r>
              <a:rPr lang="en-US" altLang="zh-CN" sz="2000" dirty="0" err="1" smtClean="0">
                <a:solidFill>
                  <a:prstClr val="black"/>
                </a:solidFill>
              </a:rPr>
              <a:t>Indegree</a:t>
            </a:r>
            <a:r>
              <a:rPr lang="en-US" altLang="zh-CN" sz="2000" dirty="0" smtClean="0">
                <a:solidFill>
                  <a:prstClr val="black"/>
                </a:solidFill>
              </a:rPr>
              <a:t>, centralities, etc.</a:t>
            </a:r>
          </a:p>
          <a:p>
            <a:pPr lvl="1">
              <a:buFont typeface="Wingdings" pitchFamily="2" charset="2"/>
              <a:buChar char="Ø"/>
            </a:pPr>
            <a:r>
              <a:rPr lang="en-US" altLang="zh-CN" sz="2400" dirty="0" smtClean="0">
                <a:solidFill>
                  <a:prstClr val="black"/>
                </a:solidFill>
              </a:rPr>
              <a:t>Influential nodes</a:t>
            </a:r>
          </a:p>
          <a:p>
            <a:pPr lvl="2">
              <a:buFont typeface="Wingdings" pitchFamily="2" charset="2"/>
              <a:buChar char="Ø"/>
            </a:pPr>
            <a:r>
              <a:rPr lang="en-US" altLang="zh-CN" sz="2000" dirty="0" smtClean="0">
                <a:solidFill>
                  <a:prstClr val="black"/>
                </a:solidFill>
              </a:rPr>
              <a:t>Suppose the cascading process</a:t>
            </a:r>
          </a:p>
        </p:txBody>
      </p:sp>
      <p:sp>
        <p:nvSpPr>
          <p:cNvPr id="4" name="文本框 3"/>
          <p:cNvSpPr txBox="1"/>
          <p:nvPr/>
        </p:nvSpPr>
        <p:spPr>
          <a:xfrm>
            <a:off x="674176" y="4977114"/>
            <a:ext cx="7802615"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CN" sz="2400" b="1" dirty="0" smtClean="0">
                <a:effectLst>
                  <a:outerShdw blurRad="38100" dist="38100" dir="2700000" algn="tl">
                    <a:srgbClr val="000000">
                      <a:alpha val="43137"/>
                    </a:srgbClr>
                  </a:outerShdw>
                </a:effectLst>
              </a:rPr>
              <a:t>But does the real data follow the hypothesized cascading process and topology measures?</a:t>
            </a:r>
            <a:endParaRPr lang="zh-CN"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021748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0091" y="161718"/>
            <a:ext cx="7886700" cy="1325563"/>
          </a:xfrm>
        </p:spPr>
        <p:txBody>
          <a:bodyPr/>
          <a:lstStyle/>
          <a:p>
            <a:r>
              <a:rPr lang="en-US" altLang="zh-CN"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 Data Driven Approach</a:t>
            </a:r>
            <a:endParaRPr lang="zh-CN" altLang="en-US" b="1" dirty="0">
              <a:effectLst>
                <a:outerShdw blurRad="38100" dist="38100" dir="2700000" algn="tl">
                  <a:srgbClr val="000000">
                    <a:alpha val="43137"/>
                  </a:srgbClr>
                </a:outerShdw>
              </a:effectLst>
            </a:endParaRPr>
          </a:p>
        </p:txBody>
      </p:sp>
      <p:pic>
        <p:nvPicPr>
          <p:cNvPr id="8" name="Picture 2"/>
          <p:cNvPicPr>
            <a:picLocks noChangeAspect="1" noChangeArrowheads="1"/>
          </p:cNvPicPr>
          <p:nvPr/>
        </p:nvPicPr>
        <p:blipFill>
          <a:blip r:embed="rId3"/>
          <a:srcRect/>
          <a:stretch>
            <a:fillRect/>
          </a:stretch>
        </p:blipFill>
        <p:spPr bwMode="auto">
          <a:xfrm>
            <a:off x="1308011" y="2674783"/>
            <a:ext cx="6327787" cy="2286016"/>
          </a:xfrm>
          <a:prstGeom prst="rect">
            <a:avLst/>
          </a:prstGeom>
          <a:noFill/>
          <a:ln w="9525">
            <a:noFill/>
            <a:miter lim="800000"/>
            <a:headEnd/>
            <a:tailEnd/>
          </a:ln>
          <a:effectLst/>
        </p:spPr>
      </p:pic>
      <p:cxnSp>
        <p:nvCxnSpPr>
          <p:cNvPr id="9" name="直接箭头连接符 8"/>
          <p:cNvCxnSpPr/>
          <p:nvPr/>
        </p:nvCxnSpPr>
        <p:spPr>
          <a:xfrm>
            <a:off x="1983989" y="2613900"/>
            <a:ext cx="2643207" cy="1588"/>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10" name="TextBox 7"/>
          <p:cNvSpPr txBox="1"/>
          <p:nvPr/>
        </p:nvSpPr>
        <p:spPr>
          <a:xfrm>
            <a:off x="1912550" y="2246156"/>
            <a:ext cx="3229076" cy="369332"/>
          </a:xfrm>
          <a:prstGeom prst="rect">
            <a:avLst/>
          </a:prstGeom>
          <a:noFill/>
        </p:spPr>
        <p:txBody>
          <a:bodyPr wrap="square" rtlCol="0">
            <a:spAutoFit/>
          </a:bodyPr>
          <a:lstStyle/>
          <a:p>
            <a:r>
              <a:rPr lang="en-US" altLang="zh-CN">
                <a:solidFill>
                  <a:prstClr val="black"/>
                </a:solidFill>
              </a:rPr>
              <a:t>Early stage users as features</a:t>
            </a:r>
            <a:endParaRPr lang="zh-CN" altLang="en-US">
              <a:solidFill>
                <a:prstClr val="black"/>
              </a:solidFill>
            </a:endParaRPr>
          </a:p>
        </p:txBody>
      </p:sp>
      <p:cxnSp>
        <p:nvCxnSpPr>
          <p:cNvPr id="11" name="直接连接符 10"/>
          <p:cNvCxnSpPr/>
          <p:nvPr/>
        </p:nvCxnSpPr>
        <p:spPr>
          <a:xfrm rot="5400000">
            <a:off x="165794" y="3816998"/>
            <a:ext cx="2143140" cy="158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 name="TextBox 10"/>
          <p:cNvSpPr txBox="1"/>
          <p:nvPr/>
        </p:nvSpPr>
        <p:spPr>
          <a:xfrm rot="10800000">
            <a:off x="703492" y="2674783"/>
            <a:ext cx="461665" cy="2000264"/>
          </a:xfrm>
          <a:prstGeom prst="rect">
            <a:avLst/>
          </a:prstGeom>
          <a:noFill/>
        </p:spPr>
        <p:txBody>
          <a:bodyPr vert="eaVert" wrap="square" rtlCol="0">
            <a:spAutoFit/>
          </a:bodyPr>
          <a:lstStyle/>
          <a:p>
            <a:r>
              <a:rPr lang="en-US" altLang="zh-CN" dirty="0">
                <a:solidFill>
                  <a:prstClr val="black"/>
                </a:solidFill>
              </a:rPr>
              <a:t>Paths as samples</a:t>
            </a:r>
            <a:endParaRPr lang="zh-CN" altLang="en-US" dirty="0">
              <a:solidFill>
                <a:prstClr val="black"/>
              </a:solidFill>
            </a:endParaRPr>
          </a:p>
        </p:txBody>
      </p:sp>
      <p:cxnSp>
        <p:nvCxnSpPr>
          <p:cNvPr id="13" name="直接连接符 12"/>
          <p:cNvCxnSpPr/>
          <p:nvPr/>
        </p:nvCxnSpPr>
        <p:spPr>
          <a:xfrm rot="5400000">
            <a:off x="6523777" y="3816998"/>
            <a:ext cx="2143140" cy="158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2"/>
          <p:cNvSpPr txBox="1"/>
          <p:nvPr/>
        </p:nvSpPr>
        <p:spPr>
          <a:xfrm rot="10800000">
            <a:off x="7665992" y="2674783"/>
            <a:ext cx="461665" cy="2000264"/>
          </a:xfrm>
          <a:prstGeom prst="rect">
            <a:avLst/>
          </a:prstGeom>
          <a:noFill/>
        </p:spPr>
        <p:txBody>
          <a:bodyPr vert="eaVert" wrap="square" rtlCol="0">
            <a:spAutoFit/>
          </a:bodyPr>
          <a:lstStyle/>
          <a:p>
            <a:r>
              <a:rPr lang="en-US" altLang="zh-CN" dirty="0">
                <a:solidFill>
                  <a:prstClr val="black"/>
                </a:solidFill>
              </a:rPr>
              <a:t>Outbreak signals</a:t>
            </a:r>
            <a:endParaRPr lang="zh-CN" altLang="en-US" dirty="0">
              <a:solidFill>
                <a:prstClr val="black"/>
              </a:solidFill>
            </a:endParaRPr>
          </a:p>
        </p:txBody>
      </p:sp>
      <p:sp>
        <p:nvSpPr>
          <p:cNvPr id="15" name="圆角矩形 14"/>
          <p:cNvSpPr/>
          <p:nvPr/>
        </p:nvSpPr>
        <p:spPr>
          <a:xfrm>
            <a:off x="3126997" y="2758364"/>
            <a:ext cx="357191" cy="214314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圆角矩形 16"/>
          <p:cNvSpPr/>
          <p:nvPr/>
        </p:nvSpPr>
        <p:spPr>
          <a:xfrm>
            <a:off x="2520266" y="2758364"/>
            <a:ext cx="357191" cy="214314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左大括号 19"/>
          <p:cNvSpPr/>
          <p:nvPr/>
        </p:nvSpPr>
        <p:spPr>
          <a:xfrm rot="16200000">
            <a:off x="2876963" y="4794346"/>
            <a:ext cx="214315" cy="571504"/>
          </a:xfrm>
          <a:prstGeom prst="leftBrace">
            <a:avLst>
              <a:gd name="adj1" fmla="val 8333"/>
              <a:gd name="adj2" fmla="val 4841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black"/>
              </a:solidFill>
            </a:endParaRPr>
          </a:p>
        </p:txBody>
      </p:sp>
      <p:sp>
        <p:nvSpPr>
          <p:cNvPr id="21" name="TextBox 22"/>
          <p:cNvSpPr txBox="1"/>
          <p:nvPr/>
        </p:nvSpPr>
        <p:spPr>
          <a:xfrm>
            <a:off x="1983989" y="5115821"/>
            <a:ext cx="2445604" cy="646331"/>
          </a:xfrm>
          <a:prstGeom prst="rect">
            <a:avLst/>
          </a:prstGeom>
          <a:noFill/>
        </p:spPr>
        <p:txBody>
          <a:bodyPr wrap="square" rtlCol="0">
            <a:spAutoFit/>
          </a:bodyPr>
          <a:lstStyle/>
          <a:p>
            <a:r>
              <a:rPr lang="en-US" altLang="zh-CN" dirty="0">
                <a:solidFill>
                  <a:prstClr val="black"/>
                </a:solidFill>
              </a:rPr>
              <a:t>Selected as sensors to predict outbreaks</a:t>
            </a:r>
            <a:endParaRPr lang="zh-CN" altLang="en-US" dirty="0">
              <a:solidFill>
                <a:prstClr val="black"/>
              </a:solidFill>
            </a:endParaRPr>
          </a:p>
        </p:txBody>
      </p:sp>
      <p:sp>
        <p:nvSpPr>
          <p:cNvPr id="3" name="文本框 2"/>
          <p:cNvSpPr txBox="1"/>
          <p:nvPr/>
        </p:nvSpPr>
        <p:spPr>
          <a:xfrm>
            <a:off x="782199" y="1299993"/>
            <a:ext cx="7601639" cy="523220"/>
          </a:xfrm>
          <a:prstGeom prst="rect">
            <a:avLst/>
          </a:prstGeom>
          <a:noFill/>
        </p:spPr>
        <p:txBody>
          <a:bodyPr wrap="square" rtlCol="0">
            <a:spAutoFit/>
          </a:bodyPr>
          <a:lstStyle/>
          <a:p>
            <a:pPr>
              <a:buFont typeface="Wingdings" pitchFamily="2" charset="2"/>
              <a:buChar char="Ø"/>
            </a:pPr>
            <a:r>
              <a:rPr lang="en-US" altLang="zh-CN" sz="2800" dirty="0">
                <a:solidFill>
                  <a:prstClr val="black"/>
                </a:solidFill>
              </a:rPr>
              <a:t>M</a:t>
            </a:r>
            <a:r>
              <a:rPr lang="en-US" altLang="zh-CN" sz="2800" dirty="0" smtClean="0">
                <a:solidFill>
                  <a:prstClr val="black"/>
                </a:solidFill>
              </a:rPr>
              <a:t>ining from massive historical data</a:t>
            </a:r>
            <a:endParaRPr lang="en-US" altLang="zh-CN" sz="2800" dirty="0">
              <a:solidFill>
                <a:prstClr val="black"/>
              </a:solidFill>
            </a:endParaRPr>
          </a:p>
        </p:txBody>
      </p:sp>
    </p:spTree>
    <p:extLst>
      <p:ext uri="{BB962C8B-B14F-4D97-AF65-F5344CB8AC3E}">
        <p14:creationId xmlns:p14="http://schemas.microsoft.com/office/powerpoint/2010/main" val="86754335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457200" y="1585729"/>
            <a:ext cx="8229600" cy="3539430"/>
          </a:xfrm>
          <a:prstGeom prst="rect">
            <a:avLst/>
          </a:prstGeom>
          <a:noFill/>
        </p:spPr>
        <p:txBody>
          <a:bodyPr wrap="square" rtlCol="0">
            <a:spAutoFit/>
          </a:bodyPr>
          <a:lstStyle/>
          <a:p>
            <a:pPr>
              <a:buFont typeface="Wingdings" pitchFamily="2" charset="2"/>
              <a:buChar char="Ø"/>
            </a:pPr>
            <a:r>
              <a:rPr lang="en-US" altLang="zh-CN" sz="2800" dirty="0"/>
              <a:t>T</a:t>
            </a:r>
            <a:r>
              <a:rPr lang="en-US" altLang="zh-CN" sz="2800" dirty="0" smtClean="0"/>
              <a:t>he </a:t>
            </a:r>
            <a:r>
              <a:rPr lang="en-US" altLang="zh-CN" sz="2800" dirty="0"/>
              <a:t>outbreak prediction and node </a:t>
            </a:r>
            <a:r>
              <a:rPr lang="en-US" altLang="zh-CN" sz="2800" dirty="0" smtClean="0"/>
              <a:t>selection procedures </a:t>
            </a:r>
            <a:r>
              <a:rPr lang="en-US" altLang="zh-CN" sz="2800" dirty="0"/>
              <a:t>need to be jointly </a:t>
            </a:r>
            <a:r>
              <a:rPr lang="en-US" altLang="zh-CN" sz="2800" dirty="0" smtClean="0"/>
              <a:t>optimized</a:t>
            </a:r>
          </a:p>
          <a:p>
            <a:pPr>
              <a:buFont typeface="Wingdings" pitchFamily="2" charset="2"/>
              <a:buChar char="Ø"/>
            </a:pPr>
            <a:r>
              <a:rPr lang="en-US" altLang="zh-CN" sz="2800" dirty="0"/>
              <a:t>T</a:t>
            </a:r>
            <a:r>
              <a:rPr lang="en-US" altLang="zh-CN" sz="2800" dirty="0" smtClean="0"/>
              <a:t>he </a:t>
            </a:r>
            <a:r>
              <a:rPr lang="en-US" altLang="zh-CN" sz="2800" dirty="0"/>
              <a:t>node </a:t>
            </a:r>
            <a:r>
              <a:rPr lang="en-US" altLang="zh-CN" sz="2800" dirty="0" smtClean="0"/>
              <a:t>selection need </a:t>
            </a:r>
            <a:r>
              <a:rPr lang="en-US" altLang="zh-CN" sz="2800" dirty="0"/>
              <a:t>to be parsimonious so that the monitoring over the </a:t>
            </a:r>
            <a:r>
              <a:rPr lang="en-US" altLang="zh-CN" sz="2800" dirty="0" smtClean="0"/>
              <a:t>selected sensors </a:t>
            </a:r>
            <a:r>
              <a:rPr lang="en-US" altLang="zh-CN" sz="2800" dirty="0"/>
              <a:t>can be </a:t>
            </a:r>
            <a:r>
              <a:rPr lang="en-US" altLang="zh-CN" sz="2800" dirty="0" smtClean="0"/>
              <a:t>cost effective</a:t>
            </a:r>
          </a:p>
          <a:p>
            <a:pPr>
              <a:buFont typeface="Wingdings" pitchFamily="2" charset="2"/>
              <a:buChar char="Ø"/>
            </a:pPr>
            <a:r>
              <a:rPr lang="en-US" altLang="zh-CN" sz="2800" dirty="0"/>
              <a:t>T</a:t>
            </a:r>
            <a:r>
              <a:rPr lang="en-US" altLang="zh-CN" sz="2800" dirty="0" smtClean="0"/>
              <a:t>he </a:t>
            </a:r>
            <a:r>
              <a:rPr lang="en-US" altLang="zh-CN" sz="2800" dirty="0"/>
              <a:t>node selection </a:t>
            </a:r>
            <a:r>
              <a:rPr lang="en-US" altLang="zh-CN" sz="2800" dirty="0" smtClean="0"/>
              <a:t>process need </a:t>
            </a:r>
            <a:r>
              <a:rPr lang="en-US" altLang="zh-CN" sz="2800" dirty="0"/>
              <a:t>to be </a:t>
            </a:r>
            <a:r>
              <a:rPr lang="en-US" altLang="zh-CN" sz="2800" dirty="0" smtClean="0"/>
              <a:t>efficient </a:t>
            </a:r>
            <a:r>
              <a:rPr lang="en-US" altLang="zh-CN" sz="2800" dirty="0"/>
              <a:t>so that the method can be applied into </a:t>
            </a:r>
            <a:r>
              <a:rPr lang="en-US" altLang="zh-CN" sz="2800" dirty="0" smtClean="0"/>
              <a:t>large realistic networks</a:t>
            </a:r>
          </a:p>
        </p:txBody>
      </p:sp>
      <p:sp>
        <p:nvSpPr>
          <p:cNvPr id="5" name="标题 1"/>
          <p:cNvSpPr txBox="1">
            <a:spLocks/>
          </p:cNvSpPr>
          <p:nvPr/>
        </p:nvSpPr>
        <p:spPr>
          <a:xfrm>
            <a:off x="590091" y="161718"/>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smtClean="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Challenges</a:t>
            </a:r>
            <a:endParaRPr lang="zh-CN"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346711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Intention Related</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14</a:t>
            </a:fld>
            <a:endParaRPr lang="en-US" dirty="0"/>
          </a:p>
        </p:txBody>
      </p:sp>
      <p:pic>
        <p:nvPicPr>
          <p:cNvPr id="9218" name="Picture 2" descr="https://s-media-cache-ak0.pinimg.com/originals/69/62/ea/6962eaa5ec169686f0ebf49951edbb6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12" y="1424686"/>
            <a:ext cx="6073068" cy="46928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972909" y="2030188"/>
            <a:ext cx="3088645" cy="127861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dirty="0" smtClean="0"/>
              <a:t>A nontrivial part of user behaviors are from profitable and social purposes.</a:t>
            </a:r>
            <a:endParaRPr lang="zh-CN" altLang="en-US" sz="2000" dirty="0"/>
          </a:p>
        </p:txBody>
      </p:sp>
      <p:sp>
        <p:nvSpPr>
          <p:cNvPr id="3" name="文本框 2"/>
          <p:cNvSpPr txBox="1"/>
          <p:nvPr/>
        </p:nvSpPr>
        <p:spPr>
          <a:xfrm>
            <a:off x="5972909" y="3605129"/>
            <a:ext cx="3088645" cy="1200329"/>
          </a:xfrm>
          <a:prstGeom prst="rect">
            <a:avLst/>
          </a:prstGeom>
          <a:noFill/>
        </p:spPr>
        <p:txBody>
          <a:bodyPr wrap="square" rtlCol="0">
            <a:spAutoFit/>
          </a:bodyPr>
          <a:lstStyle/>
          <a:p>
            <a:r>
              <a:rPr lang="en-US" altLang="zh-CN" dirty="0" smtClean="0"/>
              <a:t>Intention can account for the behaviors that cannot be well interpreted by content, social and context.</a:t>
            </a:r>
            <a:endParaRPr lang="zh-CN" altLang="en-US" dirty="0"/>
          </a:p>
        </p:txBody>
      </p:sp>
    </p:spTree>
    <p:extLst>
      <p:ext uri="{BB962C8B-B14F-4D97-AF65-F5344CB8AC3E}">
        <p14:creationId xmlns:p14="http://schemas.microsoft.com/office/powerpoint/2010/main" val="1815924056"/>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5281" y="3152448"/>
            <a:ext cx="333375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3" name="图片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403925"/>
            <a:ext cx="511968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07950" y="476250"/>
            <a:ext cx="8897938" cy="523875"/>
          </a:xfrm>
          <a:prstGeom prst="rect">
            <a:avLst/>
          </a:prstGeom>
          <a:noFill/>
        </p:spPr>
        <p:txBody>
          <a:bodyPr>
            <a:spAutoFit/>
          </a:bodyPr>
          <a:lstStyle/>
          <a:p>
            <a:pPr eaLnBrk="1" fontAlgn="auto" hangingPunct="1">
              <a:spcBef>
                <a:spcPts val="0"/>
              </a:spcBef>
              <a:spcAft>
                <a:spcPts val="0"/>
              </a:spcAft>
              <a:defRPr/>
            </a:pPr>
            <a:r>
              <a:rPr lang="en-US" altLang="zh-CN" sz="2800" dirty="0"/>
              <a:t>Orthogonal Sparse </a:t>
            </a:r>
            <a:r>
              <a:rPr lang="en-US" altLang="zh-CN" sz="2800" dirty="0" err="1"/>
              <a:t>LOgistic</a:t>
            </a:r>
            <a:r>
              <a:rPr lang="en-US" altLang="zh-CN" sz="2800" dirty="0"/>
              <a:t> Regression (OSLOR)</a:t>
            </a:r>
            <a:endParaRPr lang="zh-CN" altLang="en-US"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056" y="1403925"/>
            <a:ext cx="3667594" cy="4969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112" y="1964831"/>
            <a:ext cx="3837482" cy="775554"/>
          </a:xfrm>
          <a:prstGeom prst="rect">
            <a:avLst/>
          </a:prstGeom>
        </p:spPr>
      </p:pic>
    </p:spTree>
    <p:extLst>
      <p:ext uri="{BB962C8B-B14F-4D97-AF65-F5344CB8AC3E}">
        <p14:creationId xmlns:p14="http://schemas.microsoft.com/office/powerpoint/2010/main" val="1940173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t>A Showcase</a:t>
            </a:r>
            <a:endParaRPr lang="zh-CN" altLang="en-US" sz="3600" dirty="0"/>
          </a:p>
        </p:txBody>
      </p:sp>
      <p:pic>
        <p:nvPicPr>
          <p:cNvPr id="4" name="图片 3"/>
          <p:cNvPicPr>
            <a:picLocks noChangeAspect="1"/>
          </p:cNvPicPr>
          <p:nvPr/>
        </p:nvPicPr>
        <p:blipFill>
          <a:blip r:embed="rId3"/>
          <a:stretch>
            <a:fillRect/>
          </a:stretch>
        </p:blipFill>
        <p:spPr>
          <a:xfrm>
            <a:off x="286448" y="1424686"/>
            <a:ext cx="8571103" cy="4536504"/>
          </a:xfrm>
          <a:prstGeom prst="rect">
            <a:avLst/>
          </a:prstGeom>
        </p:spPr>
      </p:pic>
    </p:spTree>
    <p:extLst>
      <p:ext uri="{BB962C8B-B14F-4D97-AF65-F5344CB8AC3E}">
        <p14:creationId xmlns:p14="http://schemas.microsoft.com/office/powerpoint/2010/main" val="111095721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08945" y="1299517"/>
            <a:ext cx="5639317" cy="4844589"/>
          </a:xfrm>
          <a:prstGeom prst="rect">
            <a:avLst/>
          </a:prstGeom>
        </p:spPr>
      </p:pic>
      <p:sp>
        <p:nvSpPr>
          <p:cNvPr id="5" name="文本框 4"/>
          <p:cNvSpPr txBox="1"/>
          <p:nvPr/>
        </p:nvSpPr>
        <p:spPr>
          <a:xfrm>
            <a:off x="580900" y="456807"/>
            <a:ext cx="4335874" cy="523220"/>
          </a:xfrm>
          <a:prstGeom prst="rect">
            <a:avLst/>
          </a:prstGeom>
          <a:noFill/>
        </p:spPr>
        <p:txBody>
          <a:bodyPr wrap="square" rtlCol="0">
            <a:spAutoFit/>
          </a:bodyPr>
          <a:lstStyle/>
          <a:p>
            <a:r>
              <a:rPr lang="en-US" altLang="zh-CN" sz="2800" b="1" dirty="0">
                <a:solidFill>
                  <a:prstClr val="black"/>
                </a:solidFill>
                <a:effectLst>
                  <a:outerShdw blurRad="38100" dist="38100" dir="2700000" algn="tl">
                    <a:srgbClr val="000000">
                      <a:alpha val="43137"/>
                    </a:srgbClr>
                  </a:outerShdw>
                </a:effectLst>
              </a:rPr>
              <a:t>Prediction Performance</a:t>
            </a:r>
            <a:endParaRPr lang="zh-CN" altLang="en-US" sz="2800" b="1" dirty="0">
              <a:solidFill>
                <a:prstClr val="black"/>
              </a:solidFill>
              <a:effectLst>
                <a:outerShdw blurRad="38100" dist="38100" dir="2700000" algn="tl">
                  <a:srgbClr val="000000">
                    <a:alpha val="43137"/>
                  </a:srgbClr>
                </a:outerShdw>
              </a:effectLst>
            </a:endParaRPr>
          </a:p>
        </p:txBody>
      </p:sp>
      <p:sp>
        <p:nvSpPr>
          <p:cNvPr id="2" name="文本框 1"/>
          <p:cNvSpPr txBox="1"/>
          <p:nvPr/>
        </p:nvSpPr>
        <p:spPr>
          <a:xfrm>
            <a:off x="6048262" y="2160028"/>
            <a:ext cx="2985570" cy="2862322"/>
          </a:xfrm>
          <a:prstGeom prst="rect">
            <a:avLst/>
          </a:prstGeom>
          <a:noFill/>
        </p:spPr>
        <p:txBody>
          <a:bodyPr wrap="square" rtlCol="0">
            <a:spAutoFit/>
          </a:bodyPr>
          <a:lstStyle/>
          <a:p>
            <a:pPr marL="285744" indent="-285744">
              <a:buFont typeface="Wingdings" panose="05000000000000000000" pitchFamily="2" charset="2"/>
              <a:buChar char="Ø"/>
            </a:pPr>
            <a:r>
              <a:rPr lang="en-US" altLang="zh-CN" dirty="0">
                <a:solidFill>
                  <a:prstClr val="black"/>
                </a:solidFill>
              </a:rPr>
              <a:t>Our approach performs best</a:t>
            </a:r>
          </a:p>
          <a:p>
            <a:pPr marL="285744" indent="-285744">
              <a:buFont typeface="Wingdings" panose="05000000000000000000" pitchFamily="2" charset="2"/>
              <a:buChar char="Ø"/>
            </a:pPr>
            <a:r>
              <a:rPr lang="en-US" altLang="zh-CN" dirty="0">
                <a:solidFill>
                  <a:prstClr val="black"/>
                </a:solidFill>
              </a:rPr>
              <a:t>Data driven approaches outperforms topology-based approaches</a:t>
            </a:r>
          </a:p>
          <a:p>
            <a:pPr marL="285744" indent="-285744">
              <a:buFont typeface="Wingdings" panose="05000000000000000000" pitchFamily="2" charset="2"/>
              <a:buChar char="Ø"/>
            </a:pPr>
            <a:r>
              <a:rPr lang="en-US" altLang="zh-CN" dirty="0">
                <a:solidFill>
                  <a:prstClr val="black"/>
                </a:solidFill>
              </a:rPr>
              <a:t>Big nodes’ participation will cause outbreaks in most cases</a:t>
            </a:r>
          </a:p>
          <a:p>
            <a:pPr marL="285744" indent="-285744">
              <a:buFont typeface="Wingdings" panose="05000000000000000000" pitchFamily="2" charset="2"/>
              <a:buChar char="Ø"/>
            </a:pPr>
            <a:r>
              <a:rPr lang="en-US" altLang="zh-CN" dirty="0">
                <a:solidFill>
                  <a:prstClr val="black"/>
                </a:solidFill>
              </a:rPr>
              <a:t>Only a part of outbreaks are caused by big nodes</a:t>
            </a:r>
          </a:p>
        </p:txBody>
      </p:sp>
    </p:spTree>
    <p:extLst>
      <p:ext uri="{BB962C8B-B14F-4D97-AF65-F5344CB8AC3E}">
        <p14:creationId xmlns:p14="http://schemas.microsoft.com/office/powerpoint/2010/main" val="163511910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4314" y="1412776"/>
            <a:ext cx="9104980" cy="2448272"/>
          </a:xfrm>
          <a:prstGeom prst="rect">
            <a:avLst/>
          </a:prstGeom>
        </p:spPr>
      </p:pic>
      <p:sp>
        <p:nvSpPr>
          <p:cNvPr id="5" name="文本框 4"/>
          <p:cNvSpPr txBox="1"/>
          <p:nvPr/>
        </p:nvSpPr>
        <p:spPr>
          <a:xfrm>
            <a:off x="491857" y="620688"/>
            <a:ext cx="6768752" cy="523220"/>
          </a:xfrm>
          <a:prstGeom prst="rect">
            <a:avLst/>
          </a:prstGeom>
          <a:noFill/>
        </p:spPr>
        <p:txBody>
          <a:bodyPr wrap="square" rtlCol="0">
            <a:spAutoFit/>
          </a:bodyPr>
          <a:lstStyle/>
          <a:p>
            <a:r>
              <a:rPr lang="en-US" altLang="zh-CN" sz="2800" b="1" dirty="0">
                <a:solidFill>
                  <a:prstClr val="black"/>
                </a:solidFill>
                <a:effectLst>
                  <a:outerShdw blurRad="38100" dist="38100" dir="2700000" algn="tl">
                    <a:srgbClr val="000000">
                      <a:alpha val="43137"/>
                    </a:srgbClr>
                  </a:outerShdw>
                </a:effectLst>
              </a:rPr>
              <a:t>Prediction Leading Time</a:t>
            </a:r>
            <a:endParaRPr lang="zh-CN" altLang="en-US" sz="2800" b="1" dirty="0">
              <a:solidFill>
                <a:prstClr val="black"/>
              </a:solidFill>
              <a:effectLst>
                <a:outerShdw blurRad="38100" dist="38100" dir="2700000" algn="tl">
                  <a:srgbClr val="000000">
                    <a:alpha val="43137"/>
                  </a:srgbClr>
                </a:outerShdw>
              </a:effectLst>
            </a:endParaRPr>
          </a:p>
        </p:txBody>
      </p:sp>
      <p:sp>
        <p:nvSpPr>
          <p:cNvPr id="2" name="文本框 1"/>
          <p:cNvSpPr txBox="1"/>
          <p:nvPr/>
        </p:nvSpPr>
        <p:spPr>
          <a:xfrm>
            <a:off x="491860" y="4098279"/>
            <a:ext cx="8189435" cy="584775"/>
          </a:xfrm>
          <a:prstGeom prst="rect">
            <a:avLst/>
          </a:prstGeom>
          <a:noFill/>
        </p:spPr>
        <p:txBody>
          <a:bodyPr wrap="square" rtlCol="0">
            <a:spAutoFit/>
          </a:bodyPr>
          <a:lstStyle/>
          <a:p>
            <a:pPr algn="ctr"/>
            <a:r>
              <a:rPr lang="en-US" altLang="zh-CN" sz="2000" b="1" dirty="0">
                <a:solidFill>
                  <a:prstClr val="black"/>
                </a:solidFill>
              </a:rPr>
              <a:t>We only need </a:t>
            </a:r>
            <a:r>
              <a:rPr lang="en-US" altLang="zh-CN" sz="3200" b="1" dirty="0">
                <a:solidFill>
                  <a:srgbClr val="FF0000"/>
                </a:solidFill>
              </a:rPr>
              <a:t>5 </a:t>
            </a:r>
            <a:r>
              <a:rPr lang="en-US" altLang="zh-CN" sz="3200" b="1" dirty="0" err="1">
                <a:solidFill>
                  <a:srgbClr val="FF0000"/>
                </a:solidFill>
              </a:rPr>
              <a:t>mins</a:t>
            </a:r>
            <a:r>
              <a:rPr lang="en-US" altLang="zh-CN" sz="3200" b="1" dirty="0">
                <a:solidFill>
                  <a:srgbClr val="FF0000"/>
                </a:solidFill>
              </a:rPr>
              <a:t> </a:t>
            </a:r>
            <a:r>
              <a:rPr lang="en-US" altLang="zh-CN" sz="2000" b="1" dirty="0">
                <a:solidFill>
                  <a:prstClr val="black"/>
                </a:solidFill>
              </a:rPr>
              <a:t>to predict the information outbreaks!</a:t>
            </a:r>
            <a:endParaRPr lang="zh-CN" altLang="en-US" sz="2000" b="1" dirty="0">
              <a:solidFill>
                <a:prstClr val="black"/>
              </a:solidFill>
            </a:endParaRPr>
          </a:p>
        </p:txBody>
      </p:sp>
      <p:sp>
        <p:nvSpPr>
          <p:cNvPr id="7" name="矩形 6"/>
          <p:cNvSpPr/>
          <p:nvPr/>
        </p:nvSpPr>
        <p:spPr>
          <a:xfrm>
            <a:off x="446887" y="4736635"/>
            <a:ext cx="8426637" cy="1368152"/>
          </a:xfrm>
          <a:prstGeom prst="rect">
            <a:avLst/>
          </a:prstGeom>
          <a:solidFill>
            <a:sysClr val="window" lastClr="FFFFFF"/>
          </a:solidFill>
          <a:ln w="25400" cap="flat" cmpd="sng" algn="ctr">
            <a:solidFill>
              <a:srgbClr val="C0504D"/>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smtClean="0">
                <a:ln>
                  <a:noFill/>
                </a:ln>
                <a:solidFill>
                  <a:prstClr val="black"/>
                </a:solidFill>
                <a:effectLst/>
                <a:uLnTx/>
                <a:uFillTx/>
                <a:latin typeface="Calibri"/>
                <a:ea typeface="宋体" panose="02010600030101010101" pitchFamily="2" charset="-122"/>
              </a:rPr>
              <a:t>Peng Cui, </a:t>
            </a:r>
            <a:r>
              <a:rPr kumimoji="0" lang="en-US" altLang="zh-CN" sz="2400" b="0" i="0" u="none" strike="noStrike" kern="0" cap="none" spc="0" normalizeH="0" baseline="0" noProof="0" dirty="0" err="1" smtClean="0">
                <a:ln>
                  <a:noFill/>
                </a:ln>
                <a:solidFill>
                  <a:prstClr val="black"/>
                </a:solidFill>
                <a:effectLst/>
                <a:uLnTx/>
                <a:uFillTx/>
                <a:latin typeface="Calibri"/>
                <a:ea typeface="宋体" panose="02010600030101010101" pitchFamily="2" charset="-122"/>
              </a:rPr>
              <a:t>Shifei</a:t>
            </a:r>
            <a:r>
              <a:rPr kumimoji="0" lang="en-US" altLang="zh-CN" sz="2400" b="0" i="0" u="none" strike="noStrike" kern="0" cap="none" spc="0" normalizeH="0" baseline="0" noProof="0" dirty="0" smtClean="0">
                <a:ln>
                  <a:noFill/>
                </a:ln>
                <a:solidFill>
                  <a:prstClr val="black"/>
                </a:solidFill>
                <a:effectLst/>
                <a:uLnTx/>
                <a:uFillTx/>
                <a:latin typeface="Calibri"/>
                <a:ea typeface="宋体" panose="02010600030101010101" pitchFamily="2" charset="-122"/>
              </a:rPr>
              <a:t> Jin, Linyun Yu, Fei Wang, Shiqiang Yang, Cascading Outbreak Prediction in Networks: A Data-Driven Approach, </a:t>
            </a:r>
            <a:r>
              <a:rPr kumimoji="0" lang="en-US" altLang="zh-CN" sz="2400" b="1" i="1" u="none" strike="noStrike" kern="0" cap="none" spc="0" normalizeH="0" baseline="0" noProof="0" dirty="0" smtClean="0">
                <a:ln>
                  <a:noFill/>
                </a:ln>
                <a:solidFill>
                  <a:prstClr val="black"/>
                </a:solidFill>
                <a:effectLst/>
                <a:uLnTx/>
                <a:uFillTx/>
                <a:latin typeface="Calibri"/>
                <a:ea typeface="宋体" panose="02010600030101010101" pitchFamily="2" charset="-122"/>
              </a:rPr>
              <a:t>ACM SIGKDD 2013</a:t>
            </a:r>
            <a:r>
              <a:rPr kumimoji="0" lang="en-US" altLang="zh-CN" sz="2400" b="0" i="0" u="none" strike="noStrike" kern="0" cap="none" spc="0" normalizeH="0" baseline="0" noProof="0" dirty="0" smtClean="0">
                <a:ln>
                  <a:noFill/>
                </a:ln>
                <a:solidFill>
                  <a:prstClr val="black"/>
                </a:solidFill>
                <a:effectLst/>
                <a:uLnTx/>
                <a:uFillTx/>
                <a:latin typeface="Calibri"/>
                <a:ea typeface="宋体" panose="02010600030101010101" pitchFamily="2" charset="-122"/>
              </a:rPr>
              <a:t>. (Full Paper)</a:t>
            </a:r>
            <a:endParaRPr kumimoji="0" lang="zh-CN" altLang="en-US" sz="2400" b="0" i="0" u="none" strike="noStrike" kern="0" cap="none" spc="0" normalizeH="0" baseline="0" noProof="0" dirty="0" smtClean="0">
              <a:ln>
                <a:noFill/>
              </a:ln>
              <a:solidFill>
                <a:prstClr val="black"/>
              </a:solidFill>
              <a:effectLst/>
              <a:uLnTx/>
              <a:uFillTx/>
              <a:latin typeface="Calibri"/>
              <a:ea typeface="宋体" panose="02010600030101010101" pitchFamily="2" charset="-122"/>
            </a:endParaRPr>
          </a:p>
        </p:txBody>
      </p:sp>
    </p:spTree>
    <p:extLst>
      <p:ext uri="{BB962C8B-B14F-4D97-AF65-F5344CB8AC3E}">
        <p14:creationId xmlns:p14="http://schemas.microsoft.com/office/powerpoint/2010/main" val="9849984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Discussions</a:t>
            </a:r>
            <a:endParaRPr lang="zh-CN" altLang="en-US" dirty="0"/>
          </a:p>
        </p:txBody>
      </p:sp>
      <p:sp>
        <p:nvSpPr>
          <p:cNvPr id="15" name="文本框 14"/>
          <p:cNvSpPr txBox="1"/>
          <p:nvPr/>
        </p:nvSpPr>
        <p:spPr>
          <a:xfrm>
            <a:off x="771180" y="1734708"/>
            <a:ext cx="7601639" cy="3539430"/>
          </a:xfrm>
          <a:prstGeom prst="rect">
            <a:avLst/>
          </a:prstGeom>
          <a:noFill/>
        </p:spPr>
        <p:txBody>
          <a:bodyPr wrap="square" rtlCol="0">
            <a:spAutoFit/>
          </a:bodyPr>
          <a:lstStyle/>
          <a:p>
            <a:pPr>
              <a:buFont typeface="Wingdings" pitchFamily="2" charset="2"/>
              <a:buChar char="Ø"/>
            </a:pPr>
            <a:r>
              <a:rPr lang="en-US" altLang="zh-CN" sz="2800" dirty="0" smtClean="0">
                <a:solidFill>
                  <a:prstClr val="black"/>
                </a:solidFill>
              </a:rPr>
              <a:t>Studying information spreading from user behavior angle is effective and promising.</a:t>
            </a:r>
          </a:p>
          <a:p>
            <a:pPr>
              <a:buFont typeface="Wingdings" pitchFamily="2" charset="2"/>
              <a:buChar char="Ø"/>
            </a:pPr>
            <a:r>
              <a:rPr lang="en-US" altLang="zh-CN" sz="2800" dirty="0" smtClean="0">
                <a:solidFill>
                  <a:prstClr val="black"/>
                </a:solidFill>
              </a:rPr>
              <a:t>Many traditional hypothesis on the node importance and diffusion mechanism are not consistent with the real data.</a:t>
            </a:r>
          </a:p>
          <a:p>
            <a:pPr>
              <a:buFont typeface="Wingdings" pitchFamily="2" charset="2"/>
              <a:buChar char="Ø"/>
            </a:pPr>
            <a:r>
              <a:rPr lang="en-US" altLang="zh-CN" sz="2800" dirty="0" smtClean="0">
                <a:solidFill>
                  <a:prstClr val="black"/>
                </a:solidFill>
              </a:rPr>
              <a:t>This is a one-shot study. Can we make continuous prediction on the information spreading?</a:t>
            </a:r>
            <a:endParaRPr lang="en-US" altLang="zh-CN" sz="2800" dirty="0" smtClean="0">
              <a:solidFill>
                <a:srgbClr val="C00000"/>
              </a:solidFill>
            </a:endParaRPr>
          </a:p>
          <a:p>
            <a:pPr>
              <a:buFont typeface="Wingdings" pitchFamily="2" charset="2"/>
              <a:buChar char="Ø"/>
            </a:pPr>
            <a:endParaRPr lang="en-US" altLang="zh-CN" sz="2800" dirty="0">
              <a:solidFill>
                <a:prstClr val="black"/>
              </a:solidFill>
            </a:endParaRPr>
          </a:p>
        </p:txBody>
      </p:sp>
    </p:spTree>
    <p:extLst>
      <p:ext uri="{BB962C8B-B14F-4D97-AF65-F5344CB8AC3E}">
        <p14:creationId xmlns:p14="http://schemas.microsoft.com/office/powerpoint/2010/main" val="192453714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latin typeface="Arial" panose="020B0604020202020204" pitchFamily="34" charset="0"/>
                <a:cs typeface="Arial" panose="020B0604020202020204" pitchFamily="34" charset="0"/>
              </a:rPr>
              <a:t>Predictive Modeling on Information </a:t>
            </a:r>
            <a:r>
              <a:rPr lang="en-US" altLang="zh-CN" sz="3200" dirty="0">
                <a:latin typeface="Arial" panose="020B0604020202020204" pitchFamily="34" charset="0"/>
                <a:cs typeface="Arial" panose="020B0604020202020204" pitchFamily="34" charset="0"/>
              </a:rPr>
              <a:t>S</a:t>
            </a:r>
            <a:r>
              <a:rPr lang="en-US" altLang="zh-CN" sz="3200" dirty="0" smtClean="0">
                <a:latin typeface="Arial" panose="020B0604020202020204" pitchFamily="34" charset="0"/>
                <a:cs typeface="Arial" panose="020B0604020202020204" pitchFamily="34" charset="0"/>
              </a:rPr>
              <a:t>preading</a:t>
            </a:r>
            <a:endParaRPr lang="zh-CN" altLang="en-US" sz="3200" dirty="0">
              <a:latin typeface="Arial" panose="020B0604020202020204" pitchFamily="34" charset="0"/>
              <a:cs typeface="Arial" panose="020B0604020202020204" pitchFamily="34" charset="0"/>
            </a:endParaRPr>
          </a:p>
        </p:txBody>
      </p:sp>
      <p:sp>
        <p:nvSpPr>
          <p:cNvPr id="5" name="矩形 4"/>
          <p:cNvSpPr/>
          <p:nvPr/>
        </p:nvSpPr>
        <p:spPr>
          <a:xfrm>
            <a:off x="1282202" y="3016254"/>
            <a:ext cx="2033516" cy="16650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One-Hop Cascade Prediction</a:t>
            </a:r>
            <a:endParaRPr lang="zh-CN" altLang="en-US" sz="2400" b="1" dirty="0">
              <a:effectLst>
                <a:outerShdw blurRad="38100" dist="38100" dir="2700000" algn="tl">
                  <a:srgbClr val="000000">
                    <a:alpha val="43137"/>
                  </a:srgbClr>
                </a:outerShdw>
              </a:effectLst>
            </a:endParaRPr>
          </a:p>
        </p:txBody>
      </p:sp>
      <p:sp>
        <p:nvSpPr>
          <p:cNvPr id="6" name="矩形 5"/>
          <p:cNvSpPr/>
          <p:nvPr/>
        </p:nvSpPr>
        <p:spPr>
          <a:xfrm>
            <a:off x="3451203" y="3016252"/>
            <a:ext cx="2033516" cy="16650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Cascading Outbreak Prediction</a:t>
            </a:r>
            <a:endParaRPr lang="zh-CN" altLang="en-US" sz="2400" b="1" dirty="0">
              <a:effectLst>
                <a:outerShdw blurRad="38100" dist="38100" dir="2700000" algn="tl">
                  <a:srgbClr val="000000">
                    <a:alpha val="43137"/>
                  </a:srgbClr>
                </a:outerShdw>
              </a:effectLst>
            </a:endParaRPr>
          </a:p>
        </p:txBody>
      </p:sp>
      <p:sp>
        <p:nvSpPr>
          <p:cNvPr id="7" name="矩形 6"/>
          <p:cNvSpPr/>
          <p:nvPr/>
        </p:nvSpPr>
        <p:spPr>
          <a:xfrm>
            <a:off x="5620205" y="3016252"/>
            <a:ext cx="2033516" cy="166502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2400" b="1" dirty="0" smtClean="0">
                <a:effectLst>
                  <a:outerShdw blurRad="38100" dist="38100" dir="2700000" algn="tl">
                    <a:srgbClr val="000000">
                      <a:alpha val="43137"/>
                    </a:srgbClr>
                  </a:outerShdw>
                </a:effectLst>
              </a:rPr>
              <a:t>Dynamic Process Prediction</a:t>
            </a:r>
            <a:endParaRPr lang="zh-CN" altLang="en-US" sz="2400" b="1" dirty="0">
              <a:effectLst>
                <a:outerShdw blurRad="38100" dist="38100" dir="2700000" algn="tl">
                  <a:srgbClr val="000000">
                    <a:alpha val="43137"/>
                  </a:srgbClr>
                </a:outerShdw>
              </a:effectLst>
            </a:endParaRPr>
          </a:p>
        </p:txBody>
      </p:sp>
      <p:sp>
        <p:nvSpPr>
          <p:cNvPr id="9" name="文本框 8"/>
          <p:cNvSpPr txBox="1"/>
          <p:nvPr/>
        </p:nvSpPr>
        <p:spPr>
          <a:xfrm>
            <a:off x="1282202" y="4885997"/>
            <a:ext cx="2033516" cy="738664"/>
          </a:xfrm>
          <a:prstGeom prst="rect">
            <a:avLst/>
          </a:prstGeom>
          <a:noFill/>
          <a:ln w="15875">
            <a:solidFill>
              <a:schemeClr val="accent5"/>
            </a:solidFill>
            <a:prstDash val="dash"/>
          </a:ln>
        </p:spPr>
        <p:txBody>
          <a:bodyPr wrap="square" rtlCol="0">
            <a:spAutoFit/>
          </a:bodyPr>
          <a:lstStyle/>
          <a:p>
            <a:pPr algn="ctr"/>
            <a:r>
              <a:rPr lang="en-US" altLang="zh-CN" sz="1400" b="1" dirty="0" smtClean="0"/>
              <a:t>Predict the collective response of a user’s followers</a:t>
            </a:r>
            <a:endParaRPr lang="zh-CN" altLang="en-US" sz="1400" b="1" dirty="0"/>
          </a:p>
        </p:txBody>
      </p:sp>
      <p:sp>
        <p:nvSpPr>
          <p:cNvPr id="10" name="文本框 9"/>
          <p:cNvSpPr txBox="1"/>
          <p:nvPr/>
        </p:nvSpPr>
        <p:spPr>
          <a:xfrm>
            <a:off x="3451203" y="4885996"/>
            <a:ext cx="2033516" cy="738664"/>
          </a:xfrm>
          <a:prstGeom prst="rect">
            <a:avLst/>
          </a:prstGeom>
          <a:noFill/>
          <a:ln w="15875">
            <a:solidFill>
              <a:schemeClr val="accent5"/>
            </a:solidFill>
            <a:prstDash val="dash"/>
          </a:ln>
        </p:spPr>
        <p:txBody>
          <a:bodyPr wrap="square" rtlCol="0">
            <a:spAutoFit/>
          </a:bodyPr>
          <a:lstStyle/>
          <a:p>
            <a:pPr algn="ctr"/>
            <a:r>
              <a:rPr lang="en-US" altLang="zh-CN" sz="1400" b="1" dirty="0" smtClean="0"/>
              <a:t>Predict whether the information will break out in future</a:t>
            </a:r>
            <a:endParaRPr lang="zh-CN" altLang="en-US" sz="1400" b="1" dirty="0"/>
          </a:p>
        </p:txBody>
      </p:sp>
      <p:sp>
        <p:nvSpPr>
          <p:cNvPr id="11" name="文本框 10"/>
          <p:cNvSpPr txBox="1"/>
          <p:nvPr/>
        </p:nvSpPr>
        <p:spPr>
          <a:xfrm>
            <a:off x="5620204" y="4885996"/>
            <a:ext cx="2129052" cy="738664"/>
          </a:xfrm>
          <a:prstGeom prst="rect">
            <a:avLst/>
          </a:prstGeom>
          <a:noFill/>
          <a:ln w="15875">
            <a:solidFill>
              <a:schemeClr val="accent5"/>
            </a:solidFill>
            <a:prstDash val="dash"/>
          </a:ln>
        </p:spPr>
        <p:txBody>
          <a:bodyPr wrap="square" rtlCol="0">
            <a:spAutoFit/>
          </a:bodyPr>
          <a:lstStyle/>
          <a:p>
            <a:pPr algn="ctr"/>
            <a:r>
              <a:rPr lang="en-US" altLang="zh-CN" sz="1400" b="1" dirty="0" smtClean="0"/>
              <a:t>Predict the dynamic cascading process of a piece of information</a:t>
            </a:r>
            <a:endParaRPr lang="zh-CN" altLang="en-US" sz="1400" b="1" dirty="0"/>
          </a:p>
        </p:txBody>
      </p:sp>
      <p:sp>
        <p:nvSpPr>
          <p:cNvPr id="3" name="文本框 2"/>
          <p:cNvSpPr txBox="1"/>
          <p:nvPr/>
        </p:nvSpPr>
        <p:spPr>
          <a:xfrm>
            <a:off x="1282202" y="5826174"/>
            <a:ext cx="2033516" cy="369332"/>
          </a:xfrm>
          <a:prstGeom prst="rect">
            <a:avLst/>
          </a:prstGeom>
          <a:noFill/>
        </p:spPr>
        <p:txBody>
          <a:bodyPr wrap="square" rtlCol="0">
            <a:spAutoFit/>
          </a:bodyPr>
          <a:lstStyle/>
          <a:p>
            <a:pPr algn="ctr"/>
            <a:r>
              <a:rPr lang="en-US" altLang="zh-CN" dirty="0" smtClean="0"/>
              <a:t>SIGIR’11, AAAI’11</a:t>
            </a:r>
            <a:endParaRPr lang="zh-CN" altLang="en-US" dirty="0"/>
          </a:p>
        </p:txBody>
      </p:sp>
      <p:sp>
        <p:nvSpPr>
          <p:cNvPr id="12" name="文本框 11"/>
          <p:cNvSpPr txBox="1"/>
          <p:nvPr/>
        </p:nvSpPr>
        <p:spPr>
          <a:xfrm>
            <a:off x="3799221" y="5826174"/>
            <a:ext cx="1337480" cy="369332"/>
          </a:xfrm>
          <a:prstGeom prst="rect">
            <a:avLst/>
          </a:prstGeom>
          <a:noFill/>
        </p:spPr>
        <p:txBody>
          <a:bodyPr wrap="square" rtlCol="0">
            <a:spAutoFit/>
          </a:bodyPr>
          <a:lstStyle/>
          <a:p>
            <a:pPr algn="ctr"/>
            <a:r>
              <a:rPr lang="en-US" altLang="zh-CN" dirty="0" smtClean="0"/>
              <a:t>KDD’13</a:t>
            </a:r>
            <a:endParaRPr lang="zh-CN" altLang="en-US" dirty="0"/>
          </a:p>
        </p:txBody>
      </p:sp>
      <p:sp>
        <p:nvSpPr>
          <p:cNvPr id="13" name="文本框 12"/>
          <p:cNvSpPr txBox="1"/>
          <p:nvPr/>
        </p:nvSpPr>
        <p:spPr>
          <a:xfrm>
            <a:off x="6015990" y="5826174"/>
            <a:ext cx="1337480" cy="369332"/>
          </a:xfrm>
          <a:prstGeom prst="rect">
            <a:avLst/>
          </a:prstGeom>
          <a:noFill/>
        </p:spPr>
        <p:txBody>
          <a:bodyPr wrap="square" rtlCol="0">
            <a:spAutoFit/>
          </a:bodyPr>
          <a:lstStyle/>
          <a:p>
            <a:pPr algn="ctr"/>
            <a:r>
              <a:rPr lang="en-US" altLang="zh-CN" dirty="0" smtClean="0"/>
              <a:t>ICDM’15</a:t>
            </a:r>
            <a:endParaRPr lang="zh-CN" altLang="en-US" dirty="0"/>
          </a:p>
        </p:txBody>
      </p:sp>
      <p:sp>
        <p:nvSpPr>
          <p:cNvPr id="14" name="矩形 13"/>
          <p:cNvSpPr/>
          <p:nvPr/>
        </p:nvSpPr>
        <p:spPr>
          <a:xfrm>
            <a:off x="5543971" y="2946626"/>
            <a:ext cx="2281518" cy="31935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968991" y="1690689"/>
            <a:ext cx="6905767" cy="646331"/>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b="1" dirty="0" smtClean="0">
                <a:solidFill>
                  <a:srgbClr val="FFC000"/>
                </a:solidFill>
              </a:rPr>
              <a:t>Ultimate Goal</a:t>
            </a:r>
            <a:r>
              <a:rPr lang="en-US" altLang="zh-CN" b="1" dirty="0" smtClean="0"/>
              <a:t>: Bridge the gap between macro phenomena of information spreading and micro behavioral mechanism.</a:t>
            </a:r>
            <a:endParaRPr lang="zh-CN" altLang="en-US" b="1" dirty="0"/>
          </a:p>
        </p:txBody>
      </p:sp>
    </p:spTree>
    <p:extLst>
      <p:ext uri="{BB962C8B-B14F-4D97-AF65-F5344CB8AC3E}">
        <p14:creationId xmlns:p14="http://schemas.microsoft.com/office/powerpoint/2010/main" val="82506708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Beyond Cascade </a:t>
            </a:r>
            <a:r>
              <a:rPr lang="en-US" altLang="zh-CN" dirty="0"/>
              <a:t>S</a:t>
            </a:r>
            <a:r>
              <a:rPr lang="en-US" altLang="zh-CN" dirty="0" smtClean="0"/>
              <a:t>ize…</a:t>
            </a:r>
            <a:endParaRPr lang="zh-CN" altLang="en-US" dirty="0"/>
          </a:p>
        </p:txBody>
      </p:sp>
      <p:pic>
        <p:nvPicPr>
          <p:cNvPr id="6" name="图片 5"/>
          <p:cNvPicPr>
            <a:picLocks noChangeAspect="1"/>
          </p:cNvPicPr>
          <p:nvPr/>
        </p:nvPicPr>
        <p:blipFill>
          <a:blip r:embed="rId3"/>
          <a:stretch>
            <a:fillRect/>
          </a:stretch>
        </p:blipFill>
        <p:spPr>
          <a:xfrm>
            <a:off x="362162" y="1535055"/>
            <a:ext cx="5001407" cy="4081282"/>
          </a:xfrm>
          <a:prstGeom prst="rect">
            <a:avLst/>
          </a:prstGeom>
        </p:spPr>
      </p:pic>
      <p:sp>
        <p:nvSpPr>
          <p:cNvPr id="7" name="文本框 6"/>
          <p:cNvSpPr txBox="1"/>
          <p:nvPr/>
        </p:nvSpPr>
        <p:spPr>
          <a:xfrm>
            <a:off x="5363569" y="2018235"/>
            <a:ext cx="3616658" cy="2677656"/>
          </a:xfrm>
          <a:prstGeom prst="rect">
            <a:avLst/>
          </a:prstGeom>
          <a:noFill/>
        </p:spPr>
        <p:txBody>
          <a:bodyPr wrap="square" rtlCol="0">
            <a:spAutoFit/>
          </a:bodyPr>
          <a:lstStyle/>
          <a:p>
            <a:r>
              <a:rPr lang="en-US" altLang="zh-CN" sz="2400" b="1" dirty="0" smtClean="0">
                <a:effectLst>
                  <a:outerShdw blurRad="38100" dist="38100" dir="2700000" algn="tl">
                    <a:srgbClr val="000000">
                      <a:alpha val="43137"/>
                    </a:srgbClr>
                  </a:outerShdw>
                </a:effectLst>
              </a:rPr>
              <a:t>Time:</a:t>
            </a:r>
          </a:p>
          <a:p>
            <a:r>
              <a:rPr lang="en-US" altLang="zh-CN" sz="2400" dirty="0" smtClean="0"/>
              <a:t>When will a cascade break out?</a:t>
            </a:r>
          </a:p>
          <a:p>
            <a:endParaRPr lang="en-US" altLang="zh-CN" sz="2400" dirty="0"/>
          </a:p>
          <a:p>
            <a:r>
              <a:rPr lang="en-US" altLang="zh-CN" sz="2400" b="1" dirty="0" smtClean="0">
                <a:effectLst>
                  <a:outerShdw blurRad="38100" dist="38100" dir="2700000" algn="tl">
                    <a:srgbClr val="000000">
                      <a:alpha val="43137"/>
                    </a:srgbClr>
                  </a:outerShdw>
                </a:effectLst>
              </a:rPr>
              <a:t>Size-Time:</a:t>
            </a:r>
          </a:p>
          <a:p>
            <a:r>
              <a:rPr lang="en-US" altLang="zh-CN" sz="2400" dirty="0" smtClean="0"/>
              <a:t>How about the momentum of a cascade?</a:t>
            </a:r>
            <a:endParaRPr lang="zh-CN" altLang="en-US" sz="2400" dirty="0"/>
          </a:p>
        </p:txBody>
      </p:sp>
      <p:sp>
        <p:nvSpPr>
          <p:cNvPr id="9" name="矩形 8"/>
          <p:cNvSpPr/>
          <p:nvPr/>
        </p:nvSpPr>
        <p:spPr>
          <a:xfrm>
            <a:off x="1896256" y="5731027"/>
            <a:ext cx="5553856" cy="736979"/>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altLang="zh-CN" sz="2800" b="1" dirty="0" smtClean="0">
                <a:effectLst>
                  <a:outerShdw blurRad="38100" dist="38100" dir="2700000" algn="tl">
                    <a:srgbClr val="000000">
                      <a:alpha val="43137"/>
                    </a:srgbClr>
                  </a:outerShdw>
                </a:effectLst>
              </a:rPr>
              <a:t>Cascading Process Prediction</a:t>
            </a:r>
            <a:endParaRPr lang="zh-CN" alt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4235296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0376" y="2690949"/>
            <a:ext cx="8407021" cy="1200329"/>
          </a:xfrm>
          <a:prstGeom prst="rect">
            <a:avLst/>
          </a:prstGeom>
          <a:noFill/>
        </p:spPr>
        <p:txBody>
          <a:bodyPr wrap="square" rtlCol="0">
            <a:spAutoFit/>
          </a:bodyPr>
          <a:lstStyle/>
          <a:p>
            <a:pPr algn="ctr"/>
            <a:r>
              <a:rPr lang="en-US" altLang="zh-CN" sz="2400" b="1" dirty="0" smtClean="0">
                <a:effectLst>
                  <a:outerShdw blurRad="38100" dist="38100" dir="2700000" algn="tl">
                    <a:srgbClr val="000000">
                      <a:alpha val="43137"/>
                    </a:srgbClr>
                  </a:outerShdw>
                </a:effectLst>
              </a:rPr>
              <a:t>Challenge:</a:t>
            </a:r>
            <a:r>
              <a:rPr lang="en-US" altLang="zh-CN" sz="2400" dirty="0" smtClean="0"/>
              <a:t> Cascade-level macro features do not work.</a:t>
            </a:r>
            <a:r>
              <a:rPr lang="zh-CN" altLang="en-US" sz="2400" dirty="0" smtClean="0"/>
              <a:t> </a:t>
            </a:r>
            <a:r>
              <a:rPr lang="en-US" altLang="zh-CN" sz="2400" dirty="0" smtClean="0"/>
              <a:t>Content feature and structure feature</a:t>
            </a:r>
            <a:endParaRPr lang="zh-CN" altLang="en-US" sz="2400" dirty="0" smtClean="0"/>
          </a:p>
          <a:p>
            <a:pPr algn="ctr"/>
            <a:r>
              <a:rPr lang="en-US" altLang="zh-CN" sz="2400" dirty="0" smtClean="0"/>
              <a:t>are </a:t>
            </a:r>
            <a:r>
              <a:rPr lang="en-US" altLang="zh-CN" sz="2400" dirty="0"/>
              <a:t>not distinctive and predictive enough</a:t>
            </a:r>
            <a:r>
              <a:rPr lang="en-US" altLang="zh-CN" sz="2400" dirty="0" smtClean="0"/>
              <a:t>.</a:t>
            </a:r>
            <a:endParaRPr lang="en-US" altLang="zh-CN" sz="2400" dirty="0"/>
          </a:p>
        </p:txBody>
      </p:sp>
    </p:spTree>
    <p:extLst>
      <p:ext uri="{BB962C8B-B14F-4D97-AF65-F5344CB8AC3E}">
        <p14:creationId xmlns:p14="http://schemas.microsoft.com/office/powerpoint/2010/main" val="122733109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3200" dirty="0" smtClean="0"/>
              <a:t>From</a:t>
            </a:r>
            <a:r>
              <a:rPr kumimoji="1" lang="zh-CN" altLang="en-US" sz="3200" dirty="0" smtClean="0"/>
              <a:t> </a:t>
            </a:r>
            <a:r>
              <a:rPr kumimoji="1" lang="en-US" altLang="zh-CN" sz="3200" dirty="0" smtClean="0"/>
              <a:t>Micro</a:t>
            </a:r>
            <a:r>
              <a:rPr kumimoji="1" lang="zh-CN" altLang="en-US" sz="3200" dirty="0" smtClean="0"/>
              <a:t> </a:t>
            </a:r>
            <a:r>
              <a:rPr kumimoji="1" lang="en-US" altLang="zh-CN" sz="3200" dirty="0" smtClean="0"/>
              <a:t>to</a:t>
            </a:r>
            <a:r>
              <a:rPr kumimoji="1" lang="zh-CN" altLang="en-US" sz="3200" dirty="0" smtClean="0"/>
              <a:t> </a:t>
            </a:r>
            <a:r>
              <a:rPr kumimoji="1" lang="en-US" altLang="zh-CN" sz="3200" dirty="0" smtClean="0"/>
              <a:t>Macro:</a:t>
            </a:r>
            <a:r>
              <a:rPr kumimoji="1" lang="zh-CN" altLang="en-US" sz="3200" dirty="0" smtClean="0"/>
              <a:t> </a:t>
            </a:r>
            <a:r>
              <a:rPr kumimoji="1" lang="en-US" altLang="zh-CN" sz="3200" dirty="0" err="1" smtClean="0"/>
              <a:t>Subcascades</a:t>
            </a:r>
            <a:endParaRPr kumimoji="1" lang="zh-CN" altLang="en-US" sz="3200" dirty="0"/>
          </a:p>
        </p:txBody>
      </p:sp>
      <p:pic>
        <p:nvPicPr>
          <p:cNvPr id="10" name="cascading_process_decomposing.mov">
            <a:hlinkClick r:id="" action="ppaction://media"/>
            <a:hlinkHover r:id="" action="ppaction://ole?verb=0"/>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2282565"/>
            <a:ext cx="8229600" cy="3859213"/>
          </a:xfrm>
        </p:spPr>
      </p:pic>
      <p:sp>
        <p:nvSpPr>
          <p:cNvPr id="4" name="幻灯片编号占位符 3"/>
          <p:cNvSpPr>
            <a:spLocks noGrp="1"/>
          </p:cNvSpPr>
          <p:nvPr>
            <p:ph type="sldNum" sz="quarter" idx="12"/>
          </p:nvPr>
        </p:nvSpPr>
        <p:spPr/>
        <p:txBody>
          <a:bodyPr/>
          <a:lstStyle/>
          <a:p>
            <a:fld id="{0CFEC368-1D7A-4F81-ABF6-AE0E36BAF64C}" type="slidenum">
              <a:rPr lang="en-US" smtClean="0"/>
              <a:pPr/>
              <a:t>148</a:t>
            </a:fld>
            <a:endParaRPr lang="en-US"/>
          </a:p>
        </p:txBody>
      </p:sp>
      <p:sp>
        <p:nvSpPr>
          <p:cNvPr id="8" name="内容占位符 2"/>
          <p:cNvSpPr txBox="1">
            <a:spLocks/>
          </p:cNvSpPr>
          <p:nvPr/>
        </p:nvSpPr>
        <p:spPr>
          <a:xfrm>
            <a:off x="457200" y="1380336"/>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altLang="zh-CN" dirty="0" smtClean="0"/>
              <a:t>How</a:t>
            </a:r>
            <a:r>
              <a:rPr lang="zh-CN" altLang="en-US" dirty="0" smtClean="0"/>
              <a:t> </a:t>
            </a:r>
            <a:r>
              <a:rPr lang="en-US" altLang="zh-CN" dirty="0" smtClean="0"/>
              <a:t>to</a:t>
            </a:r>
            <a:r>
              <a:rPr lang="zh-CN" altLang="en-US" dirty="0" smtClean="0"/>
              <a:t> </a:t>
            </a:r>
            <a:r>
              <a:rPr lang="en-US" altLang="zh-CN" dirty="0" smtClean="0"/>
              <a:t>model</a:t>
            </a:r>
            <a:r>
              <a:rPr lang="zh-CN" altLang="en-US" dirty="0" smtClean="0"/>
              <a:t> </a:t>
            </a:r>
            <a:r>
              <a:rPr lang="en-US" altLang="zh-CN" dirty="0" err="1" smtClean="0"/>
              <a:t>subcascades</a:t>
            </a:r>
            <a:r>
              <a:rPr lang="en-US" altLang="zh-CN" dirty="0" smtClean="0"/>
              <a:t>?</a:t>
            </a:r>
            <a:endParaRPr lang="zh-CN" altLang="en-US" dirty="0" smtClean="0"/>
          </a:p>
          <a:p>
            <a:pPr marL="0" indent="0">
              <a:buNone/>
            </a:pPr>
            <a:r>
              <a:rPr lang="en-US" altLang="zh-CN" dirty="0" smtClean="0"/>
              <a:t>How </a:t>
            </a:r>
            <a:r>
              <a:rPr lang="en-US" altLang="zh-CN" dirty="0"/>
              <a:t>to connect </a:t>
            </a:r>
            <a:r>
              <a:rPr lang="en-US" altLang="zh-CN" dirty="0" err="1"/>
              <a:t>subcascades</a:t>
            </a:r>
            <a:r>
              <a:rPr lang="en-US" altLang="zh-CN" dirty="0"/>
              <a:t> and cascade</a:t>
            </a:r>
            <a:r>
              <a:rPr lang="en-US" altLang="zh-CN" dirty="0" smtClean="0"/>
              <a:t>?</a:t>
            </a:r>
            <a:endParaRPr lang="zh-CN" altLang="en-US" dirty="0" smtClean="0"/>
          </a:p>
        </p:txBody>
      </p:sp>
    </p:spTree>
    <p:extLst>
      <p:ext uri="{BB962C8B-B14F-4D97-AF65-F5344CB8AC3E}">
        <p14:creationId xmlns:p14="http://schemas.microsoft.com/office/powerpoint/2010/main" val="910731607"/>
      </p:ext>
    </p:extLst>
  </p:cSld>
  <p:clrMapOvr>
    <a:masterClrMapping/>
  </p:clrMapOvr>
  <p:timing>
    <p:tnLst>
      <p:par>
        <p:cTn id="1" dur="indefinite" restart="never" nodeType="tmRoot">
          <p:childTnLst>
            <p:video>
              <p:cMediaNode vol="80000">
                <p:cTn id="2" fill="hold" display="0">
                  <p:stCondLst>
                    <p:cond delay="indefinite"/>
                  </p:stCondLst>
                </p:cTn>
                <p:tgtEl>
                  <p:spTgt spid="10"/>
                </p:tgtEl>
              </p:cMediaNode>
            </p:video>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t>Behavioral Dynamics</a:t>
            </a:r>
            <a:endParaRPr lang="zh-CN" altLang="en-US" sz="3600" dirty="0"/>
          </a:p>
        </p:txBody>
      </p:sp>
      <p:sp>
        <p:nvSpPr>
          <p:cNvPr id="9" name="文本框 8"/>
          <p:cNvSpPr txBox="1"/>
          <p:nvPr/>
        </p:nvSpPr>
        <p:spPr>
          <a:xfrm>
            <a:off x="297951" y="5692229"/>
            <a:ext cx="8640566" cy="400110"/>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CN" sz="2000" b="1" dirty="0" smtClean="0">
                <a:solidFill>
                  <a:srgbClr val="FFFF00"/>
                </a:solidFill>
                <a:effectLst>
                  <a:outerShdw blurRad="38100" dist="38100" dir="2700000" algn="tl">
                    <a:srgbClr val="000000">
                      <a:alpha val="43137"/>
                    </a:srgbClr>
                  </a:outerShdw>
                </a:effectLst>
              </a:rPr>
              <a:t>Behavioral dynamics can be well represented by survival function.</a:t>
            </a:r>
            <a:endParaRPr lang="zh-CN" altLang="en-US" sz="2000" b="1" dirty="0">
              <a:solidFill>
                <a:srgbClr val="FFFF00"/>
              </a:solidFill>
              <a:effectLst>
                <a:outerShdw blurRad="38100" dist="38100" dir="2700000" algn="tl">
                  <a:srgbClr val="000000">
                    <a:alpha val="43137"/>
                  </a:srgbClr>
                </a:outerShdw>
              </a:effectLst>
            </a:endParaRPr>
          </a:p>
        </p:txBody>
      </p:sp>
      <p:pic>
        <p:nvPicPr>
          <p:cNvPr id="5" name="图片 4"/>
          <p:cNvPicPr>
            <a:picLocks noChangeAspect="1"/>
          </p:cNvPicPr>
          <p:nvPr/>
        </p:nvPicPr>
        <p:blipFill>
          <a:blip r:embed="rId3"/>
          <a:stretch>
            <a:fillRect/>
          </a:stretch>
        </p:blipFill>
        <p:spPr>
          <a:xfrm>
            <a:off x="253952" y="2327672"/>
            <a:ext cx="8595001" cy="2629334"/>
          </a:xfrm>
          <a:prstGeom prst="rect">
            <a:avLst/>
          </a:prstGeom>
        </p:spPr>
      </p:pic>
      <p:sp>
        <p:nvSpPr>
          <p:cNvPr id="6" name="文本框 5"/>
          <p:cNvSpPr txBox="1"/>
          <p:nvPr/>
        </p:nvSpPr>
        <p:spPr>
          <a:xfrm>
            <a:off x="297951" y="1465839"/>
            <a:ext cx="8548098" cy="677108"/>
          </a:xfrm>
          <a:prstGeom prst="rect">
            <a:avLst/>
          </a:prstGeom>
          <a:noFill/>
        </p:spPr>
        <p:txBody>
          <a:bodyPr wrap="square" rtlCol="0">
            <a:spAutoFit/>
          </a:bodyPr>
          <a:lstStyle/>
          <a:p>
            <a:r>
              <a:rPr lang="en-US" altLang="zh-CN" sz="2000" b="1" dirty="0" smtClean="0"/>
              <a:t>Behavioral Dynamics </a:t>
            </a:r>
            <a:r>
              <a:rPr lang="en-US" altLang="zh-CN" dirty="0"/>
              <a:t>capture the </a:t>
            </a:r>
            <a:r>
              <a:rPr lang="en-US" altLang="zh-CN" dirty="0" smtClean="0"/>
              <a:t>changing process </a:t>
            </a:r>
            <a:r>
              <a:rPr lang="en-US" altLang="zh-CN" dirty="0"/>
              <a:t>of the cumulative number of </a:t>
            </a:r>
            <a:r>
              <a:rPr lang="en-US" altLang="zh-CN" dirty="0" smtClean="0"/>
              <a:t>a user’s followers retweeting </a:t>
            </a:r>
            <a:r>
              <a:rPr lang="en-US" altLang="zh-CN" dirty="0"/>
              <a:t>a post after the user </a:t>
            </a:r>
            <a:r>
              <a:rPr lang="en-US" altLang="zh-CN" dirty="0" smtClean="0"/>
              <a:t>retweet </a:t>
            </a:r>
            <a:r>
              <a:rPr lang="en-US" altLang="zh-CN" dirty="0"/>
              <a:t>the </a:t>
            </a:r>
            <a:r>
              <a:rPr lang="en-US" altLang="zh-CN" dirty="0" smtClean="0"/>
              <a:t>post.</a:t>
            </a:r>
            <a:endParaRPr lang="zh-CN" altLang="en-US" dirty="0"/>
          </a:p>
        </p:txBody>
      </p:sp>
      <p:sp>
        <p:nvSpPr>
          <p:cNvPr id="10" name="文本框 9"/>
          <p:cNvSpPr txBox="1"/>
          <p:nvPr/>
        </p:nvSpPr>
        <p:spPr>
          <a:xfrm>
            <a:off x="297951" y="4909096"/>
            <a:ext cx="8548098" cy="400110"/>
          </a:xfrm>
          <a:prstGeom prst="rect">
            <a:avLst/>
          </a:prstGeom>
          <a:noFill/>
        </p:spPr>
        <p:txBody>
          <a:bodyPr wrap="square" rtlCol="0">
            <a:spAutoFit/>
          </a:bodyPr>
          <a:lstStyle/>
          <a:p>
            <a:r>
              <a:rPr lang="en-US" altLang="zh-CN" sz="2000" b="1" dirty="0" smtClean="0"/>
              <a:t>Survival Rate </a:t>
            </a:r>
            <a:r>
              <a:rPr lang="en-US" altLang="zh-CN" dirty="0" smtClean="0"/>
              <a:t>represent the </a:t>
            </a:r>
            <a:r>
              <a:rPr lang="en-US" altLang="zh-CN" dirty="0"/>
              <a:t>percentage of nodes that has not been but will </a:t>
            </a:r>
            <a:r>
              <a:rPr lang="en-US" altLang="zh-CN" dirty="0" smtClean="0"/>
              <a:t>be infected</a:t>
            </a:r>
            <a:r>
              <a:rPr lang="en-US" altLang="zh-CN" dirty="0"/>
              <a:t>.</a:t>
            </a:r>
            <a:endParaRPr lang="zh-CN" altLang="en-US" dirty="0"/>
          </a:p>
        </p:txBody>
      </p:sp>
    </p:spTree>
    <p:extLst>
      <p:ext uri="{BB962C8B-B14F-4D97-AF65-F5344CB8AC3E}">
        <p14:creationId xmlns:p14="http://schemas.microsoft.com/office/powerpoint/2010/main" val="155016668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Behavioral Modeling</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15</a:t>
            </a:fld>
            <a:endParaRPr lang="en-US" dirty="0"/>
          </a:p>
        </p:txBody>
      </p:sp>
      <p:grpSp>
        <p:nvGrpSpPr>
          <p:cNvPr id="6" name="组合 5"/>
          <p:cNvGrpSpPr/>
          <p:nvPr/>
        </p:nvGrpSpPr>
        <p:grpSpPr>
          <a:xfrm>
            <a:off x="226482" y="1881268"/>
            <a:ext cx="4900154" cy="3614400"/>
            <a:chOff x="2295729" y="2057060"/>
            <a:chExt cx="4610910" cy="3298032"/>
          </a:xfrm>
        </p:grpSpPr>
        <p:sp>
          <p:nvSpPr>
            <p:cNvPr id="13" name="椭圆 12"/>
            <p:cNvSpPr/>
            <p:nvPr/>
          </p:nvSpPr>
          <p:spPr>
            <a:xfrm>
              <a:off x="3806758" y="2950561"/>
              <a:ext cx="1588852" cy="15110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b="1" dirty="0" smtClean="0">
                  <a:effectLst>
                    <a:outerShdw blurRad="38100" dist="38100" dir="2700000" algn="tl">
                      <a:srgbClr val="000000">
                        <a:alpha val="43137"/>
                      </a:srgbClr>
                    </a:outerShdw>
                  </a:effectLst>
                </a:rPr>
                <a:t>User Behavior</a:t>
              </a:r>
              <a:endParaRPr lang="zh-CN" altLang="en-US" b="1" dirty="0">
                <a:effectLst>
                  <a:outerShdw blurRad="38100" dist="38100" dir="2700000" algn="tl">
                    <a:srgbClr val="000000">
                      <a:alpha val="43137"/>
                    </a:srgbClr>
                  </a:outerShdw>
                </a:effectLst>
              </a:endParaRPr>
            </a:p>
          </p:txBody>
        </p:sp>
        <p:sp>
          <p:nvSpPr>
            <p:cNvPr id="14" name="圆角矩形 13"/>
            <p:cNvSpPr/>
            <p:nvPr/>
          </p:nvSpPr>
          <p:spPr>
            <a:xfrm>
              <a:off x="3929975" y="2057060"/>
              <a:ext cx="1342417" cy="61608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b="1" dirty="0" smtClean="0">
                  <a:effectLst>
                    <a:outerShdw blurRad="38100" dist="38100" dir="2700000" algn="tl">
                      <a:srgbClr val="000000">
                        <a:alpha val="43137"/>
                      </a:srgbClr>
                    </a:outerShdw>
                  </a:effectLst>
                </a:rPr>
                <a:t>Content</a:t>
              </a:r>
              <a:endParaRPr lang="zh-CN" altLang="en-US" sz="2000" b="1" dirty="0">
                <a:effectLst>
                  <a:outerShdw blurRad="38100" dist="38100" dir="2700000" algn="tl">
                    <a:srgbClr val="000000">
                      <a:alpha val="43137"/>
                    </a:srgbClr>
                  </a:outerShdw>
                </a:effectLst>
              </a:endParaRPr>
            </a:p>
          </p:txBody>
        </p:sp>
        <p:sp>
          <p:nvSpPr>
            <p:cNvPr id="15" name="圆角矩形 14"/>
            <p:cNvSpPr/>
            <p:nvPr/>
          </p:nvSpPr>
          <p:spPr>
            <a:xfrm>
              <a:off x="2295729" y="3385069"/>
              <a:ext cx="1342417" cy="61608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b="1" dirty="0" smtClean="0">
                  <a:effectLst>
                    <a:outerShdw blurRad="38100" dist="38100" dir="2700000" algn="tl">
                      <a:srgbClr val="000000">
                        <a:alpha val="43137"/>
                      </a:srgbClr>
                    </a:outerShdw>
                  </a:effectLst>
                </a:rPr>
                <a:t>Context</a:t>
              </a:r>
              <a:endParaRPr lang="zh-CN" altLang="en-US" sz="2000" b="1" dirty="0">
                <a:effectLst>
                  <a:outerShdw blurRad="38100" dist="38100" dir="2700000" algn="tl">
                    <a:srgbClr val="000000">
                      <a:alpha val="43137"/>
                    </a:srgbClr>
                  </a:outerShdw>
                </a:effectLst>
              </a:endParaRPr>
            </a:p>
          </p:txBody>
        </p:sp>
        <p:sp>
          <p:nvSpPr>
            <p:cNvPr id="16" name="圆角矩形 15"/>
            <p:cNvSpPr/>
            <p:nvPr/>
          </p:nvSpPr>
          <p:spPr>
            <a:xfrm>
              <a:off x="5564222" y="3385068"/>
              <a:ext cx="1342417" cy="61608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b="1" dirty="0" smtClean="0">
                  <a:effectLst>
                    <a:outerShdw blurRad="38100" dist="38100" dir="2700000" algn="tl">
                      <a:srgbClr val="000000">
                        <a:alpha val="43137"/>
                      </a:srgbClr>
                    </a:outerShdw>
                  </a:effectLst>
                </a:rPr>
                <a:t>Social</a:t>
              </a:r>
              <a:endParaRPr lang="zh-CN" altLang="en-US" sz="2000" b="1" dirty="0">
                <a:effectLst>
                  <a:outerShdw blurRad="38100" dist="38100" dir="2700000" algn="tl">
                    <a:srgbClr val="000000">
                      <a:alpha val="43137"/>
                    </a:srgbClr>
                  </a:outerShdw>
                </a:effectLst>
              </a:endParaRPr>
            </a:p>
          </p:txBody>
        </p:sp>
        <p:sp>
          <p:nvSpPr>
            <p:cNvPr id="17" name="圆角矩形 16"/>
            <p:cNvSpPr/>
            <p:nvPr/>
          </p:nvSpPr>
          <p:spPr>
            <a:xfrm>
              <a:off x="3929974" y="4739007"/>
              <a:ext cx="1342417" cy="616085"/>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000" b="1" dirty="0" smtClean="0">
                  <a:effectLst>
                    <a:outerShdw blurRad="38100" dist="38100" dir="2700000" algn="tl">
                      <a:srgbClr val="000000">
                        <a:alpha val="43137"/>
                      </a:srgbClr>
                    </a:outerShdw>
                  </a:effectLst>
                </a:rPr>
                <a:t>Intention</a:t>
              </a:r>
              <a:endParaRPr lang="zh-CN" altLang="en-US" sz="2000" b="1" dirty="0">
                <a:effectLst>
                  <a:outerShdw blurRad="38100" dist="38100" dir="2700000" algn="tl">
                    <a:srgbClr val="000000">
                      <a:alpha val="43137"/>
                    </a:srgbClr>
                  </a:outerShdw>
                </a:effectLst>
              </a:endParaRPr>
            </a:p>
          </p:txBody>
        </p:sp>
      </p:grpSp>
      <p:sp>
        <p:nvSpPr>
          <p:cNvPr id="3" name="文本框 2"/>
          <p:cNvSpPr txBox="1"/>
          <p:nvPr/>
        </p:nvSpPr>
        <p:spPr>
          <a:xfrm>
            <a:off x="5194092" y="2704763"/>
            <a:ext cx="3949908" cy="1938992"/>
          </a:xfrm>
          <a:prstGeom prst="rect">
            <a:avLst/>
          </a:prstGeom>
          <a:noFill/>
        </p:spPr>
        <p:txBody>
          <a:bodyPr wrap="square" rtlCol="0">
            <a:spAutoFit/>
          </a:bodyPr>
          <a:lstStyle/>
          <a:p>
            <a:pPr marL="342900" indent="-342900">
              <a:lnSpc>
                <a:spcPct val="150000"/>
              </a:lnSpc>
              <a:buFont typeface="Wingdings" panose="05000000000000000000" pitchFamily="2" charset="2"/>
              <a:buChar char="p"/>
            </a:pPr>
            <a:r>
              <a:rPr lang="en-US" altLang="zh-CN" sz="2000" b="1" dirty="0" smtClean="0"/>
              <a:t>Understand single factors</a:t>
            </a:r>
          </a:p>
          <a:p>
            <a:pPr marL="342900" indent="-342900">
              <a:lnSpc>
                <a:spcPct val="150000"/>
              </a:lnSpc>
              <a:buFont typeface="Wingdings" panose="05000000000000000000" pitchFamily="2" charset="2"/>
              <a:buChar char="p"/>
            </a:pPr>
            <a:r>
              <a:rPr lang="en-US" altLang="zh-CN" sz="2000" b="1" dirty="0" smtClean="0"/>
              <a:t>Understand their couplings</a:t>
            </a:r>
          </a:p>
          <a:p>
            <a:pPr marL="342900" indent="-342900">
              <a:lnSpc>
                <a:spcPct val="150000"/>
              </a:lnSpc>
              <a:buFont typeface="Wingdings" panose="05000000000000000000" pitchFamily="2" charset="2"/>
              <a:buChar char="p"/>
            </a:pPr>
            <a:r>
              <a:rPr lang="en-US" altLang="zh-CN" sz="2000" b="1" dirty="0" smtClean="0"/>
              <a:t>Unify them for behavior modeling and prediction</a:t>
            </a:r>
          </a:p>
        </p:txBody>
      </p:sp>
    </p:spTree>
    <p:extLst>
      <p:ext uri="{BB962C8B-B14F-4D97-AF65-F5344CB8AC3E}">
        <p14:creationId xmlns:p14="http://schemas.microsoft.com/office/powerpoint/2010/main" val="163682739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Parameterize Behavioral Dynamics</a:t>
            </a:r>
            <a:endParaRPr lang="zh-CN" altLang="en-US" dirty="0"/>
          </a:p>
        </p:txBody>
      </p:sp>
      <p:pic>
        <p:nvPicPr>
          <p:cNvPr id="7" name="图片 6"/>
          <p:cNvPicPr>
            <a:picLocks noChangeAspect="1"/>
          </p:cNvPicPr>
          <p:nvPr/>
        </p:nvPicPr>
        <p:blipFill rotWithShape="1">
          <a:blip r:embed="rId3"/>
          <a:srcRect r="66399"/>
          <a:stretch/>
        </p:blipFill>
        <p:spPr>
          <a:xfrm>
            <a:off x="5230885" y="1518839"/>
            <a:ext cx="2656666" cy="2290643"/>
          </a:xfrm>
          <a:prstGeom prst="rect">
            <a:avLst/>
          </a:prstGeom>
        </p:spPr>
      </p:pic>
      <p:sp>
        <p:nvSpPr>
          <p:cNvPr id="9" name="文本框 8"/>
          <p:cNvSpPr txBox="1"/>
          <p:nvPr/>
        </p:nvSpPr>
        <p:spPr>
          <a:xfrm>
            <a:off x="491319" y="5302828"/>
            <a:ext cx="8024031" cy="707886"/>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CN" sz="2000" b="1" dirty="0" smtClean="0">
                <a:solidFill>
                  <a:srgbClr val="FFFF00"/>
                </a:solidFill>
                <a:effectLst>
                  <a:outerShdw blurRad="38100" dist="38100" dir="2700000" algn="tl">
                    <a:srgbClr val="000000">
                      <a:alpha val="43137"/>
                    </a:srgbClr>
                  </a:outerShdw>
                </a:effectLst>
              </a:rPr>
              <a:t>Characteristics of behavioral dynamics can be well captured by </a:t>
            </a:r>
            <a:r>
              <a:rPr lang="en-US" altLang="zh-CN" sz="2000" b="1" dirty="0" err="1" smtClean="0">
                <a:solidFill>
                  <a:srgbClr val="FFFF00"/>
                </a:solidFill>
                <a:effectLst>
                  <a:outerShdw blurRad="38100" dist="38100" dir="2700000" algn="tl">
                    <a:srgbClr val="000000">
                      <a:alpha val="43137"/>
                    </a:srgbClr>
                  </a:outerShdw>
                </a:effectLst>
              </a:rPr>
              <a:t>Weibull</a:t>
            </a:r>
            <a:r>
              <a:rPr lang="en-US" altLang="zh-CN" sz="2000" b="1" dirty="0" smtClean="0">
                <a:solidFill>
                  <a:srgbClr val="FFFF00"/>
                </a:solidFill>
                <a:effectLst>
                  <a:outerShdw blurRad="38100" dist="38100" dir="2700000" algn="tl">
                    <a:srgbClr val="000000">
                      <a:alpha val="43137"/>
                    </a:srgbClr>
                  </a:outerShdw>
                </a:effectLst>
              </a:rPr>
              <a:t> distribution.</a:t>
            </a:r>
            <a:endParaRPr lang="zh-CN" altLang="en-US" sz="2000" b="1" dirty="0">
              <a:solidFill>
                <a:srgbClr val="FFFF00"/>
              </a:solidFill>
              <a:effectLst>
                <a:outerShdw blurRad="38100" dist="38100" dir="2700000" algn="tl">
                  <a:srgbClr val="000000">
                    <a:alpha val="43137"/>
                  </a:srgbClr>
                </a:outerShdw>
              </a:effectLst>
            </a:endParaRPr>
          </a:p>
        </p:txBody>
      </p:sp>
      <p:pic>
        <p:nvPicPr>
          <p:cNvPr id="10" name="图片 9"/>
          <p:cNvPicPr>
            <a:picLocks noChangeAspect="1"/>
          </p:cNvPicPr>
          <p:nvPr/>
        </p:nvPicPr>
        <p:blipFill>
          <a:blip r:embed="rId4"/>
          <a:stretch>
            <a:fillRect/>
          </a:stretch>
        </p:blipFill>
        <p:spPr>
          <a:xfrm>
            <a:off x="1227448" y="4092629"/>
            <a:ext cx="6405155" cy="1140000"/>
          </a:xfrm>
          <a:prstGeom prst="rect">
            <a:avLst/>
          </a:prstGeom>
        </p:spPr>
      </p:pic>
      <p:pic>
        <p:nvPicPr>
          <p:cNvPr id="17" name="图片 16"/>
          <p:cNvPicPr>
            <a:picLocks noChangeAspect="1"/>
          </p:cNvPicPr>
          <p:nvPr/>
        </p:nvPicPr>
        <p:blipFill>
          <a:blip r:embed="rId5"/>
          <a:stretch>
            <a:fillRect/>
          </a:stretch>
        </p:blipFill>
        <p:spPr>
          <a:xfrm>
            <a:off x="981790" y="1829010"/>
            <a:ext cx="3896183" cy="1608915"/>
          </a:xfrm>
          <a:prstGeom prst="rect">
            <a:avLst/>
          </a:prstGeom>
        </p:spPr>
      </p:pic>
    </p:spTree>
    <p:extLst>
      <p:ext uri="{BB962C8B-B14F-4D97-AF65-F5344CB8AC3E}">
        <p14:creationId xmlns:p14="http://schemas.microsoft.com/office/powerpoint/2010/main" val="37978535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600" dirty="0" smtClean="0"/>
              <a:t>From Behavioral Dynamics to Cascades</a:t>
            </a:r>
            <a:endParaRPr lang="zh-CN" altLang="en-US" sz="3600" dirty="0"/>
          </a:p>
        </p:txBody>
      </p:sp>
      <p:pic>
        <p:nvPicPr>
          <p:cNvPr id="5" name="图片 4"/>
          <p:cNvPicPr>
            <a:picLocks noChangeAspect="1"/>
          </p:cNvPicPr>
          <p:nvPr/>
        </p:nvPicPr>
        <p:blipFill>
          <a:blip r:embed="rId2"/>
          <a:stretch>
            <a:fillRect/>
          </a:stretch>
        </p:blipFill>
        <p:spPr>
          <a:xfrm>
            <a:off x="265250" y="2400117"/>
            <a:ext cx="8442022" cy="2483746"/>
          </a:xfrm>
          <a:prstGeom prst="rect">
            <a:avLst/>
          </a:prstGeom>
        </p:spPr>
      </p:pic>
      <p:sp>
        <p:nvSpPr>
          <p:cNvPr id="6" name="文本框 5"/>
          <p:cNvSpPr txBox="1"/>
          <p:nvPr/>
        </p:nvSpPr>
        <p:spPr>
          <a:xfrm>
            <a:off x="6965878" y="5017427"/>
            <a:ext cx="1109609" cy="36986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b="1" dirty="0" smtClean="0">
                <a:effectLst>
                  <a:outerShdw blurRad="38100" dist="38100" dir="2700000" algn="tl">
                    <a:srgbClr val="000000">
                      <a:alpha val="43137"/>
                    </a:srgbClr>
                  </a:outerShdw>
                </a:effectLst>
              </a:rPr>
              <a:t>Micro</a:t>
            </a:r>
            <a:endParaRPr lang="zh-CN" altLang="en-US" b="1" dirty="0">
              <a:effectLst>
                <a:outerShdw blurRad="38100" dist="38100" dir="2700000" algn="tl">
                  <a:srgbClr val="000000">
                    <a:alpha val="43137"/>
                  </a:srgbClr>
                </a:outerShdw>
              </a:effectLst>
            </a:endParaRPr>
          </a:p>
        </p:txBody>
      </p:sp>
      <p:sp>
        <p:nvSpPr>
          <p:cNvPr id="10" name="文本框 9"/>
          <p:cNvSpPr txBox="1"/>
          <p:nvPr/>
        </p:nvSpPr>
        <p:spPr>
          <a:xfrm>
            <a:off x="1047963" y="5017427"/>
            <a:ext cx="1109609" cy="369869"/>
          </a:xfrm>
          <a:prstGeom prst="rect">
            <a:avLst/>
          </a:prstGeom>
        </p:spPr>
        <p:style>
          <a:lnRef idx="1">
            <a:schemeClr val="dk1"/>
          </a:lnRef>
          <a:fillRef idx="3">
            <a:schemeClr val="dk1"/>
          </a:fillRef>
          <a:effectRef idx="2">
            <a:schemeClr val="dk1"/>
          </a:effectRef>
          <a:fontRef idx="minor">
            <a:schemeClr val="lt1"/>
          </a:fontRef>
        </p:style>
        <p:txBody>
          <a:bodyPr wrap="square" rtlCol="0">
            <a:spAutoFit/>
          </a:bodyPr>
          <a:lstStyle/>
          <a:p>
            <a:pPr algn="ctr"/>
            <a:r>
              <a:rPr lang="en-US" altLang="zh-CN" b="1" dirty="0" smtClean="0">
                <a:effectLst>
                  <a:outerShdw blurRad="38100" dist="38100" dir="2700000" algn="tl">
                    <a:srgbClr val="000000">
                      <a:alpha val="43137"/>
                    </a:srgbClr>
                  </a:outerShdw>
                </a:effectLst>
              </a:rPr>
              <a:t>Macro</a:t>
            </a:r>
            <a:endParaRPr lang="zh-CN" altLang="en-US" b="1" dirty="0">
              <a:effectLst>
                <a:outerShdw blurRad="38100" dist="38100" dir="2700000" algn="tl">
                  <a:srgbClr val="000000">
                    <a:alpha val="43137"/>
                  </a:srgbClr>
                </a:outerShdw>
              </a:effectLst>
            </a:endParaRPr>
          </a:p>
        </p:txBody>
      </p:sp>
      <p:cxnSp>
        <p:nvCxnSpPr>
          <p:cNvPr id="8" name="直接箭头连接符 7"/>
          <p:cNvCxnSpPr/>
          <p:nvPr/>
        </p:nvCxnSpPr>
        <p:spPr>
          <a:xfrm flipH="1">
            <a:off x="2280864" y="5202361"/>
            <a:ext cx="4520628" cy="1"/>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31079408"/>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mtClean="0"/>
              <a:t>NEtworked WEibull Regression (NEWER)</a:t>
            </a:r>
            <a:endParaRPr lang="zh-CN" altLang="en-US" dirty="0"/>
          </a:p>
        </p:txBody>
      </p:sp>
      <p:pic>
        <p:nvPicPr>
          <p:cNvPr id="5" name="图片 4"/>
          <p:cNvPicPr>
            <a:picLocks noChangeAspect="1"/>
          </p:cNvPicPr>
          <p:nvPr/>
        </p:nvPicPr>
        <p:blipFill>
          <a:blip r:embed="rId3">
            <a:lum bright="-20000" contrast="40000"/>
          </a:blip>
          <a:stretch>
            <a:fillRect/>
          </a:stretch>
        </p:blipFill>
        <p:spPr>
          <a:xfrm>
            <a:off x="206104" y="1741647"/>
            <a:ext cx="4954621" cy="1725603"/>
          </a:xfrm>
          <a:prstGeom prst="rect">
            <a:avLst/>
          </a:prstGeom>
        </p:spPr>
      </p:pic>
      <p:sp>
        <p:nvSpPr>
          <p:cNvPr id="6" name="文本框 5"/>
          <p:cNvSpPr txBox="1"/>
          <p:nvPr/>
        </p:nvSpPr>
        <p:spPr>
          <a:xfrm>
            <a:off x="420852" y="3676613"/>
            <a:ext cx="4739873" cy="1938992"/>
          </a:xfrm>
          <a:prstGeom prst="rect">
            <a:avLst/>
          </a:prstGeom>
          <a:noFill/>
          <a:ln w="25400">
            <a:solidFill>
              <a:schemeClr val="tx1"/>
            </a:solidFill>
            <a:prstDash val="dash"/>
          </a:ln>
        </p:spPr>
        <p:txBody>
          <a:bodyPr wrap="square" rtlCol="0">
            <a:spAutoFit/>
          </a:bodyPr>
          <a:lstStyle/>
          <a:p>
            <a:pPr marL="342900" indent="-342900">
              <a:buFont typeface="Wingdings" panose="05000000000000000000" pitchFamily="2" charset="2"/>
              <a:buChar char="p"/>
            </a:pPr>
            <a:r>
              <a:rPr lang="en-US" altLang="zh-CN" sz="2400" dirty="0" smtClean="0"/>
              <a:t>Theoretically proved to be lower-bounded. </a:t>
            </a:r>
          </a:p>
          <a:p>
            <a:pPr marL="342900" indent="-342900">
              <a:buFont typeface="Wingdings" panose="05000000000000000000" pitchFamily="2" charset="2"/>
              <a:buChar char="p"/>
            </a:pPr>
            <a:r>
              <a:rPr lang="en-US" altLang="zh-CN" sz="2400" dirty="0" smtClean="0"/>
              <a:t>Coordinate Descent strategy is exploited with guaranteed convergence.</a:t>
            </a:r>
            <a:endParaRPr lang="zh-CN" altLang="en-US" sz="2400" dirty="0"/>
          </a:p>
        </p:txBody>
      </p:sp>
      <p:pic>
        <p:nvPicPr>
          <p:cNvPr id="7" name="图片 6"/>
          <p:cNvPicPr>
            <a:picLocks noChangeAspect="1"/>
          </p:cNvPicPr>
          <p:nvPr/>
        </p:nvPicPr>
        <p:blipFill>
          <a:blip r:embed="rId4">
            <a:lum bright="-20000" contrast="40000"/>
          </a:blip>
          <a:stretch>
            <a:fillRect/>
          </a:stretch>
        </p:blipFill>
        <p:spPr>
          <a:xfrm>
            <a:off x="5233329" y="1741647"/>
            <a:ext cx="3453471" cy="4066819"/>
          </a:xfrm>
          <a:prstGeom prst="rect">
            <a:avLst/>
          </a:prstGeom>
        </p:spPr>
      </p:pic>
    </p:spTree>
    <p:extLst>
      <p:ext uri="{BB962C8B-B14F-4D97-AF65-F5344CB8AC3E}">
        <p14:creationId xmlns:p14="http://schemas.microsoft.com/office/powerpoint/2010/main" val="149766576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Experiments</a:t>
            </a:r>
            <a:endParaRPr lang="zh-CN" altLang="en-US" dirty="0"/>
          </a:p>
        </p:txBody>
      </p:sp>
      <p:sp>
        <p:nvSpPr>
          <p:cNvPr id="3" name="内容占位符 2"/>
          <p:cNvSpPr>
            <a:spLocks noGrp="1"/>
          </p:cNvSpPr>
          <p:nvPr>
            <p:ph idx="1"/>
          </p:nvPr>
        </p:nvSpPr>
        <p:spPr/>
        <p:txBody>
          <a:bodyPr>
            <a:normAutofit fontScale="70000" lnSpcReduction="20000"/>
          </a:bodyPr>
          <a:lstStyle/>
          <a:p>
            <a:r>
              <a:rPr lang="en-US" altLang="zh-CN" smtClean="0"/>
              <a:t>Datasets: Tencent Weibo</a:t>
            </a:r>
            <a:endParaRPr lang="zh-CN" altLang="en-US" smtClean="0"/>
          </a:p>
          <a:p>
            <a:pPr lvl="1"/>
            <a:r>
              <a:rPr lang="en-US" altLang="zh-CN" smtClean="0"/>
              <a:t>All cascades generated between Nov 15th and Nov 25th in 2011.</a:t>
            </a:r>
          </a:p>
          <a:p>
            <a:pPr lvl="1"/>
            <a:r>
              <a:rPr lang="en-US" altLang="zh-CN" smtClean="0"/>
              <a:t>retain all 0.59 million cascades that the cascades size are at least 5.</a:t>
            </a:r>
          </a:p>
          <a:p>
            <a:r>
              <a:rPr lang="en-US" altLang="zh-CN" smtClean="0"/>
              <a:t>Baseline:</a:t>
            </a:r>
            <a:endParaRPr lang="zh-CN" altLang="en-US" smtClean="0"/>
          </a:p>
          <a:p>
            <a:pPr lvl="1"/>
            <a:r>
              <a:rPr lang="en-US" altLang="zh-CN" smtClean="0"/>
              <a:t>Cox Proportional Hazard Regression Model (Cox)</a:t>
            </a:r>
          </a:p>
          <a:p>
            <a:pPr lvl="1"/>
            <a:r>
              <a:rPr lang="en-US" altLang="zh-CN" smtClean="0"/>
              <a:t>Exponential/Rayleigh Proportional Hazard Regression Model (Exponential/Rayleigh)</a:t>
            </a:r>
          </a:p>
          <a:p>
            <a:pPr lvl="1"/>
            <a:r>
              <a:rPr lang="en-US" altLang="zh-CN" smtClean="0"/>
              <a:t>log-Linear regression(Log-linear)</a:t>
            </a:r>
          </a:p>
          <a:p>
            <a:r>
              <a:rPr lang="en-US" altLang="zh-CN" smtClean="0"/>
              <a:t>Evaluation metric:</a:t>
            </a:r>
            <a:endParaRPr lang="zh-CN" altLang="en-US" smtClean="0"/>
          </a:p>
          <a:p>
            <a:pPr lvl="1"/>
            <a:r>
              <a:rPr lang="en-US" altLang="zh-CN" smtClean="0"/>
              <a:t>RMSLE: Root Mean Square Log Error</a:t>
            </a:r>
          </a:p>
          <a:p>
            <a:pPr lvl="1"/>
            <a:r>
              <a:rPr lang="en-US" altLang="zh-CN" smtClean="0"/>
              <a:t>∆σ-Precision: Precision value that the predicted value within (1+σ)±1groundtruth</a:t>
            </a:r>
            <a:endParaRPr lang="zh-CN" altLang="en-US" dirty="0"/>
          </a:p>
        </p:txBody>
      </p:sp>
      <p:sp>
        <p:nvSpPr>
          <p:cNvPr id="4" name="幻灯片编号占位符 3"/>
          <p:cNvSpPr>
            <a:spLocks noGrp="1"/>
          </p:cNvSpPr>
          <p:nvPr>
            <p:ph type="sldNum" sz="quarter" idx="12"/>
          </p:nvPr>
        </p:nvSpPr>
        <p:spPr/>
        <p:txBody>
          <a:bodyPr/>
          <a:lstStyle/>
          <a:p>
            <a:fld id="{0CFEC368-1D7A-4F81-ABF6-AE0E36BAF64C}" type="slidenum">
              <a:rPr lang="en-US" smtClean="0"/>
              <a:pPr/>
              <a:t>153</a:t>
            </a:fld>
            <a:endParaRPr lang="en-US"/>
          </a:p>
        </p:txBody>
      </p:sp>
    </p:spTree>
    <p:extLst>
      <p:ext uri="{BB962C8B-B14F-4D97-AF65-F5344CB8AC3E}">
        <p14:creationId xmlns:p14="http://schemas.microsoft.com/office/powerpoint/2010/main" val="61275309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Cascade</a:t>
            </a:r>
            <a:r>
              <a:rPr lang="zh-CN" altLang="en-US" dirty="0" smtClean="0"/>
              <a:t> </a:t>
            </a:r>
            <a:r>
              <a:rPr lang="en-US" altLang="zh-CN" dirty="0" smtClean="0"/>
              <a:t>Size</a:t>
            </a:r>
            <a:r>
              <a:rPr lang="zh-CN" altLang="en-US" dirty="0" smtClean="0"/>
              <a:t> </a:t>
            </a:r>
            <a:r>
              <a:rPr lang="en-US" altLang="zh-CN" dirty="0" smtClean="0"/>
              <a:t>Prediction</a:t>
            </a:r>
            <a:endParaRPr lang="zh-CN" altLang="en-US" dirty="0"/>
          </a:p>
        </p:txBody>
      </p:sp>
      <p:sp>
        <p:nvSpPr>
          <p:cNvPr id="3" name="内容占位符 2"/>
          <p:cNvSpPr>
            <a:spLocks noGrp="1"/>
          </p:cNvSpPr>
          <p:nvPr>
            <p:ph idx="1"/>
          </p:nvPr>
        </p:nvSpPr>
        <p:spPr/>
        <p:txBody>
          <a:bodyPr/>
          <a:lstStyle/>
          <a:p>
            <a:r>
              <a:rPr lang="en-US" altLang="zh-CN" smtClean="0"/>
              <a:t>What is the final size of the cascade?</a:t>
            </a:r>
          </a:p>
          <a:p>
            <a:endParaRPr lang="zh-CN" altLang="en-US" dirty="0"/>
          </a:p>
        </p:txBody>
      </p:sp>
      <p:sp>
        <p:nvSpPr>
          <p:cNvPr id="4" name="幻灯片编号占位符 3"/>
          <p:cNvSpPr>
            <a:spLocks noGrp="1"/>
          </p:cNvSpPr>
          <p:nvPr>
            <p:ph type="sldNum" sz="quarter" idx="12"/>
          </p:nvPr>
        </p:nvSpPr>
        <p:spPr/>
        <p:txBody>
          <a:bodyPr/>
          <a:lstStyle/>
          <a:p>
            <a:fld id="{0CFEC368-1D7A-4F81-ABF6-AE0E36BAF64C}" type="slidenum">
              <a:rPr lang="en-US" smtClean="0"/>
              <a:pPr/>
              <a:t>154</a:t>
            </a:fld>
            <a:endParaRPr 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237959"/>
            <a:ext cx="8420100" cy="3161920"/>
          </a:xfrm>
          <a:prstGeom prst="rect">
            <a:avLst/>
          </a:prstGeom>
        </p:spPr>
      </p:pic>
    </p:spTree>
    <p:extLst>
      <p:ext uri="{BB962C8B-B14F-4D97-AF65-F5344CB8AC3E}">
        <p14:creationId xmlns:p14="http://schemas.microsoft.com/office/powerpoint/2010/main" val="135719710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Outbreak</a:t>
            </a:r>
            <a:r>
              <a:rPr kumimoji="1" lang="zh-CN" altLang="en-US" dirty="0" smtClean="0"/>
              <a:t> </a:t>
            </a:r>
            <a:r>
              <a:rPr kumimoji="1" lang="en-US" altLang="zh-CN" dirty="0" smtClean="0"/>
              <a:t>Time</a:t>
            </a:r>
            <a:r>
              <a:rPr kumimoji="1" lang="zh-CN" altLang="en-US" dirty="0" smtClean="0"/>
              <a:t> </a:t>
            </a:r>
            <a:r>
              <a:rPr kumimoji="1" lang="en-US" altLang="zh-CN" dirty="0" smtClean="0"/>
              <a:t>Prediction</a:t>
            </a:r>
            <a:endParaRPr kumimoji="1" lang="zh-CN" altLang="en-US" dirty="0"/>
          </a:p>
        </p:txBody>
      </p:sp>
      <p:sp>
        <p:nvSpPr>
          <p:cNvPr id="3" name="内容占位符 2"/>
          <p:cNvSpPr>
            <a:spLocks noGrp="1"/>
          </p:cNvSpPr>
          <p:nvPr>
            <p:ph idx="1"/>
          </p:nvPr>
        </p:nvSpPr>
        <p:spPr/>
        <p:txBody>
          <a:bodyPr/>
          <a:lstStyle/>
          <a:p>
            <a:r>
              <a:rPr kumimoji="1" lang="en-US" altLang="zh-CN" dirty="0"/>
              <a:t>When will the cascade break out?</a:t>
            </a:r>
            <a:endParaRPr kumimoji="1" lang="zh-CN" altLang="en-US" dirty="0"/>
          </a:p>
        </p:txBody>
      </p:sp>
      <p:sp>
        <p:nvSpPr>
          <p:cNvPr id="4" name="幻灯片编号占位符 3"/>
          <p:cNvSpPr>
            <a:spLocks noGrp="1"/>
          </p:cNvSpPr>
          <p:nvPr>
            <p:ph type="sldNum" sz="quarter" idx="12"/>
          </p:nvPr>
        </p:nvSpPr>
        <p:spPr/>
        <p:txBody>
          <a:bodyPr/>
          <a:lstStyle/>
          <a:p>
            <a:fld id="{0CFEC368-1D7A-4F81-ABF6-AE0E36BAF64C}" type="slidenum">
              <a:rPr lang="en-US" smtClean="0"/>
              <a:pPr/>
              <a:t>155</a:t>
            </a:fld>
            <a:endParaRPr 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71" y="2171700"/>
            <a:ext cx="7875057" cy="3940807"/>
          </a:xfrm>
          <a:prstGeom prst="rect">
            <a:avLst/>
          </a:prstGeom>
        </p:spPr>
      </p:pic>
    </p:spTree>
    <p:extLst>
      <p:ext uri="{BB962C8B-B14F-4D97-AF65-F5344CB8AC3E}">
        <p14:creationId xmlns:p14="http://schemas.microsoft.com/office/powerpoint/2010/main" val="198796256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Cascading</a:t>
            </a:r>
            <a:r>
              <a:rPr lang="zh-CN" altLang="en-US" dirty="0" smtClean="0"/>
              <a:t> </a:t>
            </a:r>
            <a:r>
              <a:rPr lang="en-US" altLang="zh-CN" dirty="0" smtClean="0"/>
              <a:t>Process</a:t>
            </a:r>
            <a:r>
              <a:rPr lang="zh-CN" altLang="en-US" dirty="0" smtClean="0"/>
              <a:t> </a:t>
            </a:r>
            <a:r>
              <a:rPr lang="en-US" altLang="zh-CN" dirty="0" smtClean="0"/>
              <a:t>Prediction</a:t>
            </a:r>
            <a:endParaRPr lang="zh-CN" altLang="en-US" dirty="0"/>
          </a:p>
        </p:txBody>
      </p:sp>
      <p:sp>
        <p:nvSpPr>
          <p:cNvPr id="3" name="内容占位符 2"/>
          <p:cNvSpPr>
            <a:spLocks noGrp="1"/>
          </p:cNvSpPr>
          <p:nvPr>
            <p:ph idx="1"/>
          </p:nvPr>
        </p:nvSpPr>
        <p:spPr/>
        <p:txBody>
          <a:bodyPr/>
          <a:lstStyle/>
          <a:p>
            <a:r>
              <a:rPr lang="en-US" altLang="zh-CN" smtClean="0"/>
              <a:t>What is the size of the cascade at any later point?</a:t>
            </a:r>
            <a:endParaRPr lang="zh-CN" altLang="en-US" dirty="0"/>
          </a:p>
        </p:txBody>
      </p:sp>
      <p:sp>
        <p:nvSpPr>
          <p:cNvPr id="4" name="幻灯片编号占位符 3"/>
          <p:cNvSpPr>
            <a:spLocks noGrp="1"/>
          </p:cNvSpPr>
          <p:nvPr>
            <p:ph type="sldNum" sz="quarter" idx="12"/>
          </p:nvPr>
        </p:nvSpPr>
        <p:spPr/>
        <p:txBody>
          <a:bodyPr/>
          <a:lstStyle/>
          <a:p>
            <a:fld id="{0CFEC368-1D7A-4F81-ABF6-AE0E36BAF64C}" type="slidenum">
              <a:rPr lang="en-US" smtClean="0"/>
              <a:pPr/>
              <a:t>156</a:t>
            </a:fld>
            <a:endParaRPr 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9400" y="2916695"/>
            <a:ext cx="5056619" cy="2530415"/>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8120" y="2446103"/>
            <a:ext cx="3905880" cy="3276600"/>
          </a:xfrm>
          <a:prstGeom prst="rect">
            <a:avLst/>
          </a:prstGeom>
        </p:spPr>
      </p:pic>
    </p:spTree>
    <p:extLst>
      <p:ext uri="{BB962C8B-B14F-4D97-AF65-F5344CB8AC3E}">
        <p14:creationId xmlns:p14="http://schemas.microsoft.com/office/powerpoint/2010/main" val="1136199508"/>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Conclusions</a:t>
            </a:r>
            <a:endParaRPr lang="zh-CN" altLang="en-US" dirty="0"/>
          </a:p>
        </p:txBody>
      </p:sp>
      <p:sp>
        <p:nvSpPr>
          <p:cNvPr id="3" name="文本框 2"/>
          <p:cNvSpPr txBox="1"/>
          <p:nvPr/>
        </p:nvSpPr>
        <p:spPr>
          <a:xfrm>
            <a:off x="628223" y="1627217"/>
            <a:ext cx="7887553" cy="3970318"/>
          </a:xfrm>
          <a:prstGeom prst="rect">
            <a:avLst/>
          </a:prstGeom>
          <a:noFill/>
        </p:spPr>
        <p:txBody>
          <a:bodyPr wrap="square" rtlCol="0">
            <a:spAutoFit/>
          </a:bodyPr>
          <a:lstStyle/>
          <a:p>
            <a:pPr marL="457200" indent="-457200">
              <a:buFont typeface="Wingdings" panose="05000000000000000000" pitchFamily="2" charset="2"/>
              <a:buChar char="p"/>
            </a:pPr>
            <a:r>
              <a:rPr lang="en-US" altLang="zh-CN" sz="2800" dirty="0" smtClean="0"/>
              <a:t>Before predicting information spreading, understanding the </a:t>
            </a:r>
            <a:r>
              <a:rPr lang="en-US" altLang="zh-CN" sz="2800" b="1" i="1" dirty="0" smtClean="0"/>
              <a:t>behavioral mechanism </a:t>
            </a:r>
            <a:r>
              <a:rPr lang="en-US" altLang="zh-CN" sz="2800" dirty="0" smtClean="0"/>
              <a:t>is critical and fundamental.</a:t>
            </a:r>
          </a:p>
          <a:p>
            <a:pPr marL="457200" indent="-457200">
              <a:buFont typeface="Wingdings" panose="05000000000000000000" pitchFamily="2" charset="2"/>
              <a:buChar char="p"/>
            </a:pPr>
            <a:r>
              <a:rPr lang="en-US" altLang="zh-CN" sz="2800" dirty="0" smtClean="0"/>
              <a:t>Behaviors can be modeled in different </a:t>
            </a:r>
            <a:r>
              <a:rPr lang="en-US" altLang="zh-CN" sz="2800" b="1" i="1" dirty="0" smtClean="0"/>
              <a:t>granularities</a:t>
            </a:r>
            <a:r>
              <a:rPr lang="en-US" altLang="zh-CN" sz="2800" dirty="0" smtClean="0"/>
              <a:t>, which depends on the target problem.</a:t>
            </a:r>
          </a:p>
          <a:p>
            <a:pPr marL="457200" indent="-457200">
              <a:buFont typeface="Wingdings" panose="05000000000000000000" pitchFamily="2" charset="2"/>
              <a:buChar char="p"/>
            </a:pPr>
            <a:r>
              <a:rPr lang="en-US" altLang="zh-CN" sz="2800" dirty="0" smtClean="0"/>
              <a:t>Modeling information spreading with </a:t>
            </a:r>
            <a:r>
              <a:rPr lang="en-US" altLang="zh-CN" sz="2800" b="1" i="1" dirty="0" smtClean="0"/>
              <a:t>continuous-time model</a:t>
            </a:r>
            <a:r>
              <a:rPr lang="en-US" altLang="zh-CN" sz="2800" dirty="0" smtClean="0"/>
              <a:t> is promising and demonstrated to be effective in our research.</a:t>
            </a:r>
            <a:endParaRPr lang="en-US" altLang="zh-CN" sz="2800" dirty="0"/>
          </a:p>
        </p:txBody>
      </p:sp>
    </p:spTree>
    <p:extLst>
      <p:ext uri="{BB962C8B-B14F-4D97-AF65-F5344CB8AC3E}">
        <p14:creationId xmlns:p14="http://schemas.microsoft.com/office/powerpoint/2010/main" val="68054183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bg>
      <p:bgPr>
        <a:solidFill>
          <a:srgbClr val="011C9A">
            <a:alpha val="80000"/>
          </a:srgb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Outline</a:t>
            </a:r>
            <a:endParaRPr lang="en-US" dirty="0">
              <a:solidFill>
                <a:schemeClr val="bg1"/>
              </a:solidFill>
            </a:endParaRPr>
          </a:p>
        </p:txBody>
      </p:sp>
      <p:sp>
        <p:nvSpPr>
          <p:cNvPr id="6" name="Content Placeholder 5"/>
          <p:cNvSpPr>
            <a:spLocks noGrp="1"/>
          </p:cNvSpPr>
          <p:nvPr>
            <p:ph idx="1"/>
          </p:nvPr>
        </p:nvSpPr>
        <p:spPr/>
        <p:txBody>
          <a:bodyPr/>
          <a:lstStyle/>
          <a:p>
            <a:pPr>
              <a:buClr>
                <a:schemeClr val="bg1"/>
              </a:buClr>
            </a:pPr>
            <a:r>
              <a:rPr lang="en-US" altLang="zh-CN" dirty="0">
                <a:solidFill>
                  <a:schemeClr val="bg1"/>
                </a:solidFill>
              </a:rPr>
              <a:t>Prediction</a:t>
            </a:r>
            <a:r>
              <a:rPr lang="zh-CN" altLang="en-US" dirty="0">
                <a:solidFill>
                  <a:schemeClr val="bg1"/>
                </a:solidFill>
              </a:rPr>
              <a:t> </a:t>
            </a:r>
            <a:r>
              <a:rPr lang="en-US" altLang="zh-CN" dirty="0">
                <a:solidFill>
                  <a:schemeClr val="bg1"/>
                </a:solidFill>
              </a:rPr>
              <a:t>for</a:t>
            </a:r>
            <a:r>
              <a:rPr lang="zh-CN" altLang="en-US" dirty="0">
                <a:solidFill>
                  <a:schemeClr val="bg1"/>
                </a:solidFill>
              </a:rPr>
              <a:t> </a:t>
            </a:r>
            <a:r>
              <a:rPr lang="en-US" altLang="zh-CN" dirty="0">
                <a:solidFill>
                  <a:schemeClr val="bg1"/>
                </a:solidFill>
              </a:rPr>
              <a:t>natural</a:t>
            </a:r>
            <a:r>
              <a:rPr lang="zh-CN" altLang="en-US" dirty="0">
                <a:solidFill>
                  <a:schemeClr val="bg1"/>
                </a:solidFill>
              </a:rPr>
              <a:t> </a:t>
            </a:r>
            <a:r>
              <a:rPr lang="en-US" altLang="zh-CN" dirty="0">
                <a:solidFill>
                  <a:schemeClr val="bg1"/>
                </a:solidFill>
              </a:rPr>
              <a:t>behavior</a:t>
            </a:r>
            <a:endParaRPr lang="zh-CN" altLang="en-US" dirty="0">
              <a:solidFill>
                <a:schemeClr val="bg1"/>
              </a:solidFill>
            </a:endParaRPr>
          </a:p>
          <a:p>
            <a:pPr lvl="1">
              <a:buClr>
                <a:schemeClr val="bg1"/>
              </a:buClr>
            </a:pPr>
            <a:r>
              <a:rPr lang="en-US" altLang="zh-CN" dirty="0">
                <a:solidFill>
                  <a:schemeClr val="bg1"/>
                </a:solidFill>
              </a:rPr>
              <a:t>Modeling</a:t>
            </a:r>
            <a:r>
              <a:rPr lang="zh-CN" altLang="en-US" dirty="0">
                <a:solidFill>
                  <a:schemeClr val="bg1"/>
                </a:solidFill>
              </a:rPr>
              <a:t> </a:t>
            </a:r>
            <a:r>
              <a:rPr lang="en-US" altLang="zh-CN" dirty="0">
                <a:solidFill>
                  <a:schemeClr val="bg1"/>
                </a:solidFill>
              </a:rPr>
              <a:t>individual</a:t>
            </a:r>
            <a:r>
              <a:rPr lang="zh-CN" altLang="en-US" dirty="0">
                <a:solidFill>
                  <a:schemeClr val="bg1"/>
                </a:solidFill>
              </a:rPr>
              <a:t> </a:t>
            </a:r>
            <a:r>
              <a:rPr lang="en-US" altLang="zh-CN" dirty="0">
                <a:solidFill>
                  <a:schemeClr val="bg1"/>
                </a:solidFill>
              </a:rPr>
              <a:t>behavior</a:t>
            </a:r>
            <a:r>
              <a:rPr lang="zh-CN" altLang="en-US" dirty="0">
                <a:solidFill>
                  <a:schemeClr val="bg1"/>
                </a:solidFill>
              </a:rPr>
              <a:t> </a:t>
            </a:r>
            <a:r>
              <a:rPr lang="en-US" altLang="zh-CN" dirty="0">
                <a:solidFill>
                  <a:schemeClr val="bg1"/>
                </a:solidFill>
              </a:rPr>
              <a:t>(MICRO)</a:t>
            </a:r>
            <a:endParaRPr lang="zh-CN" altLang="en-US" dirty="0">
              <a:solidFill>
                <a:schemeClr val="bg1"/>
              </a:solidFill>
            </a:endParaRPr>
          </a:p>
          <a:p>
            <a:pPr lvl="1">
              <a:buClr>
                <a:schemeClr val="bg1"/>
              </a:buClr>
            </a:pPr>
            <a:r>
              <a:rPr lang="en-US" altLang="zh-CN" dirty="0">
                <a:solidFill>
                  <a:schemeClr val="bg1"/>
                </a:solidFill>
              </a:rPr>
              <a:t>Modeling</a:t>
            </a:r>
            <a:r>
              <a:rPr lang="zh-CN" altLang="en-US" dirty="0">
                <a:solidFill>
                  <a:schemeClr val="bg1"/>
                </a:solidFill>
              </a:rPr>
              <a:t> </a:t>
            </a:r>
            <a:r>
              <a:rPr lang="en-US" altLang="zh-CN" dirty="0">
                <a:solidFill>
                  <a:schemeClr val="bg1"/>
                </a:solidFill>
              </a:rPr>
              <a:t>information</a:t>
            </a:r>
            <a:r>
              <a:rPr lang="zh-CN" altLang="en-US" dirty="0">
                <a:solidFill>
                  <a:schemeClr val="bg1"/>
                </a:solidFill>
              </a:rPr>
              <a:t> </a:t>
            </a:r>
            <a:r>
              <a:rPr lang="en-US" altLang="zh-CN" dirty="0">
                <a:solidFill>
                  <a:schemeClr val="bg1"/>
                </a:solidFill>
              </a:rPr>
              <a:t>cascade</a:t>
            </a:r>
            <a:r>
              <a:rPr lang="zh-CN" altLang="en-US" dirty="0">
                <a:solidFill>
                  <a:schemeClr val="bg1"/>
                </a:solidFill>
              </a:rPr>
              <a:t> </a:t>
            </a:r>
            <a:r>
              <a:rPr lang="en-US" altLang="zh-CN" dirty="0">
                <a:solidFill>
                  <a:schemeClr val="bg1"/>
                </a:solidFill>
              </a:rPr>
              <a:t>(MACRO)</a:t>
            </a:r>
            <a:endParaRPr lang="zh-CN" altLang="en-US" dirty="0">
              <a:solidFill>
                <a:schemeClr val="bg1"/>
              </a:solidFill>
            </a:endParaRPr>
          </a:p>
          <a:p>
            <a:pPr>
              <a:buClr>
                <a:schemeClr val="bg1"/>
              </a:buClr>
            </a:pPr>
            <a:r>
              <a:rPr lang="en-US" altLang="zh-CN" b="1" dirty="0">
                <a:solidFill>
                  <a:srgbClr val="EBB100"/>
                </a:solidFill>
              </a:rPr>
              <a:t>Detection</a:t>
            </a:r>
            <a:r>
              <a:rPr lang="zh-CN" altLang="en-US" b="1" dirty="0">
                <a:solidFill>
                  <a:srgbClr val="EBB100"/>
                </a:solidFill>
              </a:rPr>
              <a:t> </a:t>
            </a:r>
            <a:r>
              <a:rPr lang="en-US" altLang="zh-CN" b="1" dirty="0">
                <a:solidFill>
                  <a:srgbClr val="EBB100"/>
                </a:solidFill>
              </a:rPr>
              <a:t>for</a:t>
            </a:r>
            <a:r>
              <a:rPr lang="zh-CN" altLang="en-US" b="1" dirty="0">
                <a:solidFill>
                  <a:srgbClr val="EBB100"/>
                </a:solidFill>
              </a:rPr>
              <a:t> </a:t>
            </a:r>
            <a:r>
              <a:rPr lang="en-US" altLang="zh-CN" b="1" dirty="0">
                <a:solidFill>
                  <a:srgbClr val="EBB100"/>
                </a:solidFill>
              </a:rPr>
              <a:t>unnatural</a:t>
            </a:r>
            <a:r>
              <a:rPr lang="zh-CN" altLang="en-US" b="1" dirty="0">
                <a:solidFill>
                  <a:srgbClr val="EBB100"/>
                </a:solidFill>
              </a:rPr>
              <a:t> </a:t>
            </a:r>
            <a:r>
              <a:rPr lang="en-US" altLang="zh-CN" b="1" dirty="0">
                <a:solidFill>
                  <a:srgbClr val="EBB100"/>
                </a:solidFill>
              </a:rPr>
              <a:t>behavior</a:t>
            </a:r>
            <a:endParaRPr lang="zh-CN" altLang="en-US" b="1" dirty="0">
              <a:solidFill>
                <a:srgbClr val="EBB100"/>
              </a:solidFill>
            </a:endParaRPr>
          </a:p>
          <a:p>
            <a:pPr lvl="1">
              <a:buClr>
                <a:schemeClr val="bg1"/>
              </a:buClr>
            </a:pPr>
            <a:r>
              <a:rPr lang="en-US" altLang="zh-CN" b="1" dirty="0">
                <a:solidFill>
                  <a:srgbClr val="EBB100"/>
                </a:solidFill>
              </a:rPr>
              <a:t>Suspicious</a:t>
            </a:r>
            <a:r>
              <a:rPr lang="zh-CN" altLang="en-US" b="1" dirty="0">
                <a:solidFill>
                  <a:srgbClr val="EBB100"/>
                </a:solidFill>
              </a:rPr>
              <a:t> </a:t>
            </a:r>
            <a:r>
              <a:rPr lang="en-US" altLang="zh-CN" b="1" dirty="0">
                <a:solidFill>
                  <a:srgbClr val="EBB100"/>
                </a:solidFill>
              </a:rPr>
              <a:t>behavior</a:t>
            </a:r>
            <a:r>
              <a:rPr lang="zh-CN" altLang="en-US" b="1" dirty="0">
                <a:solidFill>
                  <a:srgbClr val="EBB100"/>
                </a:solidFill>
              </a:rPr>
              <a:t> </a:t>
            </a:r>
            <a:r>
              <a:rPr lang="en-US" altLang="zh-CN" b="1" dirty="0">
                <a:solidFill>
                  <a:srgbClr val="EBB100"/>
                </a:solidFill>
              </a:rPr>
              <a:t>detection</a:t>
            </a:r>
            <a:endParaRPr lang="zh-CN" altLang="en-US" b="1" dirty="0">
              <a:solidFill>
                <a:srgbClr val="EBB1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158</a:t>
            </a:fld>
            <a:endParaRPr lang="en-US"/>
          </a:p>
        </p:txBody>
      </p:sp>
    </p:spTree>
    <p:extLst>
      <p:ext uri="{BB962C8B-B14F-4D97-AF65-F5344CB8AC3E}">
        <p14:creationId xmlns:p14="http://schemas.microsoft.com/office/powerpoint/2010/main" val="139674268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Suspicious</a:t>
            </a:r>
            <a:r>
              <a:rPr lang="zh-CN" altLang="en-US" dirty="0" smtClean="0"/>
              <a:t> </a:t>
            </a:r>
            <a:r>
              <a:rPr lang="en-US" altLang="zh-CN" dirty="0" smtClean="0"/>
              <a:t>Behavior</a:t>
            </a:r>
            <a:r>
              <a:rPr lang="zh-CN" altLang="en-US" dirty="0" smtClean="0"/>
              <a:t> </a:t>
            </a:r>
            <a:r>
              <a:rPr lang="en-US" altLang="zh-CN" dirty="0" smtClean="0"/>
              <a:t>Detection</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81" y="1858545"/>
            <a:ext cx="9097538" cy="2509757"/>
          </a:xfrm>
        </p:spPr>
      </p:pic>
      <p:sp>
        <p:nvSpPr>
          <p:cNvPr id="4" name="Slide Number Placeholder 3"/>
          <p:cNvSpPr>
            <a:spLocks noGrp="1"/>
          </p:cNvSpPr>
          <p:nvPr>
            <p:ph type="sldNum" sz="quarter" idx="12"/>
          </p:nvPr>
        </p:nvSpPr>
        <p:spPr/>
        <p:txBody>
          <a:bodyPr/>
          <a:lstStyle/>
          <a:p>
            <a:fld id="{0CFEC368-1D7A-4F81-ABF6-AE0E36BAF64C}" type="slidenum">
              <a:rPr lang="en-US" smtClean="0"/>
              <a:pPr/>
              <a:t>159</a:t>
            </a:fld>
            <a:endParaRPr lang="en-US" dirty="0"/>
          </a:p>
        </p:txBody>
      </p:sp>
      <p:sp>
        <p:nvSpPr>
          <p:cNvPr id="23" name="Rectangle 22"/>
          <p:cNvSpPr/>
          <p:nvPr/>
        </p:nvSpPr>
        <p:spPr>
          <a:xfrm>
            <a:off x="-23882" y="5857519"/>
            <a:ext cx="9144000" cy="1015663"/>
          </a:xfrm>
          <a:prstGeom prst="rect">
            <a:avLst/>
          </a:prstGeom>
        </p:spPr>
        <p:txBody>
          <a:bodyPr wrap="square">
            <a:spAutoFit/>
          </a:bodyPr>
          <a:lstStyle/>
          <a:p>
            <a:r>
              <a:rPr lang="en-US" altLang="zh-CN" sz="2000" b="1" dirty="0" smtClean="0">
                <a:solidFill>
                  <a:srgbClr val="011C9A"/>
                </a:solidFill>
              </a:rPr>
              <a:t>Suspicious</a:t>
            </a:r>
            <a:r>
              <a:rPr lang="zh-CN" altLang="en-US" sz="2000" b="1" dirty="0" smtClean="0">
                <a:solidFill>
                  <a:srgbClr val="011C9A"/>
                </a:solidFill>
              </a:rPr>
              <a:t> </a:t>
            </a:r>
            <a:r>
              <a:rPr lang="en-US" altLang="zh-CN" sz="2000" b="1" dirty="0" smtClean="0">
                <a:solidFill>
                  <a:srgbClr val="011C9A"/>
                </a:solidFill>
              </a:rPr>
              <a:t>Behavior</a:t>
            </a:r>
            <a:r>
              <a:rPr lang="zh-CN" altLang="en-US" sz="2000" b="1" dirty="0" smtClean="0">
                <a:solidFill>
                  <a:srgbClr val="011C9A"/>
                </a:solidFill>
              </a:rPr>
              <a:t> </a:t>
            </a:r>
            <a:r>
              <a:rPr lang="en-US" altLang="zh-CN" sz="2000" b="1" dirty="0" smtClean="0">
                <a:solidFill>
                  <a:srgbClr val="011C9A"/>
                </a:solidFill>
              </a:rPr>
              <a:t>Detection:</a:t>
            </a:r>
            <a:r>
              <a:rPr lang="zh-CN" altLang="en-US" sz="2000" b="1" dirty="0" smtClean="0">
                <a:solidFill>
                  <a:srgbClr val="011C9A"/>
                </a:solidFill>
              </a:rPr>
              <a:t> </a:t>
            </a:r>
            <a:r>
              <a:rPr lang="en-US" altLang="zh-CN" sz="2000" b="1" dirty="0" smtClean="0">
                <a:solidFill>
                  <a:srgbClr val="011C9A"/>
                </a:solidFill>
              </a:rPr>
              <a:t>Current</a:t>
            </a:r>
            <a:r>
              <a:rPr lang="zh-CN" altLang="en-US" sz="2000" b="1" dirty="0" smtClean="0">
                <a:solidFill>
                  <a:srgbClr val="011C9A"/>
                </a:solidFill>
              </a:rPr>
              <a:t> </a:t>
            </a:r>
            <a:r>
              <a:rPr lang="en-US" altLang="zh-CN" sz="2000" b="1" dirty="0" smtClean="0">
                <a:solidFill>
                  <a:srgbClr val="011C9A"/>
                </a:solidFill>
              </a:rPr>
              <a:t>Trends</a:t>
            </a:r>
            <a:r>
              <a:rPr lang="zh-CN" altLang="en-US" sz="2000" b="1" dirty="0" smtClean="0">
                <a:solidFill>
                  <a:srgbClr val="011C9A"/>
                </a:solidFill>
              </a:rPr>
              <a:t> </a:t>
            </a:r>
            <a:r>
              <a:rPr lang="en-US" altLang="zh-CN" sz="2000" b="1" dirty="0" smtClean="0">
                <a:solidFill>
                  <a:srgbClr val="011C9A"/>
                </a:solidFill>
              </a:rPr>
              <a:t>and</a:t>
            </a:r>
            <a:r>
              <a:rPr lang="zh-CN" altLang="en-US" sz="2000" b="1" dirty="0" smtClean="0">
                <a:solidFill>
                  <a:srgbClr val="011C9A"/>
                </a:solidFill>
              </a:rPr>
              <a:t> </a:t>
            </a:r>
            <a:r>
              <a:rPr lang="en-US" altLang="zh-CN" sz="2000" b="1" dirty="0" smtClean="0">
                <a:solidFill>
                  <a:srgbClr val="011C9A"/>
                </a:solidFill>
              </a:rPr>
              <a:t>Future</a:t>
            </a:r>
            <a:r>
              <a:rPr lang="zh-CN" altLang="en-US" sz="2000" b="1" dirty="0" smtClean="0">
                <a:solidFill>
                  <a:srgbClr val="011C9A"/>
                </a:solidFill>
              </a:rPr>
              <a:t> </a:t>
            </a:r>
            <a:r>
              <a:rPr lang="en-US" altLang="zh-CN" sz="2000" b="1" dirty="0" smtClean="0">
                <a:solidFill>
                  <a:srgbClr val="011C9A"/>
                </a:solidFill>
              </a:rPr>
              <a:t>Directions.</a:t>
            </a:r>
            <a:endParaRPr lang="zh-CN" altLang="en-US" sz="2000" b="1" dirty="0" smtClean="0">
              <a:solidFill>
                <a:srgbClr val="011C9A"/>
              </a:solidFill>
            </a:endParaRPr>
          </a:p>
          <a:p>
            <a:r>
              <a:rPr lang="en-US" altLang="zh-CN" sz="2000" i="1" dirty="0" smtClean="0">
                <a:solidFill>
                  <a:srgbClr val="011C9A"/>
                </a:solidFill>
              </a:rPr>
              <a:t>Special</a:t>
            </a:r>
            <a:r>
              <a:rPr lang="zh-CN" altLang="en-US" sz="2000" i="1" dirty="0" smtClean="0">
                <a:solidFill>
                  <a:srgbClr val="011C9A"/>
                </a:solidFill>
              </a:rPr>
              <a:t> </a:t>
            </a:r>
            <a:r>
              <a:rPr lang="en-US" altLang="zh-CN" sz="2000" i="1" dirty="0" smtClean="0">
                <a:solidFill>
                  <a:srgbClr val="011C9A"/>
                </a:solidFill>
              </a:rPr>
              <a:t>Issue</a:t>
            </a:r>
            <a:r>
              <a:rPr lang="zh-CN" altLang="en-US" sz="2000" i="1" dirty="0" smtClean="0">
                <a:solidFill>
                  <a:srgbClr val="011C9A"/>
                </a:solidFill>
              </a:rPr>
              <a:t> </a:t>
            </a:r>
            <a:r>
              <a:rPr lang="en-US" altLang="zh-CN" sz="2000" i="1" dirty="0" smtClean="0">
                <a:solidFill>
                  <a:srgbClr val="011C9A"/>
                </a:solidFill>
              </a:rPr>
              <a:t>on</a:t>
            </a:r>
            <a:r>
              <a:rPr lang="zh-CN" altLang="en-US" sz="2000" i="1" dirty="0" smtClean="0">
                <a:solidFill>
                  <a:srgbClr val="011C9A"/>
                </a:solidFill>
              </a:rPr>
              <a:t> </a:t>
            </a:r>
            <a:r>
              <a:rPr lang="en-US" altLang="zh-CN" sz="2000" i="1" dirty="0" smtClean="0">
                <a:solidFill>
                  <a:srgbClr val="011C9A"/>
                </a:solidFill>
              </a:rPr>
              <a:t>Online</a:t>
            </a:r>
            <a:r>
              <a:rPr lang="zh-CN" altLang="en-US" sz="2000" i="1" dirty="0" smtClean="0">
                <a:solidFill>
                  <a:srgbClr val="011C9A"/>
                </a:solidFill>
              </a:rPr>
              <a:t> </a:t>
            </a:r>
            <a:r>
              <a:rPr lang="en-US" altLang="zh-CN" sz="2000" i="1" dirty="0" smtClean="0">
                <a:solidFill>
                  <a:srgbClr val="011C9A"/>
                </a:solidFill>
              </a:rPr>
              <a:t>Behavioral</a:t>
            </a:r>
            <a:r>
              <a:rPr lang="zh-CN" altLang="en-US" sz="2000" i="1" dirty="0" smtClean="0">
                <a:solidFill>
                  <a:srgbClr val="011C9A"/>
                </a:solidFill>
              </a:rPr>
              <a:t> </a:t>
            </a:r>
            <a:r>
              <a:rPr lang="en-US" altLang="zh-CN" sz="2000" i="1" dirty="0" smtClean="0">
                <a:solidFill>
                  <a:srgbClr val="011C9A"/>
                </a:solidFill>
              </a:rPr>
              <a:t>Analysis</a:t>
            </a:r>
            <a:r>
              <a:rPr lang="zh-CN" altLang="en-US" sz="2000" i="1" dirty="0" smtClean="0">
                <a:solidFill>
                  <a:srgbClr val="011C9A"/>
                </a:solidFill>
              </a:rPr>
              <a:t> </a:t>
            </a:r>
            <a:r>
              <a:rPr lang="en-US" altLang="zh-CN" sz="2000" i="1" dirty="0" smtClean="0">
                <a:solidFill>
                  <a:srgbClr val="011C9A"/>
                </a:solidFill>
              </a:rPr>
              <a:t>and</a:t>
            </a:r>
            <a:r>
              <a:rPr lang="zh-CN" altLang="en-US" sz="2000" i="1" dirty="0" smtClean="0">
                <a:solidFill>
                  <a:srgbClr val="011C9A"/>
                </a:solidFill>
              </a:rPr>
              <a:t> </a:t>
            </a:r>
            <a:r>
              <a:rPr lang="en-US" altLang="zh-CN" sz="2000" i="1" dirty="0" smtClean="0">
                <a:solidFill>
                  <a:srgbClr val="011C9A"/>
                </a:solidFill>
              </a:rPr>
              <a:t>Modeling,</a:t>
            </a:r>
            <a:r>
              <a:rPr lang="zh-CN" altLang="en-US" sz="2000" i="1" dirty="0" smtClean="0">
                <a:solidFill>
                  <a:srgbClr val="011C9A"/>
                </a:solidFill>
              </a:rPr>
              <a:t> </a:t>
            </a:r>
            <a:r>
              <a:rPr lang="en-US" altLang="zh-CN" sz="2000" i="1" dirty="0" smtClean="0">
                <a:solidFill>
                  <a:srgbClr val="011C9A"/>
                </a:solidFill>
              </a:rPr>
              <a:t>IEEE</a:t>
            </a:r>
            <a:r>
              <a:rPr lang="zh-CN" altLang="en-US" sz="2000" i="1" dirty="0" smtClean="0">
                <a:solidFill>
                  <a:srgbClr val="011C9A"/>
                </a:solidFill>
              </a:rPr>
              <a:t> </a:t>
            </a:r>
            <a:r>
              <a:rPr lang="en-US" altLang="zh-CN" sz="2000" i="1" dirty="0" smtClean="0">
                <a:solidFill>
                  <a:srgbClr val="011C9A"/>
                </a:solidFill>
              </a:rPr>
              <a:t>Intelligent</a:t>
            </a:r>
            <a:r>
              <a:rPr lang="zh-CN" altLang="en-US" sz="2000" i="1" dirty="0" smtClean="0">
                <a:solidFill>
                  <a:srgbClr val="011C9A"/>
                </a:solidFill>
              </a:rPr>
              <a:t> </a:t>
            </a:r>
            <a:r>
              <a:rPr lang="en-US" altLang="zh-CN" sz="2000" i="1" dirty="0" smtClean="0">
                <a:solidFill>
                  <a:srgbClr val="011C9A"/>
                </a:solidFill>
              </a:rPr>
              <a:t>Systems</a:t>
            </a:r>
            <a:r>
              <a:rPr lang="zh-CN" altLang="en-US" sz="2000" i="1" dirty="0" smtClean="0">
                <a:solidFill>
                  <a:srgbClr val="011C9A"/>
                </a:solidFill>
              </a:rPr>
              <a:t> </a:t>
            </a:r>
            <a:r>
              <a:rPr lang="en-US" altLang="zh-CN" sz="2000" i="1" dirty="0" smtClean="0">
                <a:solidFill>
                  <a:srgbClr val="011C9A"/>
                </a:solidFill>
              </a:rPr>
              <a:t>Magazine</a:t>
            </a:r>
            <a:r>
              <a:rPr lang="zh-CN" altLang="en-US" sz="2000" i="1" dirty="0" smtClean="0">
                <a:solidFill>
                  <a:srgbClr val="011C9A"/>
                </a:solidFill>
              </a:rPr>
              <a:t> </a:t>
            </a:r>
            <a:r>
              <a:rPr lang="en-US" altLang="zh-CN" sz="2000" i="1" dirty="0" smtClean="0">
                <a:solidFill>
                  <a:srgbClr val="011C9A"/>
                </a:solidFill>
              </a:rPr>
              <a:t>(ISSI)</a:t>
            </a:r>
            <a:r>
              <a:rPr lang="en-US" sz="2000" dirty="0" smtClean="0">
                <a:solidFill>
                  <a:srgbClr val="011C9A"/>
                </a:solidFill>
              </a:rPr>
              <a:t>, </a:t>
            </a:r>
            <a:r>
              <a:rPr lang="en-US" altLang="zh-CN" sz="2000" dirty="0" smtClean="0">
                <a:solidFill>
                  <a:srgbClr val="011C9A"/>
                </a:solidFill>
              </a:rPr>
              <a:t>2016.</a:t>
            </a:r>
            <a:r>
              <a:rPr lang="zh-CN" altLang="en-US" sz="2000" dirty="0" smtClean="0">
                <a:solidFill>
                  <a:srgbClr val="011C9A"/>
                </a:solidFill>
              </a:rPr>
              <a:t> </a:t>
            </a:r>
            <a:r>
              <a:rPr lang="en-US" altLang="zh-CN" sz="2000" dirty="0" smtClean="0">
                <a:solidFill>
                  <a:srgbClr val="011C9A"/>
                </a:solidFill>
              </a:rPr>
              <a:t>(to</a:t>
            </a:r>
            <a:r>
              <a:rPr lang="zh-CN" altLang="en-US" sz="2000" dirty="0" smtClean="0">
                <a:solidFill>
                  <a:srgbClr val="011C9A"/>
                </a:solidFill>
              </a:rPr>
              <a:t> </a:t>
            </a:r>
            <a:r>
              <a:rPr lang="en-US" altLang="zh-CN" sz="2000" dirty="0" smtClean="0">
                <a:solidFill>
                  <a:srgbClr val="011C9A"/>
                </a:solidFill>
              </a:rPr>
              <a:t>appear)</a:t>
            </a:r>
            <a:endParaRPr lang="en-US" sz="2000" dirty="0">
              <a:solidFill>
                <a:srgbClr val="011C9A"/>
              </a:solidFill>
            </a:endParaRPr>
          </a:p>
        </p:txBody>
      </p:sp>
      <p:pic>
        <p:nvPicPr>
          <p:cNvPr id="2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0951" y="4444662"/>
            <a:ext cx="1280160" cy="128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4"/>
          <p:cNvPicPr>
            <a:picLocks noChangeAspect="1"/>
          </p:cNvPicPr>
          <p:nvPr/>
        </p:nvPicPr>
        <p:blipFill>
          <a:blip r:embed="rId4"/>
          <a:stretch>
            <a:fillRect/>
          </a:stretch>
        </p:blipFill>
        <p:spPr>
          <a:xfrm>
            <a:off x="928921" y="4463441"/>
            <a:ext cx="853440" cy="1280160"/>
          </a:xfrm>
          <a:prstGeom prst="rect">
            <a:avLst/>
          </a:prstGeom>
        </p:spPr>
      </p:pic>
      <p:pic>
        <p:nvPicPr>
          <p:cNvPr id="26" name="Picture 25"/>
          <p:cNvPicPr>
            <a:picLocks noChangeAspect="1"/>
          </p:cNvPicPr>
          <p:nvPr/>
        </p:nvPicPr>
        <p:blipFill>
          <a:blip r:embed="rId5"/>
          <a:stretch>
            <a:fillRect/>
          </a:stretch>
        </p:blipFill>
        <p:spPr>
          <a:xfrm>
            <a:off x="5951164" y="4463441"/>
            <a:ext cx="853439" cy="1280160"/>
          </a:xfrm>
          <a:prstGeom prst="rect">
            <a:avLst/>
          </a:prstGeom>
        </p:spPr>
      </p:pic>
      <p:sp>
        <p:nvSpPr>
          <p:cNvPr id="27" name="Rectangle 26"/>
          <p:cNvSpPr/>
          <p:nvPr/>
        </p:nvSpPr>
        <p:spPr>
          <a:xfrm>
            <a:off x="1782361" y="4595690"/>
            <a:ext cx="1039067" cy="1015663"/>
          </a:xfrm>
          <a:prstGeom prst="rect">
            <a:avLst/>
          </a:prstGeom>
        </p:spPr>
        <p:txBody>
          <a:bodyPr wrap="none">
            <a:spAutoFit/>
          </a:bodyPr>
          <a:lstStyle/>
          <a:p>
            <a:r>
              <a:rPr lang="en-US" altLang="zh-CN" sz="2000" dirty="0" smtClean="0">
                <a:solidFill>
                  <a:srgbClr val="011C9A"/>
                </a:solidFill>
              </a:rPr>
              <a:t>JIANG,</a:t>
            </a:r>
            <a:endParaRPr lang="zh-CN" altLang="en-US" sz="2000" dirty="0" smtClean="0">
              <a:solidFill>
                <a:srgbClr val="011C9A"/>
              </a:solidFill>
            </a:endParaRPr>
          </a:p>
          <a:p>
            <a:r>
              <a:rPr lang="en-US" altLang="zh-CN" sz="2000" dirty="0" err="1" smtClean="0">
                <a:solidFill>
                  <a:srgbClr val="011C9A"/>
                </a:solidFill>
              </a:rPr>
              <a:t>Meng</a:t>
            </a:r>
            <a:endParaRPr lang="zh-CN" altLang="en-US" sz="2000" dirty="0" smtClean="0">
              <a:solidFill>
                <a:srgbClr val="011C9A"/>
              </a:solidFill>
            </a:endParaRPr>
          </a:p>
          <a:p>
            <a:r>
              <a:rPr lang="en-US" altLang="zh-CN" sz="2000" dirty="0" smtClean="0">
                <a:solidFill>
                  <a:srgbClr val="011C9A"/>
                </a:solidFill>
              </a:rPr>
              <a:t>(UIUC)</a:t>
            </a:r>
            <a:endParaRPr lang="en-US" sz="2000" dirty="0"/>
          </a:p>
        </p:txBody>
      </p:sp>
      <p:sp>
        <p:nvSpPr>
          <p:cNvPr id="28" name="Rectangle 27"/>
          <p:cNvSpPr/>
          <p:nvPr/>
        </p:nvSpPr>
        <p:spPr>
          <a:xfrm>
            <a:off x="4502603" y="4595690"/>
            <a:ext cx="1382751" cy="1015663"/>
          </a:xfrm>
          <a:prstGeom prst="rect">
            <a:avLst/>
          </a:prstGeom>
        </p:spPr>
        <p:txBody>
          <a:bodyPr wrap="none">
            <a:spAutoFit/>
          </a:bodyPr>
          <a:lstStyle/>
          <a:p>
            <a:r>
              <a:rPr lang="en-US" altLang="zh-CN" sz="2000" dirty="0" smtClean="0">
                <a:solidFill>
                  <a:srgbClr val="011C9A"/>
                </a:solidFill>
              </a:rPr>
              <a:t>CUI,</a:t>
            </a:r>
            <a:endParaRPr lang="zh-CN" altLang="en-US" sz="2000" dirty="0" smtClean="0">
              <a:solidFill>
                <a:srgbClr val="011C9A"/>
              </a:solidFill>
            </a:endParaRPr>
          </a:p>
          <a:p>
            <a:r>
              <a:rPr lang="en-US" altLang="zh-CN" sz="2000" dirty="0" smtClean="0">
                <a:solidFill>
                  <a:srgbClr val="011C9A"/>
                </a:solidFill>
              </a:rPr>
              <a:t>Peng</a:t>
            </a:r>
            <a:endParaRPr lang="zh-CN" altLang="en-US" sz="2000" dirty="0" smtClean="0">
              <a:solidFill>
                <a:srgbClr val="011C9A"/>
              </a:solidFill>
            </a:endParaRPr>
          </a:p>
          <a:p>
            <a:r>
              <a:rPr lang="en-US" altLang="zh-CN" sz="2000" dirty="0" smtClean="0">
                <a:solidFill>
                  <a:srgbClr val="011C9A"/>
                </a:solidFill>
              </a:rPr>
              <a:t>(Tsinghua)</a:t>
            </a:r>
            <a:endParaRPr lang="en-US" sz="2000" dirty="0"/>
          </a:p>
        </p:txBody>
      </p:sp>
      <p:sp>
        <p:nvSpPr>
          <p:cNvPr id="29" name="Rectangle 28"/>
          <p:cNvSpPr/>
          <p:nvPr/>
        </p:nvSpPr>
        <p:spPr>
          <a:xfrm>
            <a:off x="6804603" y="4591248"/>
            <a:ext cx="1796004" cy="1015663"/>
          </a:xfrm>
          <a:prstGeom prst="rect">
            <a:avLst/>
          </a:prstGeom>
        </p:spPr>
        <p:txBody>
          <a:bodyPr wrap="none">
            <a:spAutoFit/>
          </a:bodyPr>
          <a:lstStyle/>
          <a:p>
            <a:r>
              <a:rPr lang="en-US" altLang="zh-CN" sz="2000" dirty="0" smtClean="0">
                <a:solidFill>
                  <a:srgbClr val="011C9A"/>
                </a:solidFill>
              </a:rPr>
              <a:t>FALOUTSOS,</a:t>
            </a:r>
            <a:endParaRPr lang="zh-CN" altLang="en-US" sz="2000" dirty="0" smtClean="0">
              <a:solidFill>
                <a:srgbClr val="011C9A"/>
              </a:solidFill>
            </a:endParaRPr>
          </a:p>
          <a:p>
            <a:r>
              <a:rPr lang="en-US" altLang="zh-CN" sz="2000" dirty="0" smtClean="0">
                <a:solidFill>
                  <a:srgbClr val="011C9A"/>
                </a:solidFill>
              </a:rPr>
              <a:t>Christos</a:t>
            </a:r>
            <a:endParaRPr lang="zh-CN" altLang="en-US" sz="2000" dirty="0" smtClean="0">
              <a:solidFill>
                <a:srgbClr val="011C9A"/>
              </a:solidFill>
            </a:endParaRPr>
          </a:p>
          <a:p>
            <a:r>
              <a:rPr lang="en-US" altLang="zh-CN" sz="2000" dirty="0" smtClean="0">
                <a:solidFill>
                  <a:srgbClr val="011C9A"/>
                </a:solidFill>
              </a:rPr>
              <a:t>(CMU)</a:t>
            </a:r>
            <a:endParaRPr lang="en-US" sz="2000" dirty="0"/>
          </a:p>
        </p:txBody>
      </p:sp>
    </p:spTree>
    <p:extLst>
      <p:ext uri="{BB962C8B-B14F-4D97-AF65-F5344CB8AC3E}">
        <p14:creationId xmlns:p14="http://schemas.microsoft.com/office/powerpoint/2010/main" val="177863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Granularities of </a:t>
            </a:r>
            <a:r>
              <a:rPr lang="en-US" altLang="zh-CN" dirty="0" smtClean="0"/>
              <a:t>U</a:t>
            </a:r>
            <a:r>
              <a:rPr lang="en-US" dirty="0" smtClean="0"/>
              <a:t>ser </a:t>
            </a:r>
            <a:r>
              <a:rPr lang="en-US" altLang="zh-CN" dirty="0" smtClean="0"/>
              <a:t>B</a:t>
            </a:r>
            <a:r>
              <a:rPr lang="en-US" dirty="0" smtClean="0"/>
              <a:t>ehavior</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16</a:t>
            </a:fld>
            <a:endParaRPr lang="en-US" dirty="0"/>
          </a:p>
        </p:txBody>
      </p:sp>
      <p:sp>
        <p:nvSpPr>
          <p:cNvPr id="34" name="标题 1"/>
          <p:cNvSpPr txBox="1">
            <a:spLocks/>
          </p:cNvSpPr>
          <p:nvPr/>
        </p:nvSpPr>
        <p:spPr>
          <a:xfrm>
            <a:off x="681507" y="1110965"/>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smtClean="0">
                <a:latin typeface="微软雅黑" panose="020B0503020204020204" pitchFamily="34" charset="-122"/>
                <a:ea typeface="微软雅黑" panose="020B0503020204020204" pitchFamily="34" charset="-122"/>
              </a:rPr>
              <a:t>User Behavior</a:t>
            </a:r>
            <a:endParaRPr lang="zh-CN" altLang="en-US" sz="2800" b="1" dirty="0">
              <a:latin typeface="微软雅黑" panose="020B0503020204020204" pitchFamily="34" charset="-122"/>
              <a:ea typeface="微软雅黑" panose="020B0503020204020204" pitchFamily="34" charset="-122"/>
            </a:endParaRPr>
          </a:p>
        </p:txBody>
      </p:sp>
      <p:sp>
        <p:nvSpPr>
          <p:cNvPr id="35" name="右大括号 34"/>
          <p:cNvSpPr/>
          <p:nvPr/>
        </p:nvSpPr>
        <p:spPr>
          <a:xfrm rot="16200000">
            <a:off x="4421301" y="199923"/>
            <a:ext cx="271424" cy="4107305"/>
          </a:xfrm>
          <a:prstGeom prst="rightBrace">
            <a:avLst>
              <a:gd name="adj1" fmla="val 8333"/>
              <a:gd name="adj2" fmla="val 49568"/>
            </a:avLst>
          </a:prstGeom>
          <a:noFill/>
          <a:ln w="190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36" name="文本框 35"/>
          <p:cNvSpPr txBox="1"/>
          <p:nvPr/>
        </p:nvSpPr>
        <p:spPr>
          <a:xfrm>
            <a:off x="1559736" y="2377895"/>
            <a:ext cx="2002972" cy="461665"/>
          </a:xfrm>
          <a:prstGeom prst="rect">
            <a:avLst/>
          </a:prstGeom>
          <a:noFill/>
        </p:spPr>
        <p:txBody>
          <a:bodyPr wrap="square" rtlCol="0">
            <a:spAutoFit/>
          </a:bodyPr>
          <a:lstStyle/>
          <a:p>
            <a:pPr algn="ctr"/>
            <a:r>
              <a:rPr lang="en-US" altLang="zh-CN" sz="2400" b="1" dirty="0">
                <a:solidFill>
                  <a:prstClr val="black"/>
                </a:solidFill>
                <a:latin typeface="Calibri" panose="020F0502020204030204"/>
                <a:ea typeface="宋体" panose="02010600030101010101" pitchFamily="2" charset="-122"/>
              </a:rPr>
              <a:t>Microscopic</a:t>
            </a:r>
            <a:endParaRPr lang="zh-CN" altLang="en-US" sz="2400" b="1" dirty="0">
              <a:solidFill>
                <a:prstClr val="black"/>
              </a:solidFill>
              <a:latin typeface="Calibri" panose="020F0502020204030204"/>
              <a:ea typeface="宋体" panose="02010600030101010101" pitchFamily="2" charset="-122"/>
            </a:endParaRPr>
          </a:p>
        </p:txBody>
      </p:sp>
      <p:sp>
        <p:nvSpPr>
          <p:cNvPr id="38" name="文本框 37"/>
          <p:cNvSpPr txBox="1"/>
          <p:nvPr/>
        </p:nvSpPr>
        <p:spPr>
          <a:xfrm>
            <a:off x="5582825" y="2377895"/>
            <a:ext cx="2002972" cy="461665"/>
          </a:xfrm>
          <a:prstGeom prst="rect">
            <a:avLst/>
          </a:prstGeom>
          <a:noFill/>
        </p:spPr>
        <p:txBody>
          <a:bodyPr wrap="square" rtlCol="0">
            <a:spAutoFit/>
          </a:bodyPr>
          <a:lstStyle/>
          <a:p>
            <a:pPr algn="ctr"/>
            <a:r>
              <a:rPr lang="en-US" altLang="zh-CN" sz="2400" b="1" dirty="0">
                <a:solidFill>
                  <a:prstClr val="black"/>
                </a:solidFill>
                <a:latin typeface="Calibri" panose="020F0502020204030204"/>
                <a:ea typeface="宋体" panose="02010600030101010101" pitchFamily="2" charset="-122"/>
              </a:rPr>
              <a:t>Macroscopic</a:t>
            </a:r>
            <a:endParaRPr lang="zh-CN" altLang="en-US" sz="2400" b="1" dirty="0">
              <a:solidFill>
                <a:prstClr val="black"/>
              </a:solidFill>
              <a:latin typeface="Calibri" panose="020F0502020204030204"/>
              <a:ea typeface="宋体" panose="02010600030101010101" pitchFamily="2" charset="-122"/>
            </a:endParaRPr>
          </a:p>
        </p:txBody>
      </p:sp>
      <p:sp>
        <p:nvSpPr>
          <p:cNvPr id="39" name="文本框 38"/>
          <p:cNvSpPr txBox="1"/>
          <p:nvPr/>
        </p:nvSpPr>
        <p:spPr>
          <a:xfrm>
            <a:off x="1367613" y="4978341"/>
            <a:ext cx="2365451" cy="523220"/>
          </a:xfrm>
          <a:prstGeom prst="rect">
            <a:avLst/>
          </a:prstGeom>
          <a:noFill/>
        </p:spPr>
        <p:txBody>
          <a:bodyPr wrap="square" rtlCol="0">
            <a:spAutoFit/>
          </a:bodyPr>
          <a:lstStyle/>
          <a:p>
            <a:pPr algn="ctr"/>
            <a:r>
              <a:rPr lang="en-US" altLang="zh-CN" sz="2800" b="1" dirty="0">
                <a:solidFill>
                  <a:srgbClr val="C00000"/>
                </a:solidFill>
                <a:latin typeface="Calibri" panose="020F0502020204030204"/>
                <a:ea typeface="宋体" panose="02010600030101010101" pitchFamily="2" charset="-122"/>
              </a:rPr>
              <a:t>Personalized</a:t>
            </a:r>
            <a:endParaRPr lang="zh-CN" altLang="en-US" sz="2800" b="1" dirty="0">
              <a:solidFill>
                <a:srgbClr val="C00000"/>
              </a:solidFill>
              <a:latin typeface="Calibri" panose="020F0502020204030204"/>
              <a:ea typeface="宋体" panose="02010600030101010101" pitchFamily="2" charset="-122"/>
            </a:endParaRPr>
          </a:p>
        </p:txBody>
      </p:sp>
      <p:sp>
        <p:nvSpPr>
          <p:cNvPr id="41" name="文本框 40"/>
          <p:cNvSpPr txBox="1"/>
          <p:nvPr/>
        </p:nvSpPr>
        <p:spPr>
          <a:xfrm>
            <a:off x="5452193" y="4996277"/>
            <a:ext cx="2365451" cy="523220"/>
          </a:xfrm>
          <a:prstGeom prst="rect">
            <a:avLst/>
          </a:prstGeom>
          <a:noFill/>
        </p:spPr>
        <p:txBody>
          <a:bodyPr wrap="square" rtlCol="0">
            <a:spAutoFit/>
          </a:bodyPr>
          <a:lstStyle/>
          <a:p>
            <a:pPr algn="ctr"/>
            <a:r>
              <a:rPr lang="en-US" altLang="zh-CN" sz="2800" b="1" dirty="0">
                <a:solidFill>
                  <a:srgbClr val="C00000"/>
                </a:solidFill>
                <a:latin typeface="Calibri" panose="020F0502020204030204"/>
                <a:ea typeface="宋体" panose="02010600030101010101" pitchFamily="2" charset="-122"/>
              </a:rPr>
              <a:t>Global</a:t>
            </a:r>
            <a:endParaRPr lang="zh-CN" altLang="en-US" sz="2800" b="1" dirty="0">
              <a:solidFill>
                <a:srgbClr val="C00000"/>
              </a:solidFill>
              <a:latin typeface="Calibri" panose="020F0502020204030204"/>
              <a:ea typeface="宋体" panose="02010600030101010101" pitchFamily="2" charset="-122"/>
            </a:endParaRPr>
          </a:p>
        </p:txBody>
      </p:sp>
      <p:pic>
        <p:nvPicPr>
          <p:cNvPr id="43" name="图片 42"/>
          <p:cNvPicPr>
            <a:picLocks noChangeAspect="1"/>
          </p:cNvPicPr>
          <p:nvPr/>
        </p:nvPicPr>
        <p:blipFill rotWithShape="1">
          <a:blip r:embed="rId3"/>
          <a:srcRect l="37326" t="-50" r="29741" b="43247"/>
          <a:stretch/>
        </p:blipFill>
        <p:spPr>
          <a:xfrm>
            <a:off x="5582826" y="3045754"/>
            <a:ext cx="2031783" cy="1907809"/>
          </a:xfrm>
          <a:prstGeom prst="rect">
            <a:avLst/>
          </a:prstGeom>
        </p:spPr>
      </p:pic>
      <p:pic>
        <p:nvPicPr>
          <p:cNvPr id="44" name="Picture 2" descr="https://encrypted-tbn3.google.com/images?q=tbn:ANd9GcTU7eEsx9OKdPuh4KTU_eJn0L1fUCdW0DG3cHC7sUI_NWE-XeE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1455" y="4098828"/>
            <a:ext cx="4286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5" name="直接箭头连接符 44"/>
          <p:cNvCxnSpPr>
            <a:stCxn id="44" idx="3"/>
          </p:cNvCxnSpPr>
          <p:nvPr/>
        </p:nvCxnSpPr>
        <p:spPr>
          <a:xfrm flipV="1">
            <a:off x="2290077" y="3757853"/>
            <a:ext cx="645976" cy="564023"/>
          </a:xfrm>
          <a:prstGeom prst="straightConnector1">
            <a:avLst/>
          </a:prstGeom>
          <a:noFill/>
          <a:ln w="6350" cap="flat" cmpd="sng" algn="ctr">
            <a:solidFill>
              <a:srgbClr val="5B9BD5"/>
            </a:solidFill>
            <a:prstDash val="solid"/>
            <a:miter lim="800000"/>
            <a:tailEnd type="triangle"/>
          </a:ln>
          <a:effectLst/>
        </p:spPr>
      </p:cxnSp>
      <p:pic>
        <p:nvPicPr>
          <p:cNvPr id="47" name="Picture 8" descr="Autumn Afternoon in Park and Forest">
            <a:hlinkClick r:id="rId5" tooltip="Autumn Afternoon in Park and Forest by Batikart"/>
          </p:cNvPr>
          <p:cNvPicPr>
            <a:picLocks noChangeAspect="1" noChangeArrowheads="1"/>
          </p:cNvPicPr>
          <p:nvPr/>
        </p:nvPicPr>
        <p:blipFill>
          <a:blip r:embed="rId6"/>
          <a:srcRect/>
          <a:stretch>
            <a:fillRect/>
          </a:stretch>
        </p:blipFill>
        <p:spPr bwMode="auto">
          <a:xfrm>
            <a:off x="2712193" y="3451056"/>
            <a:ext cx="447723" cy="306163"/>
          </a:xfrm>
          <a:prstGeom prst="rect">
            <a:avLst/>
          </a:prstGeom>
          <a:ln>
            <a:noFill/>
          </a:ln>
          <a:effectLst>
            <a:outerShdw blurRad="190500" algn="tl" rotWithShape="0">
              <a:srgbClr val="000000">
                <a:alpha val="70000"/>
              </a:srgbClr>
            </a:outerShdw>
          </a:effectLst>
        </p:spPr>
      </p:pic>
      <p:pic>
        <p:nvPicPr>
          <p:cNvPr id="48" name="Picture 8" descr="Autumn Afternoon in Park and Forest">
            <a:hlinkClick r:id="rId5" tooltip="Autumn Afternoon in Park and Forest by Batikart"/>
          </p:cNvPr>
          <p:cNvPicPr>
            <a:picLocks noChangeAspect="1" noChangeArrowheads="1"/>
          </p:cNvPicPr>
          <p:nvPr/>
        </p:nvPicPr>
        <p:blipFill>
          <a:blip r:embed="rId6"/>
          <a:srcRect/>
          <a:stretch>
            <a:fillRect/>
          </a:stretch>
        </p:blipFill>
        <p:spPr bwMode="auto">
          <a:xfrm>
            <a:off x="7166885" y="4647399"/>
            <a:ext cx="447723" cy="306163"/>
          </a:xfrm>
          <a:prstGeom prst="rect">
            <a:avLst/>
          </a:prstGeom>
          <a:ln>
            <a:noFill/>
          </a:ln>
          <a:effectLst>
            <a:outerShdw blurRad="190500" algn="tl" rotWithShape="0">
              <a:srgbClr val="000000">
                <a:alpha val="70000"/>
              </a:srgbClr>
            </a:outerShdw>
          </a:effectLst>
        </p:spPr>
      </p:pic>
      <p:sp>
        <p:nvSpPr>
          <p:cNvPr id="49" name="文本框 48"/>
          <p:cNvSpPr txBox="1"/>
          <p:nvPr/>
        </p:nvSpPr>
        <p:spPr>
          <a:xfrm>
            <a:off x="981154" y="5440010"/>
            <a:ext cx="3102964" cy="646331"/>
          </a:xfrm>
          <a:prstGeom prst="rect">
            <a:avLst/>
          </a:prstGeom>
          <a:noFill/>
        </p:spPr>
        <p:txBody>
          <a:bodyPr wrap="square" rtlCol="0">
            <a:spAutoFit/>
          </a:bodyPr>
          <a:lstStyle/>
          <a:p>
            <a:pPr algn="ctr"/>
            <a:r>
              <a:rPr lang="en-US" altLang="zh-CN" dirty="0">
                <a:solidFill>
                  <a:prstClr val="black"/>
                </a:solidFill>
                <a:latin typeface="Calibri" panose="020F0502020204030204"/>
                <a:ea typeface="宋体" panose="02010600030101010101" pitchFamily="2" charset="-122"/>
              </a:rPr>
              <a:t> Individual behavior analysis and prediction</a:t>
            </a:r>
            <a:endParaRPr lang="zh-CN" altLang="en-US" dirty="0">
              <a:solidFill>
                <a:prstClr val="black"/>
              </a:solidFill>
              <a:latin typeface="Calibri" panose="020F0502020204030204"/>
              <a:ea typeface="宋体" panose="02010600030101010101" pitchFamily="2" charset="-122"/>
            </a:endParaRPr>
          </a:p>
        </p:txBody>
      </p:sp>
      <p:sp>
        <p:nvSpPr>
          <p:cNvPr id="51" name="文本框 50"/>
          <p:cNvSpPr txBox="1"/>
          <p:nvPr/>
        </p:nvSpPr>
        <p:spPr>
          <a:xfrm>
            <a:off x="5043714" y="5441235"/>
            <a:ext cx="3102964" cy="646331"/>
          </a:xfrm>
          <a:prstGeom prst="rect">
            <a:avLst/>
          </a:prstGeom>
          <a:noFill/>
        </p:spPr>
        <p:txBody>
          <a:bodyPr wrap="square" rtlCol="0">
            <a:spAutoFit/>
          </a:bodyPr>
          <a:lstStyle/>
          <a:p>
            <a:pPr algn="ctr"/>
            <a:r>
              <a:rPr lang="en-US" altLang="zh-CN" dirty="0">
                <a:solidFill>
                  <a:prstClr val="black"/>
                </a:solidFill>
                <a:latin typeface="Calibri" panose="020F0502020204030204"/>
                <a:ea typeface="宋体" panose="02010600030101010101" pitchFamily="2" charset="-122"/>
              </a:rPr>
              <a:t>Propagation analysis and prediction</a:t>
            </a:r>
            <a:endParaRPr lang="zh-CN" altLang="en-US" dirty="0">
              <a:solidFill>
                <a:prstClr val="black"/>
              </a:solidFill>
              <a:latin typeface="Calibri" panose="020F0502020204030204"/>
              <a:ea typeface="宋体" panose="02010600030101010101" pitchFamily="2" charset="-122"/>
            </a:endParaRPr>
          </a:p>
        </p:txBody>
      </p:sp>
    </p:spTree>
    <p:extLst>
      <p:ext uri="{BB962C8B-B14F-4D97-AF65-F5344CB8AC3E}">
        <p14:creationId xmlns:p14="http://schemas.microsoft.com/office/powerpoint/2010/main" val="181970271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Suspicious</a:t>
            </a:r>
            <a:r>
              <a:rPr lang="zh-CN" altLang="en-US" dirty="0" smtClean="0"/>
              <a:t> </a:t>
            </a:r>
            <a:r>
              <a:rPr lang="en-US" altLang="zh-CN" dirty="0" smtClean="0"/>
              <a:t>Behavior</a:t>
            </a:r>
            <a:r>
              <a:rPr lang="zh-CN" altLang="en-US" dirty="0" smtClean="0"/>
              <a:t> </a:t>
            </a:r>
            <a:r>
              <a:rPr lang="en-US" altLang="zh-CN" dirty="0" smtClean="0"/>
              <a:t>Detection</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81" y="1858545"/>
            <a:ext cx="9097538" cy="2509757"/>
          </a:xfrm>
        </p:spPr>
      </p:pic>
      <p:sp>
        <p:nvSpPr>
          <p:cNvPr id="4" name="Slide Number Placeholder 3"/>
          <p:cNvSpPr>
            <a:spLocks noGrp="1"/>
          </p:cNvSpPr>
          <p:nvPr>
            <p:ph type="sldNum" sz="quarter" idx="12"/>
          </p:nvPr>
        </p:nvSpPr>
        <p:spPr/>
        <p:txBody>
          <a:bodyPr/>
          <a:lstStyle/>
          <a:p>
            <a:fld id="{0CFEC368-1D7A-4F81-ABF6-AE0E36BAF64C}" type="slidenum">
              <a:rPr lang="en-US" smtClean="0"/>
              <a:pPr/>
              <a:t>160</a:t>
            </a:fld>
            <a:endParaRPr lang="en-US" dirty="0"/>
          </a:p>
        </p:txBody>
      </p:sp>
      <p:sp>
        <p:nvSpPr>
          <p:cNvPr id="6" name="Rectangle 5"/>
          <p:cNvSpPr/>
          <p:nvPr/>
        </p:nvSpPr>
        <p:spPr>
          <a:xfrm>
            <a:off x="-23882" y="5857519"/>
            <a:ext cx="9144000" cy="1015663"/>
          </a:xfrm>
          <a:prstGeom prst="rect">
            <a:avLst/>
          </a:prstGeom>
        </p:spPr>
        <p:txBody>
          <a:bodyPr wrap="square">
            <a:spAutoFit/>
          </a:bodyPr>
          <a:lstStyle/>
          <a:p>
            <a:r>
              <a:rPr lang="en-US" altLang="zh-CN" sz="2000" b="1" dirty="0" smtClean="0">
                <a:solidFill>
                  <a:srgbClr val="011C9A"/>
                </a:solidFill>
              </a:rPr>
              <a:t>Suspicious</a:t>
            </a:r>
            <a:r>
              <a:rPr lang="zh-CN" altLang="en-US" sz="2000" b="1" dirty="0" smtClean="0">
                <a:solidFill>
                  <a:srgbClr val="011C9A"/>
                </a:solidFill>
              </a:rPr>
              <a:t> </a:t>
            </a:r>
            <a:r>
              <a:rPr lang="en-US" altLang="zh-CN" sz="2000" b="1" dirty="0" smtClean="0">
                <a:solidFill>
                  <a:srgbClr val="011C9A"/>
                </a:solidFill>
              </a:rPr>
              <a:t>Behavior</a:t>
            </a:r>
            <a:r>
              <a:rPr lang="zh-CN" altLang="en-US" sz="2000" b="1" dirty="0" smtClean="0">
                <a:solidFill>
                  <a:srgbClr val="011C9A"/>
                </a:solidFill>
              </a:rPr>
              <a:t> </a:t>
            </a:r>
            <a:r>
              <a:rPr lang="en-US" altLang="zh-CN" sz="2000" b="1" dirty="0" smtClean="0">
                <a:solidFill>
                  <a:srgbClr val="011C9A"/>
                </a:solidFill>
              </a:rPr>
              <a:t>Detection:</a:t>
            </a:r>
            <a:r>
              <a:rPr lang="zh-CN" altLang="en-US" sz="2000" b="1" dirty="0" smtClean="0">
                <a:solidFill>
                  <a:srgbClr val="011C9A"/>
                </a:solidFill>
              </a:rPr>
              <a:t> </a:t>
            </a:r>
            <a:r>
              <a:rPr lang="en-US" altLang="zh-CN" sz="2000" b="1" dirty="0" smtClean="0">
                <a:solidFill>
                  <a:srgbClr val="011C9A"/>
                </a:solidFill>
              </a:rPr>
              <a:t>Current</a:t>
            </a:r>
            <a:r>
              <a:rPr lang="zh-CN" altLang="en-US" sz="2000" b="1" dirty="0" smtClean="0">
                <a:solidFill>
                  <a:srgbClr val="011C9A"/>
                </a:solidFill>
              </a:rPr>
              <a:t> </a:t>
            </a:r>
            <a:r>
              <a:rPr lang="en-US" altLang="zh-CN" sz="2000" b="1" dirty="0" smtClean="0">
                <a:solidFill>
                  <a:srgbClr val="011C9A"/>
                </a:solidFill>
              </a:rPr>
              <a:t>Trends</a:t>
            </a:r>
            <a:r>
              <a:rPr lang="zh-CN" altLang="en-US" sz="2000" b="1" dirty="0" smtClean="0">
                <a:solidFill>
                  <a:srgbClr val="011C9A"/>
                </a:solidFill>
              </a:rPr>
              <a:t> </a:t>
            </a:r>
            <a:r>
              <a:rPr lang="en-US" altLang="zh-CN" sz="2000" b="1" dirty="0" smtClean="0">
                <a:solidFill>
                  <a:srgbClr val="011C9A"/>
                </a:solidFill>
              </a:rPr>
              <a:t>and</a:t>
            </a:r>
            <a:r>
              <a:rPr lang="zh-CN" altLang="en-US" sz="2000" b="1" dirty="0" smtClean="0">
                <a:solidFill>
                  <a:srgbClr val="011C9A"/>
                </a:solidFill>
              </a:rPr>
              <a:t> </a:t>
            </a:r>
            <a:r>
              <a:rPr lang="en-US" altLang="zh-CN" sz="2000" b="1" dirty="0" smtClean="0">
                <a:solidFill>
                  <a:srgbClr val="011C9A"/>
                </a:solidFill>
              </a:rPr>
              <a:t>Future</a:t>
            </a:r>
            <a:r>
              <a:rPr lang="zh-CN" altLang="en-US" sz="2000" b="1" dirty="0" smtClean="0">
                <a:solidFill>
                  <a:srgbClr val="011C9A"/>
                </a:solidFill>
              </a:rPr>
              <a:t> </a:t>
            </a:r>
            <a:r>
              <a:rPr lang="en-US" altLang="zh-CN" sz="2000" b="1" dirty="0" smtClean="0">
                <a:solidFill>
                  <a:srgbClr val="011C9A"/>
                </a:solidFill>
              </a:rPr>
              <a:t>Directions.</a:t>
            </a:r>
            <a:endParaRPr lang="zh-CN" altLang="en-US" sz="2000" b="1" dirty="0" smtClean="0">
              <a:solidFill>
                <a:srgbClr val="011C9A"/>
              </a:solidFill>
            </a:endParaRPr>
          </a:p>
          <a:p>
            <a:r>
              <a:rPr lang="en-US" altLang="zh-CN" sz="2000" i="1" dirty="0" smtClean="0">
                <a:solidFill>
                  <a:srgbClr val="011C9A"/>
                </a:solidFill>
              </a:rPr>
              <a:t>Special</a:t>
            </a:r>
            <a:r>
              <a:rPr lang="zh-CN" altLang="en-US" sz="2000" i="1" dirty="0" smtClean="0">
                <a:solidFill>
                  <a:srgbClr val="011C9A"/>
                </a:solidFill>
              </a:rPr>
              <a:t> </a:t>
            </a:r>
            <a:r>
              <a:rPr lang="en-US" altLang="zh-CN" sz="2000" i="1" dirty="0" smtClean="0">
                <a:solidFill>
                  <a:srgbClr val="011C9A"/>
                </a:solidFill>
              </a:rPr>
              <a:t>Issue</a:t>
            </a:r>
            <a:r>
              <a:rPr lang="zh-CN" altLang="en-US" sz="2000" i="1" dirty="0" smtClean="0">
                <a:solidFill>
                  <a:srgbClr val="011C9A"/>
                </a:solidFill>
              </a:rPr>
              <a:t> </a:t>
            </a:r>
            <a:r>
              <a:rPr lang="en-US" altLang="zh-CN" sz="2000" i="1" dirty="0" smtClean="0">
                <a:solidFill>
                  <a:srgbClr val="011C9A"/>
                </a:solidFill>
              </a:rPr>
              <a:t>on</a:t>
            </a:r>
            <a:r>
              <a:rPr lang="zh-CN" altLang="en-US" sz="2000" i="1" dirty="0" smtClean="0">
                <a:solidFill>
                  <a:srgbClr val="011C9A"/>
                </a:solidFill>
              </a:rPr>
              <a:t> </a:t>
            </a:r>
            <a:r>
              <a:rPr lang="en-US" altLang="zh-CN" sz="2000" i="1" dirty="0" smtClean="0">
                <a:solidFill>
                  <a:srgbClr val="011C9A"/>
                </a:solidFill>
              </a:rPr>
              <a:t>Online</a:t>
            </a:r>
            <a:r>
              <a:rPr lang="zh-CN" altLang="en-US" sz="2000" i="1" dirty="0" smtClean="0">
                <a:solidFill>
                  <a:srgbClr val="011C9A"/>
                </a:solidFill>
              </a:rPr>
              <a:t> </a:t>
            </a:r>
            <a:r>
              <a:rPr lang="en-US" altLang="zh-CN" sz="2000" i="1" dirty="0" smtClean="0">
                <a:solidFill>
                  <a:srgbClr val="011C9A"/>
                </a:solidFill>
              </a:rPr>
              <a:t>Behavioral</a:t>
            </a:r>
            <a:r>
              <a:rPr lang="zh-CN" altLang="en-US" sz="2000" i="1" dirty="0" smtClean="0">
                <a:solidFill>
                  <a:srgbClr val="011C9A"/>
                </a:solidFill>
              </a:rPr>
              <a:t> </a:t>
            </a:r>
            <a:r>
              <a:rPr lang="en-US" altLang="zh-CN" sz="2000" i="1" dirty="0" smtClean="0">
                <a:solidFill>
                  <a:srgbClr val="011C9A"/>
                </a:solidFill>
              </a:rPr>
              <a:t>Analysis</a:t>
            </a:r>
            <a:r>
              <a:rPr lang="zh-CN" altLang="en-US" sz="2000" i="1" dirty="0" smtClean="0">
                <a:solidFill>
                  <a:srgbClr val="011C9A"/>
                </a:solidFill>
              </a:rPr>
              <a:t> </a:t>
            </a:r>
            <a:r>
              <a:rPr lang="en-US" altLang="zh-CN" sz="2000" i="1" dirty="0" smtClean="0">
                <a:solidFill>
                  <a:srgbClr val="011C9A"/>
                </a:solidFill>
              </a:rPr>
              <a:t>and</a:t>
            </a:r>
            <a:r>
              <a:rPr lang="zh-CN" altLang="en-US" sz="2000" i="1" dirty="0" smtClean="0">
                <a:solidFill>
                  <a:srgbClr val="011C9A"/>
                </a:solidFill>
              </a:rPr>
              <a:t> </a:t>
            </a:r>
            <a:r>
              <a:rPr lang="en-US" altLang="zh-CN" sz="2000" i="1" dirty="0" smtClean="0">
                <a:solidFill>
                  <a:srgbClr val="011C9A"/>
                </a:solidFill>
              </a:rPr>
              <a:t>Modeling,</a:t>
            </a:r>
            <a:r>
              <a:rPr lang="zh-CN" altLang="en-US" sz="2000" i="1" dirty="0" smtClean="0">
                <a:solidFill>
                  <a:srgbClr val="011C9A"/>
                </a:solidFill>
              </a:rPr>
              <a:t> </a:t>
            </a:r>
            <a:r>
              <a:rPr lang="en-US" altLang="zh-CN" sz="2000" i="1" dirty="0" smtClean="0">
                <a:solidFill>
                  <a:srgbClr val="011C9A"/>
                </a:solidFill>
              </a:rPr>
              <a:t>IEEE</a:t>
            </a:r>
            <a:r>
              <a:rPr lang="zh-CN" altLang="en-US" sz="2000" i="1" dirty="0" smtClean="0">
                <a:solidFill>
                  <a:srgbClr val="011C9A"/>
                </a:solidFill>
              </a:rPr>
              <a:t> </a:t>
            </a:r>
            <a:r>
              <a:rPr lang="en-US" altLang="zh-CN" sz="2000" i="1" dirty="0" smtClean="0">
                <a:solidFill>
                  <a:srgbClr val="011C9A"/>
                </a:solidFill>
              </a:rPr>
              <a:t>Intelligent</a:t>
            </a:r>
            <a:r>
              <a:rPr lang="zh-CN" altLang="en-US" sz="2000" i="1" dirty="0" smtClean="0">
                <a:solidFill>
                  <a:srgbClr val="011C9A"/>
                </a:solidFill>
              </a:rPr>
              <a:t> </a:t>
            </a:r>
            <a:r>
              <a:rPr lang="en-US" altLang="zh-CN" sz="2000" i="1" dirty="0" smtClean="0">
                <a:solidFill>
                  <a:srgbClr val="011C9A"/>
                </a:solidFill>
              </a:rPr>
              <a:t>Systems</a:t>
            </a:r>
            <a:r>
              <a:rPr lang="zh-CN" altLang="en-US" sz="2000" i="1" dirty="0" smtClean="0">
                <a:solidFill>
                  <a:srgbClr val="011C9A"/>
                </a:solidFill>
              </a:rPr>
              <a:t> </a:t>
            </a:r>
            <a:r>
              <a:rPr lang="en-US" altLang="zh-CN" sz="2000" i="1" dirty="0" smtClean="0">
                <a:solidFill>
                  <a:srgbClr val="011C9A"/>
                </a:solidFill>
              </a:rPr>
              <a:t>Magazine</a:t>
            </a:r>
            <a:r>
              <a:rPr lang="zh-CN" altLang="en-US" sz="2000" i="1" dirty="0" smtClean="0">
                <a:solidFill>
                  <a:srgbClr val="011C9A"/>
                </a:solidFill>
              </a:rPr>
              <a:t> </a:t>
            </a:r>
            <a:r>
              <a:rPr lang="en-US" altLang="zh-CN" sz="2000" i="1" dirty="0" smtClean="0">
                <a:solidFill>
                  <a:srgbClr val="011C9A"/>
                </a:solidFill>
              </a:rPr>
              <a:t>(ISSI)</a:t>
            </a:r>
            <a:r>
              <a:rPr lang="en-US" sz="2000" dirty="0" smtClean="0">
                <a:solidFill>
                  <a:srgbClr val="011C9A"/>
                </a:solidFill>
              </a:rPr>
              <a:t>, </a:t>
            </a:r>
            <a:r>
              <a:rPr lang="en-US" altLang="zh-CN" sz="2000" dirty="0" smtClean="0">
                <a:solidFill>
                  <a:srgbClr val="011C9A"/>
                </a:solidFill>
              </a:rPr>
              <a:t>2016.</a:t>
            </a:r>
            <a:r>
              <a:rPr lang="zh-CN" altLang="en-US" sz="2000" dirty="0" smtClean="0">
                <a:solidFill>
                  <a:srgbClr val="011C9A"/>
                </a:solidFill>
              </a:rPr>
              <a:t> </a:t>
            </a:r>
            <a:r>
              <a:rPr lang="en-US" altLang="zh-CN" sz="2000" dirty="0" smtClean="0">
                <a:solidFill>
                  <a:srgbClr val="011C9A"/>
                </a:solidFill>
              </a:rPr>
              <a:t>(to</a:t>
            </a:r>
            <a:r>
              <a:rPr lang="zh-CN" altLang="en-US" sz="2000" dirty="0" smtClean="0">
                <a:solidFill>
                  <a:srgbClr val="011C9A"/>
                </a:solidFill>
              </a:rPr>
              <a:t> </a:t>
            </a:r>
            <a:r>
              <a:rPr lang="en-US" altLang="zh-CN" sz="2000" dirty="0" smtClean="0">
                <a:solidFill>
                  <a:srgbClr val="011C9A"/>
                </a:solidFill>
              </a:rPr>
              <a:t>appear)</a:t>
            </a:r>
            <a:endParaRPr lang="en-US" sz="2000" dirty="0">
              <a:solidFill>
                <a:srgbClr val="011C9A"/>
              </a:solidFill>
            </a:endParaRPr>
          </a:p>
        </p:txBody>
      </p:sp>
      <p:sp>
        <p:nvSpPr>
          <p:cNvPr id="7" name="Oval 6"/>
          <p:cNvSpPr/>
          <p:nvPr/>
        </p:nvSpPr>
        <p:spPr>
          <a:xfrm>
            <a:off x="4410157" y="1717246"/>
            <a:ext cx="3024965" cy="14540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445259" y="3740918"/>
            <a:ext cx="982555" cy="4347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6943844" y="1661032"/>
            <a:ext cx="982555" cy="4347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038663" y="1184844"/>
            <a:ext cx="3105337" cy="461665"/>
          </a:xfrm>
          <a:prstGeom prst="rect">
            <a:avLst/>
          </a:prstGeom>
        </p:spPr>
        <p:txBody>
          <a:bodyPr wrap="none">
            <a:spAutoFit/>
          </a:bodyPr>
          <a:lstStyle/>
          <a:p>
            <a:r>
              <a:rPr lang="en-US" altLang="zh-CN" sz="2400" b="1" dirty="0" smtClean="0">
                <a:solidFill>
                  <a:srgbClr val="FF0000"/>
                </a:solidFill>
              </a:rPr>
              <a:t>Social</a:t>
            </a:r>
            <a:r>
              <a:rPr lang="zh-CN" altLang="en-US" sz="2400" b="1" dirty="0" smtClean="0">
                <a:solidFill>
                  <a:srgbClr val="FF0000"/>
                </a:solidFill>
              </a:rPr>
              <a:t> </a:t>
            </a:r>
            <a:r>
              <a:rPr lang="en-US" altLang="zh-CN" sz="2400" b="1" dirty="0" smtClean="0">
                <a:solidFill>
                  <a:srgbClr val="FF0000"/>
                </a:solidFill>
              </a:rPr>
              <a:t>Link</a:t>
            </a:r>
            <a:r>
              <a:rPr lang="zh-CN" altLang="en-US" sz="2400" b="1" dirty="0" smtClean="0">
                <a:solidFill>
                  <a:srgbClr val="FF0000"/>
                </a:solidFill>
              </a:rPr>
              <a:t> </a:t>
            </a:r>
            <a:r>
              <a:rPr lang="en-US" altLang="zh-CN" sz="2400" b="1" dirty="0" smtClean="0">
                <a:solidFill>
                  <a:srgbClr val="FF0000"/>
                </a:solidFill>
              </a:rPr>
              <a:t>Farming</a:t>
            </a:r>
            <a:endParaRPr lang="en-US" sz="2400" dirty="0">
              <a:solidFill>
                <a:srgbClr val="FF0000"/>
              </a:solidFill>
            </a:endParaRPr>
          </a:p>
        </p:txBody>
      </p:sp>
      <p:pic>
        <p:nvPicPr>
          <p:cNvPr id="1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0951" y="4444662"/>
            <a:ext cx="1280160" cy="1280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17"/>
          <p:cNvPicPr>
            <a:picLocks noChangeAspect="1"/>
          </p:cNvPicPr>
          <p:nvPr/>
        </p:nvPicPr>
        <p:blipFill>
          <a:blip r:embed="rId4"/>
          <a:stretch>
            <a:fillRect/>
          </a:stretch>
        </p:blipFill>
        <p:spPr>
          <a:xfrm>
            <a:off x="928921" y="4463441"/>
            <a:ext cx="853440" cy="1280160"/>
          </a:xfrm>
          <a:prstGeom prst="rect">
            <a:avLst/>
          </a:prstGeom>
        </p:spPr>
      </p:pic>
      <p:pic>
        <p:nvPicPr>
          <p:cNvPr id="19" name="Picture 18"/>
          <p:cNvPicPr>
            <a:picLocks noChangeAspect="1"/>
          </p:cNvPicPr>
          <p:nvPr/>
        </p:nvPicPr>
        <p:blipFill>
          <a:blip r:embed="rId5"/>
          <a:stretch>
            <a:fillRect/>
          </a:stretch>
        </p:blipFill>
        <p:spPr>
          <a:xfrm>
            <a:off x="5951164" y="4463441"/>
            <a:ext cx="853439" cy="1280160"/>
          </a:xfrm>
          <a:prstGeom prst="rect">
            <a:avLst/>
          </a:prstGeom>
        </p:spPr>
      </p:pic>
      <p:sp>
        <p:nvSpPr>
          <p:cNvPr id="20" name="Rectangle 19"/>
          <p:cNvSpPr/>
          <p:nvPr/>
        </p:nvSpPr>
        <p:spPr>
          <a:xfrm>
            <a:off x="1782361" y="4595690"/>
            <a:ext cx="1039067" cy="1015663"/>
          </a:xfrm>
          <a:prstGeom prst="rect">
            <a:avLst/>
          </a:prstGeom>
        </p:spPr>
        <p:txBody>
          <a:bodyPr wrap="none">
            <a:spAutoFit/>
          </a:bodyPr>
          <a:lstStyle/>
          <a:p>
            <a:r>
              <a:rPr lang="en-US" altLang="zh-CN" sz="2000" dirty="0" smtClean="0">
                <a:solidFill>
                  <a:srgbClr val="011C9A"/>
                </a:solidFill>
              </a:rPr>
              <a:t>JIANG,</a:t>
            </a:r>
            <a:endParaRPr lang="zh-CN" altLang="en-US" sz="2000" dirty="0" smtClean="0">
              <a:solidFill>
                <a:srgbClr val="011C9A"/>
              </a:solidFill>
            </a:endParaRPr>
          </a:p>
          <a:p>
            <a:r>
              <a:rPr lang="en-US" altLang="zh-CN" sz="2000" dirty="0" err="1" smtClean="0">
                <a:solidFill>
                  <a:srgbClr val="011C9A"/>
                </a:solidFill>
              </a:rPr>
              <a:t>Meng</a:t>
            </a:r>
            <a:endParaRPr lang="zh-CN" altLang="en-US" sz="2000" dirty="0" smtClean="0">
              <a:solidFill>
                <a:srgbClr val="011C9A"/>
              </a:solidFill>
            </a:endParaRPr>
          </a:p>
          <a:p>
            <a:r>
              <a:rPr lang="en-US" altLang="zh-CN" sz="2000" dirty="0" smtClean="0">
                <a:solidFill>
                  <a:srgbClr val="011C9A"/>
                </a:solidFill>
              </a:rPr>
              <a:t>(UIUC)</a:t>
            </a:r>
            <a:endParaRPr lang="en-US" sz="2000" dirty="0"/>
          </a:p>
        </p:txBody>
      </p:sp>
      <p:sp>
        <p:nvSpPr>
          <p:cNvPr id="21" name="Rectangle 20"/>
          <p:cNvSpPr/>
          <p:nvPr/>
        </p:nvSpPr>
        <p:spPr>
          <a:xfrm>
            <a:off x="4502603" y="4595690"/>
            <a:ext cx="1382751" cy="1015663"/>
          </a:xfrm>
          <a:prstGeom prst="rect">
            <a:avLst/>
          </a:prstGeom>
        </p:spPr>
        <p:txBody>
          <a:bodyPr wrap="none">
            <a:spAutoFit/>
          </a:bodyPr>
          <a:lstStyle/>
          <a:p>
            <a:r>
              <a:rPr lang="en-US" altLang="zh-CN" sz="2000" dirty="0" smtClean="0">
                <a:solidFill>
                  <a:srgbClr val="011C9A"/>
                </a:solidFill>
              </a:rPr>
              <a:t>CUI,</a:t>
            </a:r>
            <a:endParaRPr lang="zh-CN" altLang="en-US" sz="2000" dirty="0" smtClean="0">
              <a:solidFill>
                <a:srgbClr val="011C9A"/>
              </a:solidFill>
            </a:endParaRPr>
          </a:p>
          <a:p>
            <a:r>
              <a:rPr lang="en-US" altLang="zh-CN" sz="2000" dirty="0" smtClean="0">
                <a:solidFill>
                  <a:srgbClr val="011C9A"/>
                </a:solidFill>
              </a:rPr>
              <a:t>Peng</a:t>
            </a:r>
            <a:endParaRPr lang="zh-CN" altLang="en-US" sz="2000" dirty="0" smtClean="0">
              <a:solidFill>
                <a:srgbClr val="011C9A"/>
              </a:solidFill>
            </a:endParaRPr>
          </a:p>
          <a:p>
            <a:r>
              <a:rPr lang="en-US" altLang="zh-CN" sz="2000" dirty="0" smtClean="0">
                <a:solidFill>
                  <a:srgbClr val="011C9A"/>
                </a:solidFill>
              </a:rPr>
              <a:t>(Tsinghua)</a:t>
            </a:r>
            <a:endParaRPr lang="en-US" sz="2000" dirty="0"/>
          </a:p>
        </p:txBody>
      </p:sp>
      <p:sp>
        <p:nvSpPr>
          <p:cNvPr id="22" name="Rectangle 21"/>
          <p:cNvSpPr/>
          <p:nvPr/>
        </p:nvSpPr>
        <p:spPr>
          <a:xfrm>
            <a:off x="6804603" y="4591248"/>
            <a:ext cx="1796004" cy="1015663"/>
          </a:xfrm>
          <a:prstGeom prst="rect">
            <a:avLst/>
          </a:prstGeom>
        </p:spPr>
        <p:txBody>
          <a:bodyPr wrap="none">
            <a:spAutoFit/>
          </a:bodyPr>
          <a:lstStyle/>
          <a:p>
            <a:r>
              <a:rPr lang="en-US" altLang="zh-CN" sz="2000" dirty="0" smtClean="0">
                <a:solidFill>
                  <a:srgbClr val="011C9A"/>
                </a:solidFill>
              </a:rPr>
              <a:t>FALOUTSOS,</a:t>
            </a:r>
            <a:endParaRPr lang="zh-CN" altLang="en-US" sz="2000" dirty="0" smtClean="0">
              <a:solidFill>
                <a:srgbClr val="011C9A"/>
              </a:solidFill>
            </a:endParaRPr>
          </a:p>
          <a:p>
            <a:r>
              <a:rPr lang="en-US" altLang="zh-CN" sz="2000" dirty="0" smtClean="0">
                <a:solidFill>
                  <a:srgbClr val="011C9A"/>
                </a:solidFill>
              </a:rPr>
              <a:t>Christos</a:t>
            </a:r>
            <a:endParaRPr lang="zh-CN" altLang="en-US" sz="2000" dirty="0" smtClean="0">
              <a:solidFill>
                <a:srgbClr val="011C9A"/>
              </a:solidFill>
            </a:endParaRPr>
          </a:p>
          <a:p>
            <a:r>
              <a:rPr lang="en-US" altLang="zh-CN" sz="2000" dirty="0" smtClean="0">
                <a:solidFill>
                  <a:srgbClr val="011C9A"/>
                </a:solidFill>
              </a:rPr>
              <a:t>(CMU)</a:t>
            </a:r>
            <a:endParaRPr lang="en-US" sz="2000" dirty="0"/>
          </a:p>
        </p:txBody>
      </p:sp>
    </p:spTree>
    <p:extLst>
      <p:ext uri="{BB962C8B-B14F-4D97-AF65-F5344CB8AC3E}">
        <p14:creationId xmlns:p14="http://schemas.microsoft.com/office/powerpoint/2010/main" val="24598607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Social</a:t>
            </a:r>
            <a:r>
              <a:rPr lang="zh-CN" altLang="en-US" dirty="0"/>
              <a:t> </a:t>
            </a:r>
            <a:r>
              <a:rPr lang="en-US" altLang="zh-CN" dirty="0"/>
              <a:t>Link</a:t>
            </a:r>
            <a:r>
              <a:rPr lang="zh-CN" altLang="en-US" dirty="0"/>
              <a:t> </a:t>
            </a:r>
            <a:r>
              <a:rPr lang="en-US" altLang="zh-CN" dirty="0"/>
              <a:t>Farming</a:t>
            </a:r>
            <a:endParaRPr lang="en-US" dirty="0"/>
          </a:p>
        </p:txBody>
      </p:sp>
      <p:sp>
        <p:nvSpPr>
          <p:cNvPr id="3" name="Content Placeholder 2"/>
          <p:cNvSpPr>
            <a:spLocks noGrp="1"/>
          </p:cNvSpPr>
          <p:nvPr>
            <p:ph idx="1"/>
          </p:nvPr>
        </p:nvSpPr>
        <p:spPr/>
        <p:txBody>
          <a:bodyPr>
            <a:normAutofit/>
          </a:bodyPr>
          <a:lstStyle/>
          <a:p>
            <a:pPr marL="182880" lvl="1"/>
            <a:r>
              <a:rPr lang="en-US" altLang="zh-CN" sz="3600" dirty="0" smtClean="0">
                <a:solidFill>
                  <a:srgbClr val="011C9A"/>
                </a:solidFill>
              </a:rPr>
              <a:t>Selling</a:t>
            </a:r>
            <a:r>
              <a:rPr lang="zh-CN" altLang="en-US" sz="3600" dirty="0" smtClean="0">
                <a:solidFill>
                  <a:srgbClr val="011C9A"/>
                </a:solidFill>
              </a:rPr>
              <a:t> </a:t>
            </a:r>
            <a:r>
              <a:rPr lang="en-US" altLang="zh-CN" sz="3600" dirty="0" smtClean="0">
                <a:solidFill>
                  <a:srgbClr val="011C9A"/>
                </a:solidFill>
              </a:rPr>
              <a:t>Twitter</a:t>
            </a:r>
            <a:r>
              <a:rPr lang="zh-CN" altLang="en-US" sz="3600" dirty="0" smtClean="0">
                <a:solidFill>
                  <a:srgbClr val="011C9A"/>
                </a:solidFill>
              </a:rPr>
              <a:t> </a:t>
            </a:r>
            <a:r>
              <a:rPr lang="en-US" altLang="zh-CN" sz="3600" dirty="0" smtClean="0">
                <a:solidFill>
                  <a:srgbClr val="011C9A"/>
                </a:solidFill>
              </a:rPr>
              <a:t>followers</a:t>
            </a:r>
            <a:endParaRPr lang="zh-CN" altLang="en-US" sz="3600" dirty="0" smtClean="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161</a:t>
            </a:fld>
            <a:endParaRPr lang="en-US"/>
          </a:p>
        </p:txBody>
      </p:sp>
      <p:pic>
        <p:nvPicPr>
          <p:cNvPr id="5" name="Picture 4"/>
          <p:cNvPicPr>
            <a:picLocks noChangeAspect="1"/>
          </p:cNvPicPr>
          <p:nvPr/>
        </p:nvPicPr>
        <p:blipFill>
          <a:blip r:embed="rId2"/>
          <a:stretch>
            <a:fillRect/>
          </a:stretch>
        </p:blipFill>
        <p:spPr>
          <a:xfrm>
            <a:off x="673429" y="2631209"/>
            <a:ext cx="7797142" cy="2585368"/>
          </a:xfrm>
          <a:prstGeom prst="rect">
            <a:avLst/>
          </a:prstGeom>
        </p:spPr>
      </p:pic>
    </p:spTree>
    <p:extLst>
      <p:ext uri="{BB962C8B-B14F-4D97-AF65-F5344CB8AC3E}">
        <p14:creationId xmlns:p14="http://schemas.microsoft.com/office/powerpoint/2010/main" val="195409558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Social</a:t>
            </a:r>
            <a:r>
              <a:rPr lang="zh-CN" altLang="en-US" dirty="0" smtClean="0"/>
              <a:t> </a:t>
            </a:r>
            <a:r>
              <a:rPr lang="en-US" altLang="zh-CN" dirty="0" smtClean="0"/>
              <a:t>Link</a:t>
            </a:r>
            <a:r>
              <a:rPr lang="zh-CN" altLang="en-US" dirty="0" smtClean="0"/>
              <a:t> </a:t>
            </a:r>
            <a:r>
              <a:rPr lang="en-US" altLang="zh-CN" dirty="0" smtClean="0"/>
              <a:t>Farming</a:t>
            </a:r>
            <a:endParaRPr lang="en-US" dirty="0"/>
          </a:p>
        </p:txBody>
      </p:sp>
      <p:sp>
        <p:nvSpPr>
          <p:cNvPr id="3" name="Content Placeholder 2"/>
          <p:cNvSpPr>
            <a:spLocks noGrp="1"/>
          </p:cNvSpPr>
          <p:nvPr>
            <p:ph idx="1"/>
          </p:nvPr>
        </p:nvSpPr>
        <p:spPr/>
        <p:txBody>
          <a:bodyPr/>
          <a:lstStyle/>
          <a:p>
            <a:pPr marL="182880" lvl="1"/>
            <a:r>
              <a:rPr lang="en-US" altLang="zh-CN" sz="3600" dirty="0">
                <a:solidFill>
                  <a:srgbClr val="011C9A"/>
                </a:solidFill>
              </a:rPr>
              <a:t>Selling</a:t>
            </a:r>
            <a:r>
              <a:rPr lang="zh-CN" altLang="en-US" sz="3600" dirty="0">
                <a:solidFill>
                  <a:srgbClr val="011C9A"/>
                </a:solidFill>
              </a:rPr>
              <a:t> </a:t>
            </a:r>
            <a:r>
              <a:rPr lang="en-US" altLang="zh-CN" sz="3600" dirty="0" smtClean="0">
                <a:solidFill>
                  <a:srgbClr val="011C9A"/>
                </a:solidFill>
              </a:rPr>
              <a:t>Facebook</a:t>
            </a:r>
            <a:r>
              <a:rPr lang="zh-CN" altLang="en-US" sz="3600" dirty="0" smtClean="0">
                <a:solidFill>
                  <a:srgbClr val="011C9A"/>
                </a:solidFill>
              </a:rPr>
              <a:t> </a:t>
            </a:r>
            <a:r>
              <a:rPr lang="en-US" altLang="zh-CN" sz="3600" dirty="0" smtClean="0">
                <a:solidFill>
                  <a:srgbClr val="011C9A"/>
                </a:solidFill>
              </a:rPr>
              <a:t>Likes</a:t>
            </a:r>
            <a:endParaRPr lang="zh-CN" altLang="en-US" sz="3600" dirty="0" smtClean="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162</a:t>
            </a:fld>
            <a:endParaRPr lang="en-US"/>
          </a:p>
        </p:txBody>
      </p:sp>
      <p:pic>
        <p:nvPicPr>
          <p:cNvPr id="8" name="Picture 164"/>
          <p:cNvPicPr>
            <a:picLocks noChangeAspect="1"/>
          </p:cNvPicPr>
          <p:nvPr/>
        </p:nvPicPr>
        <p:blipFill>
          <a:blip r:embed="rId2"/>
          <a:stretch>
            <a:fillRect/>
          </a:stretch>
        </p:blipFill>
        <p:spPr>
          <a:xfrm>
            <a:off x="636145" y="2560115"/>
            <a:ext cx="7871709" cy="2885477"/>
          </a:xfrm>
          <a:prstGeom prst="rect">
            <a:avLst/>
          </a:prstGeom>
        </p:spPr>
      </p:pic>
    </p:spTree>
    <p:extLst>
      <p:ext uri="{BB962C8B-B14F-4D97-AF65-F5344CB8AC3E}">
        <p14:creationId xmlns:p14="http://schemas.microsoft.com/office/powerpoint/2010/main" val="192543660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Suspicious</a:t>
            </a:r>
            <a:r>
              <a:rPr lang="zh-CN" altLang="en-US" dirty="0" smtClean="0"/>
              <a:t> </a:t>
            </a:r>
            <a:r>
              <a:rPr lang="en-US" altLang="zh-CN" dirty="0" smtClean="0"/>
              <a:t>Behavior</a:t>
            </a:r>
            <a:r>
              <a:rPr lang="zh-CN" altLang="en-US" dirty="0" smtClean="0"/>
              <a:t> </a:t>
            </a:r>
            <a:r>
              <a:rPr lang="en-US" altLang="zh-CN" dirty="0" smtClean="0"/>
              <a:t>Detection</a:t>
            </a:r>
            <a:endParaRPr lang="en-US" dirty="0"/>
          </a:p>
        </p:txBody>
      </p:sp>
      <p:sp>
        <p:nvSpPr>
          <p:cNvPr id="3" name="Content Placeholder 2"/>
          <p:cNvSpPr>
            <a:spLocks noGrp="1"/>
          </p:cNvSpPr>
          <p:nvPr>
            <p:ph idx="1"/>
          </p:nvPr>
        </p:nvSpPr>
        <p:spPr/>
        <p:txBody>
          <a:bodyPr>
            <a:normAutofit/>
          </a:bodyPr>
          <a:lstStyle/>
          <a:p>
            <a:r>
              <a:rPr lang="en-US" altLang="zh-CN" dirty="0" smtClean="0">
                <a:solidFill>
                  <a:srgbClr val="011C9A"/>
                </a:solidFill>
              </a:rPr>
              <a:t>Detecting</a:t>
            </a:r>
            <a:r>
              <a:rPr lang="zh-CN" altLang="en-US" dirty="0" smtClean="0">
                <a:solidFill>
                  <a:srgbClr val="011C9A"/>
                </a:solidFill>
              </a:rPr>
              <a:t> </a:t>
            </a:r>
            <a:r>
              <a:rPr lang="en-US" altLang="zh-CN" dirty="0" smtClean="0">
                <a:solidFill>
                  <a:srgbClr val="011C9A"/>
                </a:solidFill>
              </a:rPr>
              <a:t>suspicious</a:t>
            </a:r>
            <a:r>
              <a:rPr lang="zh-CN" altLang="en-US" dirty="0" smtClean="0">
                <a:solidFill>
                  <a:srgbClr val="011C9A"/>
                </a:solidFill>
              </a:rPr>
              <a:t> </a:t>
            </a:r>
            <a:r>
              <a:rPr lang="en-US" altLang="zh-CN" dirty="0" smtClean="0">
                <a:solidFill>
                  <a:srgbClr val="011C9A"/>
                </a:solidFill>
              </a:rPr>
              <a:t>behavioral</a:t>
            </a:r>
            <a:r>
              <a:rPr lang="zh-CN" altLang="en-US" dirty="0" smtClean="0">
                <a:solidFill>
                  <a:srgbClr val="011C9A"/>
                </a:solidFill>
              </a:rPr>
              <a:t> </a:t>
            </a:r>
            <a:r>
              <a:rPr lang="en-US" altLang="zh-CN" dirty="0" smtClean="0">
                <a:solidFill>
                  <a:srgbClr val="011C9A"/>
                </a:solidFill>
              </a:rPr>
              <a:t>patterns</a:t>
            </a:r>
            <a:endParaRPr lang="zh-CN" altLang="en-US" dirty="0">
              <a:solidFill>
                <a:srgbClr val="011C9A"/>
              </a:solidFill>
            </a:endParaRPr>
          </a:p>
          <a:p>
            <a:pPr lvl="1"/>
            <a:r>
              <a:rPr lang="en-US" altLang="zh-CN" sz="2400" b="1" dirty="0" smtClean="0">
                <a:solidFill>
                  <a:srgbClr val="EBB100"/>
                </a:solidFill>
              </a:rPr>
              <a:t>Spotting:</a:t>
            </a:r>
            <a:r>
              <a:rPr lang="zh-CN" altLang="en-US" sz="2400" b="1" dirty="0" smtClean="0">
                <a:solidFill>
                  <a:srgbClr val="EBB100"/>
                </a:solidFill>
              </a:rPr>
              <a:t> </a:t>
            </a:r>
            <a:r>
              <a:rPr lang="en-US" altLang="zh-CN" sz="2400" dirty="0" smtClean="0"/>
              <a:t>Lockstep</a:t>
            </a:r>
            <a:r>
              <a:rPr lang="zh-CN" altLang="en-US" sz="2400" dirty="0" smtClean="0"/>
              <a:t> </a:t>
            </a:r>
            <a:r>
              <a:rPr lang="en-US" altLang="zh-CN" sz="2400" dirty="0" smtClean="0"/>
              <a:t>patterns</a:t>
            </a:r>
            <a:endParaRPr lang="zh-CN" altLang="en-US" sz="2400" dirty="0" smtClean="0"/>
          </a:p>
          <a:p>
            <a:pPr lvl="2"/>
            <a:r>
              <a:rPr lang="en-US" altLang="zh-CN" dirty="0" smtClean="0"/>
              <a:t>Methods</a:t>
            </a:r>
            <a:r>
              <a:rPr lang="zh-CN" altLang="en-US" dirty="0" smtClean="0"/>
              <a:t> </a:t>
            </a:r>
            <a:r>
              <a:rPr lang="en-US" altLang="zh-CN" dirty="0" smtClean="0"/>
              <a:t>that</a:t>
            </a:r>
            <a:r>
              <a:rPr lang="zh-CN" altLang="en-US" dirty="0" smtClean="0"/>
              <a:t> </a:t>
            </a:r>
            <a:r>
              <a:rPr lang="en-US" altLang="zh-CN" dirty="0" smtClean="0"/>
              <a:t>can</a:t>
            </a:r>
            <a:r>
              <a:rPr lang="zh-CN" altLang="en-US" dirty="0" smtClean="0"/>
              <a:t> </a:t>
            </a:r>
            <a:r>
              <a:rPr lang="en-US" altLang="zh-CN" dirty="0" smtClean="0"/>
              <a:t>spot</a:t>
            </a:r>
            <a:r>
              <a:rPr lang="zh-CN" altLang="en-US" dirty="0" smtClean="0"/>
              <a:t> </a:t>
            </a:r>
            <a:r>
              <a:rPr lang="en-US" altLang="zh-CN" dirty="0" smtClean="0"/>
              <a:t>strange</a:t>
            </a:r>
            <a:r>
              <a:rPr lang="zh-CN" altLang="en-US" dirty="0" smtClean="0"/>
              <a:t> </a:t>
            </a:r>
            <a:r>
              <a:rPr lang="en-US" altLang="zh-CN" dirty="0" smtClean="0"/>
              <a:t>behaviors</a:t>
            </a:r>
            <a:endParaRPr lang="zh-CN" altLang="en-US" dirty="0" smtClean="0"/>
          </a:p>
          <a:p>
            <a:pPr lvl="1"/>
            <a:r>
              <a:rPr lang="en-US" altLang="zh-CN" sz="2400" b="1" dirty="0" smtClean="0">
                <a:solidFill>
                  <a:srgbClr val="EBB100"/>
                </a:solidFill>
              </a:rPr>
              <a:t>Catching:</a:t>
            </a:r>
            <a:r>
              <a:rPr lang="zh-CN" altLang="en-US" sz="2400" b="1" dirty="0" smtClean="0">
                <a:solidFill>
                  <a:srgbClr val="EBB100"/>
                </a:solidFill>
              </a:rPr>
              <a:t> </a:t>
            </a:r>
            <a:r>
              <a:rPr lang="en-US" altLang="zh-CN" sz="2400" dirty="0" smtClean="0"/>
              <a:t>Synchronized</a:t>
            </a:r>
            <a:r>
              <a:rPr lang="zh-CN" altLang="en-US" sz="2400" dirty="0" smtClean="0"/>
              <a:t> </a:t>
            </a:r>
            <a:r>
              <a:rPr lang="en-US" altLang="zh-CN" sz="2400" dirty="0" smtClean="0"/>
              <a:t>patterns</a:t>
            </a:r>
            <a:endParaRPr lang="zh-CN" altLang="en-US" sz="2400" dirty="0" smtClean="0"/>
          </a:p>
          <a:p>
            <a:pPr lvl="2"/>
            <a:r>
              <a:rPr lang="en-US" altLang="zh-CN" dirty="0"/>
              <a:t>S</a:t>
            </a:r>
            <a:r>
              <a:rPr lang="en-US" altLang="zh-CN" dirty="0" smtClean="0"/>
              <a:t>calable</a:t>
            </a:r>
            <a:r>
              <a:rPr lang="zh-CN" altLang="en-US" dirty="0" smtClean="0"/>
              <a:t> </a:t>
            </a:r>
            <a:r>
              <a:rPr lang="en-US" altLang="zh-CN" dirty="0" smtClean="0"/>
              <a:t>algorithms</a:t>
            </a:r>
            <a:r>
              <a:rPr lang="zh-CN" altLang="en-US" dirty="0" smtClean="0"/>
              <a:t> </a:t>
            </a:r>
            <a:r>
              <a:rPr lang="en-US" altLang="zh-CN" dirty="0" smtClean="0"/>
              <a:t>with</a:t>
            </a:r>
            <a:r>
              <a:rPr lang="zh-CN" altLang="en-US" dirty="0" smtClean="0"/>
              <a:t> </a:t>
            </a:r>
            <a:r>
              <a:rPr lang="en-US" altLang="zh-CN" dirty="0" smtClean="0"/>
              <a:t>theoretical</a:t>
            </a:r>
            <a:r>
              <a:rPr lang="zh-CN" altLang="en-US" dirty="0" smtClean="0"/>
              <a:t> </a:t>
            </a:r>
            <a:r>
              <a:rPr lang="en-US" altLang="zh-CN" dirty="0" smtClean="0"/>
              <a:t>guarantee</a:t>
            </a:r>
            <a:endParaRPr lang="zh-CN" altLang="en-US" dirty="0" smtClean="0"/>
          </a:p>
          <a:p>
            <a:pPr lvl="1"/>
            <a:r>
              <a:rPr lang="en-US" altLang="zh-CN" sz="2400" b="1" dirty="0" smtClean="0">
                <a:solidFill>
                  <a:srgbClr val="EBB100"/>
                </a:solidFill>
              </a:rPr>
              <a:t>Solving:</a:t>
            </a:r>
            <a:r>
              <a:rPr lang="zh-CN" altLang="en-US" sz="2400" b="1" dirty="0" smtClean="0">
                <a:solidFill>
                  <a:srgbClr val="EBB100"/>
                </a:solidFill>
              </a:rPr>
              <a:t> </a:t>
            </a:r>
            <a:r>
              <a:rPr lang="en-US" altLang="zh-CN" sz="2400" dirty="0" smtClean="0"/>
              <a:t>Suspiciousness</a:t>
            </a:r>
            <a:r>
              <a:rPr lang="zh-CN" altLang="en-US" sz="2400" dirty="0" smtClean="0"/>
              <a:t> </a:t>
            </a:r>
            <a:r>
              <a:rPr lang="en-US" altLang="zh-CN" sz="2400" dirty="0" smtClean="0"/>
              <a:t>in</a:t>
            </a:r>
            <a:r>
              <a:rPr lang="zh-CN" altLang="en-US" sz="2400" dirty="0" smtClean="0"/>
              <a:t> </a:t>
            </a:r>
            <a:r>
              <a:rPr lang="en-US" altLang="zh-CN" sz="2400" dirty="0" smtClean="0"/>
              <a:t>multiple</a:t>
            </a:r>
            <a:r>
              <a:rPr lang="zh-CN" altLang="en-US" sz="2400" dirty="0" smtClean="0"/>
              <a:t> </a:t>
            </a:r>
            <a:r>
              <a:rPr lang="en-US" altLang="zh-CN" sz="2400" dirty="0" smtClean="0"/>
              <a:t>dimensions</a:t>
            </a:r>
            <a:endParaRPr lang="zh-CN" altLang="en-US" sz="2400" dirty="0" smtClean="0"/>
          </a:p>
          <a:p>
            <a:pPr lvl="2"/>
            <a:r>
              <a:rPr lang="en-US" altLang="zh-CN" dirty="0" smtClean="0"/>
              <a:t>A</a:t>
            </a:r>
            <a:r>
              <a:rPr lang="zh-CN" altLang="en-US" dirty="0" smtClean="0"/>
              <a:t> </a:t>
            </a:r>
            <a:r>
              <a:rPr lang="en-US" altLang="zh-CN" dirty="0"/>
              <a:t>p</a:t>
            </a:r>
            <a:r>
              <a:rPr lang="en-US" altLang="zh-CN" dirty="0" smtClean="0"/>
              <a:t>rincipled</a:t>
            </a:r>
            <a:r>
              <a:rPr lang="zh-CN" altLang="en-US" dirty="0" smtClean="0"/>
              <a:t> </a:t>
            </a:r>
            <a:r>
              <a:rPr lang="en-US" altLang="zh-CN" dirty="0" smtClean="0"/>
              <a:t>metric</a:t>
            </a:r>
            <a:r>
              <a:rPr lang="zh-CN" altLang="en-US" dirty="0" smtClean="0"/>
              <a:t> </a:t>
            </a:r>
            <a:r>
              <a:rPr lang="en-US" altLang="zh-CN" dirty="0" smtClean="0"/>
              <a:t>for</a:t>
            </a:r>
            <a:r>
              <a:rPr lang="zh-CN" altLang="en-US" dirty="0" smtClean="0"/>
              <a:t> </a:t>
            </a:r>
            <a:r>
              <a:rPr lang="en-US" altLang="zh-CN" dirty="0" smtClean="0"/>
              <a:t>suspiciousness</a:t>
            </a:r>
            <a:endParaRPr lang="zh-CN" altLang="en-US" dirty="0" smtClean="0"/>
          </a:p>
          <a:p>
            <a:pPr lvl="1"/>
            <a:endParaRPr lang="zh-CN" altLang="en-US" dirty="0" smtClean="0">
              <a:solidFill>
                <a:srgbClr val="011C9A"/>
              </a:solidFill>
            </a:endParaRPr>
          </a:p>
          <a:p>
            <a:endParaRPr lang="zh-CN" altLang="en-US" dirty="0" smtClean="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163</a:t>
            </a:fld>
            <a:endParaRPr lang="en-US"/>
          </a:p>
        </p:txBody>
      </p:sp>
    </p:spTree>
    <p:extLst>
      <p:ext uri="{BB962C8B-B14F-4D97-AF65-F5344CB8AC3E}">
        <p14:creationId xmlns:p14="http://schemas.microsoft.com/office/powerpoint/2010/main" val="92573799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Lockstep</a:t>
            </a:r>
            <a:r>
              <a:rPr lang="zh-CN" altLang="en-US" dirty="0" smtClean="0"/>
              <a:t> </a:t>
            </a:r>
            <a:r>
              <a:rPr lang="en-US" altLang="zh-CN" dirty="0" smtClean="0"/>
              <a:t>Behavior:</a:t>
            </a:r>
            <a:r>
              <a:rPr lang="zh-CN" altLang="en-US" dirty="0" smtClean="0"/>
              <a:t> </a:t>
            </a:r>
            <a:r>
              <a:rPr lang="en-US" altLang="zh-CN" dirty="0" smtClean="0"/>
              <a:t>Facebook</a:t>
            </a:r>
            <a:r>
              <a:rPr lang="zh-CN" altLang="en-US" dirty="0" smtClean="0"/>
              <a:t> </a:t>
            </a:r>
            <a:r>
              <a:rPr lang="en-US" altLang="zh-CN" dirty="0" smtClean="0"/>
              <a:t>Likes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164</a:t>
            </a:fld>
            <a:endParaRPr lang="en-US"/>
          </a:p>
        </p:txBody>
      </p:sp>
      <p:pic>
        <p:nvPicPr>
          <p:cNvPr id="6" name="Picture 164"/>
          <p:cNvPicPr>
            <a:picLocks noGrp="1" noChangeAspect="1"/>
          </p:cNvPicPr>
          <p:nvPr>
            <p:ph idx="1"/>
          </p:nvPr>
        </p:nvPicPr>
        <p:blipFill>
          <a:blip r:embed="rId2"/>
          <a:stretch>
            <a:fillRect/>
          </a:stretch>
        </p:blipFill>
        <p:spPr>
          <a:xfrm>
            <a:off x="457200" y="2063879"/>
            <a:ext cx="8229600" cy="3016665"/>
          </a:xfrm>
          <a:prstGeom prst="rect">
            <a:avLst/>
          </a:prstGeom>
        </p:spPr>
      </p:pic>
      <p:sp>
        <p:nvSpPr>
          <p:cNvPr id="7" name="Rectangle 6"/>
          <p:cNvSpPr/>
          <p:nvPr/>
        </p:nvSpPr>
        <p:spPr>
          <a:xfrm>
            <a:off x="0" y="6174522"/>
            <a:ext cx="9144000" cy="646331"/>
          </a:xfrm>
          <a:prstGeom prst="rect">
            <a:avLst/>
          </a:prstGeom>
        </p:spPr>
        <p:txBody>
          <a:bodyPr wrap="square">
            <a:spAutoFit/>
          </a:bodyPr>
          <a:lstStyle/>
          <a:p>
            <a:r>
              <a:rPr lang="en-US" altLang="zh-CN" dirty="0" err="1" smtClean="0">
                <a:solidFill>
                  <a:schemeClr val="bg1"/>
                </a:solidFill>
              </a:rPr>
              <a:t>Beutel</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CopyCatch</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Stopping</a:t>
            </a:r>
            <a:r>
              <a:rPr lang="zh-CN" altLang="en-US" b="1" dirty="0" smtClean="0">
                <a:solidFill>
                  <a:schemeClr val="bg1"/>
                </a:solidFill>
              </a:rPr>
              <a:t> </a:t>
            </a:r>
            <a:r>
              <a:rPr lang="en-US" altLang="zh-CN" b="1" dirty="0" smtClean="0">
                <a:solidFill>
                  <a:schemeClr val="bg1"/>
                </a:solidFill>
              </a:rPr>
              <a:t>Group</a:t>
            </a:r>
            <a:r>
              <a:rPr lang="zh-CN" altLang="en-US" b="1" dirty="0" smtClean="0">
                <a:solidFill>
                  <a:schemeClr val="bg1"/>
                </a:solidFill>
              </a:rPr>
              <a:t> </a:t>
            </a:r>
            <a:r>
              <a:rPr lang="en-US" altLang="zh-CN" b="1" dirty="0" smtClean="0">
                <a:solidFill>
                  <a:schemeClr val="bg1"/>
                </a:solidFill>
              </a:rPr>
              <a:t>Attacks</a:t>
            </a:r>
            <a:r>
              <a:rPr lang="zh-CN" altLang="en-US" b="1" dirty="0" smtClean="0">
                <a:solidFill>
                  <a:schemeClr val="bg1"/>
                </a:solidFill>
              </a:rPr>
              <a:t> </a:t>
            </a:r>
            <a:r>
              <a:rPr lang="en-US" altLang="zh-CN" b="1" dirty="0" smtClean="0">
                <a:solidFill>
                  <a:schemeClr val="bg1"/>
                </a:solidFill>
              </a:rPr>
              <a:t>by</a:t>
            </a:r>
            <a:r>
              <a:rPr lang="zh-CN" altLang="en-US" b="1" dirty="0" smtClean="0">
                <a:solidFill>
                  <a:schemeClr val="bg1"/>
                </a:solidFill>
              </a:rPr>
              <a:t> </a:t>
            </a:r>
            <a:r>
              <a:rPr lang="en-US" altLang="zh-CN" b="1" dirty="0" smtClean="0">
                <a:solidFill>
                  <a:schemeClr val="bg1"/>
                </a:solidFill>
              </a:rPr>
              <a:t>Spotting</a:t>
            </a:r>
            <a:r>
              <a:rPr lang="zh-CN" altLang="en-US" b="1" dirty="0" smtClean="0">
                <a:solidFill>
                  <a:schemeClr val="bg1"/>
                </a:solidFill>
              </a:rPr>
              <a:t> </a:t>
            </a:r>
            <a:r>
              <a:rPr lang="en-US" altLang="zh-CN" b="1" dirty="0" smtClean="0">
                <a:solidFill>
                  <a:schemeClr val="bg1"/>
                </a:solidFill>
              </a:rPr>
              <a:t>Lockstep</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err="1" smtClean="0">
                <a:solidFill>
                  <a:schemeClr val="bg1"/>
                </a:solidFill>
              </a:rPr>
              <a:t>Neworks</a:t>
            </a:r>
            <a:r>
              <a:rPr lang="en-US" altLang="zh-CN" b="1" dirty="0" smtClean="0">
                <a:solidFill>
                  <a:schemeClr val="bg1"/>
                </a:solidFill>
              </a:rPr>
              <a:t>. </a:t>
            </a:r>
            <a:r>
              <a:rPr lang="en-US" altLang="zh-CN" i="1" dirty="0" smtClean="0">
                <a:solidFill>
                  <a:schemeClr val="bg1"/>
                </a:solidFill>
              </a:rPr>
              <a:t>WWW</a:t>
            </a:r>
            <a:r>
              <a:rPr lang="en-US" dirty="0" smtClean="0">
                <a:solidFill>
                  <a:schemeClr val="bg1"/>
                </a:solidFill>
              </a:rPr>
              <a:t>, </a:t>
            </a:r>
            <a:r>
              <a:rPr lang="en-US" altLang="zh-CN" dirty="0" smtClean="0">
                <a:solidFill>
                  <a:schemeClr val="bg1"/>
                </a:solidFill>
              </a:rPr>
              <a:t>2013.</a:t>
            </a:r>
            <a:endParaRPr lang="en-US" dirty="0">
              <a:solidFill>
                <a:schemeClr val="bg1"/>
              </a:solidFill>
            </a:endParaRPr>
          </a:p>
        </p:txBody>
      </p:sp>
    </p:spTree>
    <p:extLst>
      <p:ext uri="{BB962C8B-B14F-4D97-AF65-F5344CB8AC3E}">
        <p14:creationId xmlns:p14="http://schemas.microsoft.com/office/powerpoint/2010/main" val="153766097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Lockstep</a:t>
            </a:r>
            <a:r>
              <a:rPr lang="zh-CN" altLang="en-US" dirty="0" smtClean="0"/>
              <a:t> </a:t>
            </a:r>
            <a:r>
              <a:rPr lang="en-US" altLang="zh-CN" dirty="0" smtClean="0"/>
              <a:t>Behavior:</a:t>
            </a:r>
            <a:r>
              <a:rPr lang="zh-CN" altLang="en-US" dirty="0" smtClean="0"/>
              <a:t> </a:t>
            </a:r>
            <a:r>
              <a:rPr lang="en-US" altLang="zh-CN" dirty="0" smtClean="0">
                <a:solidFill>
                  <a:srgbClr val="FF0000"/>
                </a:solidFill>
              </a:rPr>
              <a:t>Facebook</a:t>
            </a:r>
            <a:r>
              <a:rPr lang="zh-CN" altLang="en-US" dirty="0" smtClean="0">
                <a:solidFill>
                  <a:srgbClr val="FF0000"/>
                </a:solidFill>
              </a:rPr>
              <a:t> </a:t>
            </a:r>
            <a:r>
              <a:rPr lang="en-US" altLang="zh-CN" dirty="0" smtClean="0">
                <a:solidFill>
                  <a:srgbClr val="FF0000"/>
                </a:solidFill>
              </a:rPr>
              <a:t>Likes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165</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8064"/>
            <a:ext cx="3659047" cy="4249711"/>
          </a:xfrm>
          <a:prstGeom prst="rect">
            <a:avLst/>
          </a:prstGeom>
        </p:spPr>
      </p:pic>
      <p:sp>
        <p:nvSpPr>
          <p:cNvPr id="6" name="Rectangle 5"/>
          <p:cNvSpPr/>
          <p:nvPr/>
        </p:nvSpPr>
        <p:spPr>
          <a:xfrm>
            <a:off x="0" y="6174522"/>
            <a:ext cx="9144000" cy="646331"/>
          </a:xfrm>
          <a:prstGeom prst="rect">
            <a:avLst/>
          </a:prstGeom>
        </p:spPr>
        <p:txBody>
          <a:bodyPr wrap="square">
            <a:spAutoFit/>
          </a:bodyPr>
          <a:lstStyle/>
          <a:p>
            <a:r>
              <a:rPr lang="en-US" altLang="zh-CN" dirty="0" err="1" smtClean="0">
                <a:solidFill>
                  <a:schemeClr val="bg1"/>
                </a:solidFill>
              </a:rPr>
              <a:t>Beutel</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CopyCatch</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Stopping</a:t>
            </a:r>
            <a:r>
              <a:rPr lang="zh-CN" altLang="en-US" b="1" dirty="0" smtClean="0">
                <a:solidFill>
                  <a:schemeClr val="bg1"/>
                </a:solidFill>
              </a:rPr>
              <a:t> </a:t>
            </a:r>
            <a:r>
              <a:rPr lang="en-US" altLang="zh-CN" b="1" dirty="0" smtClean="0">
                <a:solidFill>
                  <a:schemeClr val="bg1"/>
                </a:solidFill>
              </a:rPr>
              <a:t>Group</a:t>
            </a:r>
            <a:r>
              <a:rPr lang="zh-CN" altLang="en-US" b="1" dirty="0" smtClean="0">
                <a:solidFill>
                  <a:schemeClr val="bg1"/>
                </a:solidFill>
              </a:rPr>
              <a:t> </a:t>
            </a:r>
            <a:r>
              <a:rPr lang="en-US" altLang="zh-CN" b="1" dirty="0" smtClean="0">
                <a:solidFill>
                  <a:schemeClr val="bg1"/>
                </a:solidFill>
              </a:rPr>
              <a:t>Attacks</a:t>
            </a:r>
            <a:r>
              <a:rPr lang="zh-CN" altLang="en-US" b="1" dirty="0" smtClean="0">
                <a:solidFill>
                  <a:schemeClr val="bg1"/>
                </a:solidFill>
              </a:rPr>
              <a:t> </a:t>
            </a:r>
            <a:r>
              <a:rPr lang="en-US" altLang="zh-CN" b="1" dirty="0" smtClean="0">
                <a:solidFill>
                  <a:schemeClr val="bg1"/>
                </a:solidFill>
              </a:rPr>
              <a:t>by</a:t>
            </a:r>
            <a:r>
              <a:rPr lang="zh-CN" altLang="en-US" b="1" dirty="0" smtClean="0">
                <a:solidFill>
                  <a:schemeClr val="bg1"/>
                </a:solidFill>
              </a:rPr>
              <a:t> </a:t>
            </a:r>
            <a:r>
              <a:rPr lang="en-US" altLang="zh-CN" b="1" dirty="0" smtClean="0">
                <a:solidFill>
                  <a:schemeClr val="bg1"/>
                </a:solidFill>
              </a:rPr>
              <a:t>Spotting</a:t>
            </a:r>
            <a:r>
              <a:rPr lang="zh-CN" altLang="en-US" b="1" dirty="0" smtClean="0">
                <a:solidFill>
                  <a:schemeClr val="bg1"/>
                </a:solidFill>
              </a:rPr>
              <a:t> </a:t>
            </a:r>
            <a:r>
              <a:rPr lang="en-US" altLang="zh-CN" b="1" dirty="0" smtClean="0">
                <a:solidFill>
                  <a:schemeClr val="bg1"/>
                </a:solidFill>
              </a:rPr>
              <a:t>Lockstep</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err="1" smtClean="0">
                <a:solidFill>
                  <a:schemeClr val="bg1"/>
                </a:solidFill>
              </a:rPr>
              <a:t>Neworks</a:t>
            </a:r>
            <a:r>
              <a:rPr lang="en-US" altLang="zh-CN" b="1" dirty="0" smtClean="0">
                <a:solidFill>
                  <a:schemeClr val="bg1"/>
                </a:solidFill>
              </a:rPr>
              <a:t>. </a:t>
            </a:r>
            <a:r>
              <a:rPr lang="en-US" altLang="zh-CN" i="1" dirty="0" smtClean="0">
                <a:solidFill>
                  <a:schemeClr val="bg1"/>
                </a:solidFill>
              </a:rPr>
              <a:t>WWW</a:t>
            </a:r>
            <a:r>
              <a:rPr lang="en-US" dirty="0" smtClean="0">
                <a:solidFill>
                  <a:schemeClr val="bg1"/>
                </a:solidFill>
              </a:rPr>
              <a:t>, </a:t>
            </a:r>
            <a:r>
              <a:rPr lang="en-US" altLang="zh-CN" dirty="0" smtClean="0">
                <a:solidFill>
                  <a:schemeClr val="bg1"/>
                </a:solidFill>
              </a:rPr>
              <a:t>2013.</a:t>
            </a:r>
            <a:endParaRPr lang="en-US" dirty="0">
              <a:solidFill>
                <a:schemeClr val="bg1"/>
              </a:solidFill>
            </a:endParaRPr>
          </a:p>
        </p:txBody>
      </p:sp>
    </p:spTree>
    <p:extLst>
      <p:ext uri="{BB962C8B-B14F-4D97-AF65-F5344CB8AC3E}">
        <p14:creationId xmlns:p14="http://schemas.microsoft.com/office/powerpoint/2010/main" val="18331972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Lockstep</a:t>
            </a:r>
            <a:r>
              <a:rPr lang="zh-CN" altLang="en-US" dirty="0" smtClean="0"/>
              <a:t> </a:t>
            </a:r>
            <a:r>
              <a:rPr lang="en-US" altLang="zh-CN" dirty="0" smtClean="0"/>
              <a:t>Behavior:</a:t>
            </a:r>
            <a:r>
              <a:rPr lang="zh-CN" altLang="en-US" dirty="0" smtClean="0"/>
              <a:t> </a:t>
            </a:r>
            <a:r>
              <a:rPr lang="en-US" altLang="zh-CN" dirty="0" smtClean="0">
                <a:solidFill>
                  <a:srgbClr val="FF0000"/>
                </a:solidFill>
              </a:rPr>
              <a:t>Graphical</a:t>
            </a:r>
            <a:r>
              <a:rPr lang="zh-CN" altLang="en-US" dirty="0" smtClean="0">
                <a:solidFill>
                  <a:srgbClr val="FF0000"/>
                </a:solidFill>
              </a:rPr>
              <a:t> </a:t>
            </a:r>
            <a:r>
              <a:rPr lang="en-US" altLang="zh-CN" dirty="0" smtClean="0">
                <a:solidFill>
                  <a:srgbClr val="FF0000"/>
                </a:solidFill>
              </a:rPr>
              <a:t>View</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166</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8064"/>
            <a:ext cx="3659047" cy="42497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28064"/>
            <a:ext cx="3979889" cy="2499649"/>
          </a:xfrm>
          <a:prstGeom prst="rect">
            <a:avLst/>
          </a:prstGeom>
        </p:spPr>
      </p:pic>
      <p:sp>
        <p:nvSpPr>
          <p:cNvPr id="8" name="Rectangle 7"/>
          <p:cNvSpPr/>
          <p:nvPr/>
        </p:nvSpPr>
        <p:spPr>
          <a:xfrm>
            <a:off x="0" y="6174522"/>
            <a:ext cx="9144000" cy="646331"/>
          </a:xfrm>
          <a:prstGeom prst="rect">
            <a:avLst/>
          </a:prstGeom>
        </p:spPr>
        <p:txBody>
          <a:bodyPr wrap="square">
            <a:spAutoFit/>
          </a:bodyPr>
          <a:lstStyle/>
          <a:p>
            <a:r>
              <a:rPr lang="en-US" altLang="zh-CN" dirty="0" err="1" smtClean="0">
                <a:solidFill>
                  <a:schemeClr val="bg1"/>
                </a:solidFill>
              </a:rPr>
              <a:t>Beutel</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CopyCatch</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Stopping</a:t>
            </a:r>
            <a:r>
              <a:rPr lang="zh-CN" altLang="en-US" b="1" dirty="0" smtClean="0">
                <a:solidFill>
                  <a:schemeClr val="bg1"/>
                </a:solidFill>
              </a:rPr>
              <a:t> </a:t>
            </a:r>
            <a:r>
              <a:rPr lang="en-US" altLang="zh-CN" b="1" dirty="0" smtClean="0">
                <a:solidFill>
                  <a:schemeClr val="bg1"/>
                </a:solidFill>
              </a:rPr>
              <a:t>Group</a:t>
            </a:r>
            <a:r>
              <a:rPr lang="zh-CN" altLang="en-US" b="1" dirty="0" smtClean="0">
                <a:solidFill>
                  <a:schemeClr val="bg1"/>
                </a:solidFill>
              </a:rPr>
              <a:t> </a:t>
            </a:r>
            <a:r>
              <a:rPr lang="en-US" altLang="zh-CN" b="1" dirty="0" smtClean="0">
                <a:solidFill>
                  <a:schemeClr val="bg1"/>
                </a:solidFill>
              </a:rPr>
              <a:t>Attacks</a:t>
            </a:r>
            <a:r>
              <a:rPr lang="zh-CN" altLang="en-US" b="1" dirty="0" smtClean="0">
                <a:solidFill>
                  <a:schemeClr val="bg1"/>
                </a:solidFill>
              </a:rPr>
              <a:t> </a:t>
            </a:r>
            <a:r>
              <a:rPr lang="en-US" altLang="zh-CN" b="1" dirty="0" smtClean="0">
                <a:solidFill>
                  <a:schemeClr val="bg1"/>
                </a:solidFill>
              </a:rPr>
              <a:t>by</a:t>
            </a:r>
            <a:r>
              <a:rPr lang="zh-CN" altLang="en-US" b="1" dirty="0" smtClean="0">
                <a:solidFill>
                  <a:schemeClr val="bg1"/>
                </a:solidFill>
              </a:rPr>
              <a:t> </a:t>
            </a:r>
            <a:r>
              <a:rPr lang="en-US" altLang="zh-CN" b="1" dirty="0" smtClean="0">
                <a:solidFill>
                  <a:schemeClr val="bg1"/>
                </a:solidFill>
              </a:rPr>
              <a:t>Spotting</a:t>
            </a:r>
            <a:r>
              <a:rPr lang="zh-CN" altLang="en-US" b="1" dirty="0" smtClean="0">
                <a:solidFill>
                  <a:schemeClr val="bg1"/>
                </a:solidFill>
              </a:rPr>
              <a:t> </a:t>
            </a:r>
            <a:r>
              <a:rPr lang="en-US" altLang="zh-CN" b="1" dirty="0" smtClean="0">
                <a:solidFill>
                  <a:schemeClr val="bg1"/>
                </a:solidFill>
              </a:rPr>
              <a:t>Lockstep</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err="1" smtClean="0">
                <a:solidFill>
                  <a:schemeClr val="bg1"/>
                </a:solidFill>
              </a:rPr>
              <a:t>Neworks</a:t>
            </a:r>
            <a:r>
              <a:rPr lang="en-US" altLang="zh-CN" b="1" dirty="0" smtClean="0">
                <a:solidFill>
                  <a:schemeClr val="bg1"/>
                </a:solidFill>
              </a:rPr>
              <a:t>. </a:t>
            </a:r>
            <a:r>
              <a:rPr lang="en-US" altLang="zh-CN" i="1" dirty="0" smtClean="0">
                <a:solidFill>
                  <a:schemeClr val="bg1"/>
                </a:solidFill>
              </a:rPr>
              <a:t>WWW</a:t>
            </a:r>
            <a:r>
              <a:rPr lang="en-US" dirty="0" smtClean="0">
                <a:solidFill>
                  <a:schemeClr val="bg1"/>
                </a:solidFill>
              </a:rPr>
              <a:t>, </a:t>
            </a:r>
            <a:r>
              <a:rPr lang="en-US" altLang="zh-CN" dirty="0" smtClean="0">
                <a:solidFill>
                  <a:schemeClr val="bg1"/>
                </a:solidFill>
              </a:rPr>
              <a:t>2013.</a:t>
            </a:r>
            <a:endParaRPr lang="en-US" dirty="0">
              <a:solidFill>
                <a:schemeClr val="bg1"/>
              </a:solidFill>
            </a:endParaRPr>
          </a:p>
        </p:txBody>
      </p:sp>
    </p:spTree>
    <p:extLst>
      <p:ext uri="{BB962C8B-B14F-4D97-AF65-F5344CB8AC3E}">
        <p14:creationId xmlns:p14="http://schemas.microsoft.com/office/powerpoint/2010/main" val="9793923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Lockstep</a:t>
            </a:r>
            <a:r>
              <a:rPr lang="zh-CN" altLang="en-US" dirty="0" smtClean="0"/>
              <a:t> </a:t>
            </a:r>
            <a:r>
              <a:rPr lang="en-US" altLang="zh-CN" dirty="0" smtClean="0"/>
              <a:t>Behavior:</a:t>
            </a:r>
            <a:r>
              <a:rPr lang="zh-CN" altLang="en-US" dirty="0" smtClean="0"/>
              <a:t> </a:t>
            </a:r>
            <a:r>
              <a:rPr lang="en-US" altLang="zh-CN" dirty="0" smtClean="0">
                <a:solidFill>
                  <a:srgbClr val="FF0000"/>
                </a:solidFill>
              </a:rPr>
              <a:t>Reorder</a:t>
            </a:r>
            <a:r>
              <a:rPr lang="zh-CN" altLang="en-US" dirty="0" smtClean="0">
                <a:solidFill>
                  <a:srgbClr val="FF0000"/>
                </a:solidFill>
              </a:rPr>
              <a:t> </a:t>
            </a:r>
            <a:r>
              <a:rPr lang="en-US" altLang="zh-CN" dirty="0" smtClean="0">
                <a:solidFill>
                  <a:srgbClr val="FF0000"/>
                </a:solidFill>
              </a:rPr>
              <a:t>Matrix</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167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28064"/>
            <a:ext cx="3659047" cy="424971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1528064"/>
            <a:ext cx="3979889" cy="24996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7128" y="3571495"/>
            <a:ext cx="4174761" cy="2515085"/>
          </a:xfrm>
          <a:prstGeom prst="rect">
            <a:avLst/>
          </a:prstGeom>
        </p:spPr>
      </p:pic>
      <p:sp>
        <p:nvSpPr>
          <p:cNvPr id="8" name="矩形 48"/>
          <p:cNvSpPr/>
          <p:nvPr/>
        </p:nvSpPr>
        <p:spPr>
          <a:xfrm>
            <a:off x="5010465" y="4201286"/>
            <a:ext cx="595856" cy="595566"/>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矩形 48"/>
          <p:cNvSpPr/>
          <p:nvPr/>
        </p:nvSpPr>
        <p:spPr>
          <a:xfrm>
            <a:off x="6114120" y="4008082"/>
            <a:ext cx="595856" cy="595566"/>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Rectangle 9"/>
          <p:cNvSpPr/>
          <p:nvPr/>
        </p:nvSpPr>
        <p:spPr>
          <a:xfrm>
            <a:off x="0" y="6174522"/>
            <a:ext cx="9144000" cy="646331"/>
          </a:xfrm>
          <a:prstGeom prst="rect">
            <a:avLst/>
          </a:prstGeom>
        </p:spPr>
        <p:txBody>
          <a:bodyPr wrap="square">
            <a:spAutoFit/>
          </a:bodyPr>
          <a:lstStyle/>
          <a:p>
            <a:r>
              <a:rPr lang="en-US" altLang="zh-CN" dirty="0" err="1" smtClean="0">
                <a:solidFill>
                  <a:schemeClr val="bg1"/>
                </a:solidFill>
              </a:rPr>
              <a:t>Beutel</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CopyCatch</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Stopping</a:t>
            </a:r>
            <a:r>
              <a:rPr lang="zh-CN" altLang="en-US" b="1" dirty="0" smtClean="0">
                <a:solidFill>
                  <a:schemeClr val="bg1"/>
                </a:solidFill>
              </a:rPr>
              <a:t> </a:t>
            </a:r>
            <a:r>
              <a:rPr lang="en-US" altLang="zh-CN" b="1" dirty="0" smtClean="0">
                <a:solidFill>
                  <a:schemeClr val="bg1"/>
                </a:solidFill>
              </a:rPr>
              <a:t>Group</a:t>
            </a:r>
            <a:r>
              <a:rPr lang="zh-CN" altLang="en-US" b="1" dirty="0" smtClean="0">
                <a:solidFill>
                  <a:schemeClr val="bg1"/>
                </a:solidFill>
              </a:rPr>
              <a:t> </a:t>
            </a:r>
            <a:r>
              <a:rPr lang="en-US" altLang="zh-CN" b="1" dirty="0" smtClean="0">
                <a:solidFill>
                  <a:schemeClr val="bg1"/>
                </a:solidFill>
              </a:rPr>
              <a:t>Attacks</a:t>
            </a:r>
            <a:r>
              <a:rPr lang="zh-CN" altLang="en-US" b="1" dirty="0" smtClean="0">
                <a:solidFill>
                  <a:schemeClr val="bg1"/>
                </a:solidFill>
              </a:rPr>
              <a:t> </a:t>
            </a:r>
            <a:r>
              <a:rPr lang="en-US" altLang="zh-CN" b="1" dirty="0" smtClean="0">
                <a:solidFill>
                  <a:schemeClr val="bg1"/>
                </a:solidFill>
              </a:rPr>
              <a:t>by</a:t>
            </a:r>
            <a:r>
              <a:rPr lang="zh-CN" altLang="en-US" b="1" dirty="0" smtClean="0">
                <a:solidFill>
                  <a:schemeClr val="bg1"/>
                </a:solidFill>
              </a:rPr>
              <a:t> </a:t>
            </a:r>
            <a:r>
              <a:rPr lang="en-US" altLang="zh-CN" b="1" dirty="0" smtClean="0">
                <a:solidFill>
                  <a:schemeClr val="bg1"/>
                </a:solidFill>
              </a:rPr>
              <a:t>Spotting</a:t>
            </a:r>
            <a:r>
              <a:rPr lang="zh-CN" altLang="en-US" b="1" dirty="0" smtClean="0">
                <a:solidFill>
                  <a:schemeClr val="bg1"/>
                </a:solidFill>
              </a:rPr>
              <a:t> </a:t>
            </a:r>
            <a:r>
              <a:rPr lang="en-US" altLang="zh-CN" b="1" dirty="0" smtClean="0">
                <a:solidFill>
                  <a:schemeClr val="bg1"/>
                </a:solidFill>
              </a:rPr>
              <a:t>Lockstep</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err="1" smtClean="0">
                <a:solidFill>
                  <a:schemeClr val="bg1"/>
                </a:solidFill>
              </a:rPr>
              <a:t>Neworks</a:t>
            </a:r>
            <a:r>
              <a:rPr lang="en-US" altLang="zh-CN" b="1" dirty="0" smtClean="0">
                <a:solidFill>
                  <a:schemeClr val="bg1"/>
                </a:solidFill>
              </a:rPr>
              <a:t>. </a:t>
            </a:r>
            <a:r>
              <a:rPr lang="en-US" altLang="zh-CN" i="1" dirty="0" smtClean="0">
                <a:solidFill>
                  <a:schemeClr val="bg1"/>
                </a:solidFill>
              </a:rPr>
              <a:t>WWW</a:t>
            </a:r>
            <a:r>
              <a:rPr lang="en-US" dirty="0" smtClean="0">
                <a:solidFill>
                  <a:schemeClr val="bg1"/>
                </a:solidFill>
              </a:rPr>
              <a:t>, </a:t>
            </a:r>
            <a:r>
              <a:rPr lang="en-US" altLang="zh-CN" dirty="0" smtClean="0">
                <a:solidFill>
                  <a:schemeClr val="bg1"/>
                </a:solidFill>
              </a:rPr>
              <a:t>2013.</a:t>
            </a:r>
            <a:endParaRPr lang="en-US" dirty="0">
              <a:solidFill>
                <a:schemeClr val="bg1"/>
              </a:solidFill>
            </a:endParaRPr>
          </a:p>
        </p:txBody>
      </p:sp>
    </p:spTree>
    <p:extLst>
      <p:ext uri="{BB962C8B-B14F-4D97-AF65-F5344CB8AC3E}">
        <p14:creationId xmlns:p14="http://schemas.microsoft.com/office/powerpoint/2010/main" val="65660712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Lockstep</a:t>
            </a:r>
            <a:r>
              <a:rPr lang="zh-CN" altLang="en-US" dirty="0" smtClean="0"/>
              <a:t> </a:t>
            </a:r>
            <a:r>
              <a:rPr lang="en-US" altLang="zh-CN" dirty="0" smtClean="0"/>
              <a:t>Behavior:</a:t>
            </a:r>
            <a:r>
              <a:rPr lang="zh-CN" altLang="en-US" dirty="0" smtClean="0"/>
              <a:t> </a:t>
            </a:r>
            <a:r>
              <a:rPr lang="en-US" altLang="zh-CN" dirty="0" smtClean="0">
                <a:solidFill>
                  <a:srgbClr val="FF0000"/>
                </a:solidFill>
              </a:rPr>
              <a:t>Seed</a:t>
            </a:r>
            <a:r>
              <a:rPr lang="zh-CN" altLang="en-US" dirty="0" smtClean="0">
                <a:solidFill>
                  <a:srgbClr val="FF0000"/>
                </a:solidFill>
              </a:rPr>
              <a:t> </a:t>
            </a:r>
            <a:r>
              <a:rPr lang="en-US" altLang="zh-CN" dirty="0" smtClean="0">
                <a:solidFill>
                  <a:srgbClr val="FF0000"/>
                </a:solidFill>
              </a:rPr>
              <a:t>+</a:t>
            </a:r>
            <a:r>
              <a:rPr lang="zh-CN" altLang="en-US" dirty="0" smtClean="0">
                <a:solidFill>
                  <a:srgbClr val="FF0000"/>
                </a:solidFill>
              </a:rPr>
              <a:t> </a:t>
            </a:r>
            <a:r>
              <a:rPr lang="en-US" altLang="zh-CN" dirty="0" smtClean="0">
                <a:solidFill>
                  <a:srgbClr val="FF0000"/>
                </a:solidFill>
              </a:rPr>
              <a:t>Search</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en-US" altLang="zh-CN" dirty="0" err="1" smtClean="0">
                <a:solidFill>
                  <a:srgbClr val="011C9A"/>
                </a:solidFill>
              </a:rPr>
              <a:t>CopyCatch</a:t>
            </a:r>
            <a:endParaRPr lang="zh-CN" altLang="en-US" dirty="0">
              <a:solidFill>
                <a:srgbClr val="011C9A"/>
              </a:solidFill>
            </a:endParaRPr>
          </a:p>
          <a:p>
            <a:pPr lvl="1"/>
            <a:r>
              <a:rPr lang="en-US" altLang="zh-CN" dirty="0" smtClean="0">
                <a:solidFill>
                  <a:srgbClr val="011C9A"/>
                </a:solidFill>
              </a:rPr>
              <a:t>“Near</a:t>
            </a:r>
            <a:r>
              <a:rPr lang="zh-CN" altLang="en-US" dirty="0" smtClean="0">
                <a:solidFill>
                  <a:srgbClr val="011C9A"/>
                </a:solidFill>
              </a:rPr>
              <a:t> </a:t>
            </a:r>
            <a:r>
              <a:rPr lang="en-US" altLang="zh-CN" dirty="0" smtClean="0">
                <a:solidFill>
                  <a:srgbClr val="011C9A"/>
                </a:solidFill>
              </a:rPr>
              <a:t>Bipartite</a:t>
            </a:r>
            <a:r>
              <a:rPr lang="zh-CN" altLang="en-US" dirty="0" smtClean="0">
                <a:solidFill>
                  <a:srgbClr val="011C9A"/>
                </a:solidFill>
              </a:rPr>
              <a:t> </a:t>
            </a:r>
            <a:r>
              <a:rPr lang="en-US" altLang="zh-CN" dirty="0" smtClean="0">
                <a:solidFill>
                  <a:srgbClr val="011C9A"/>
                </a:solidFill>
              </a:rPr>
              <a:t>Core”:</a:t>
            </a:r>
            <a:r>
              <a:rPr lang="zh-CN" altLang="en-US" dirty="0" smtClean="0">
                <a:solidFill>
                  <a:srgbClr val="011C9A"/>
                </a:solidFill>
              </a:rPr>
              <a:t> </a:t>
            </a:r>
            <a:r>
              <a:rPr lang="en-US" altLang="zh-CN" i="1" dirty="0" smtClean="0">
                <a:solidFill>
                  <a:srgbClr val="011C9A"/>
                </a:solidFill>
              </a:rPr>
              <a:t>n</a:t>
            </a:r>
            <a:r>
              <a:rPr lang="zh-CN" altLang="en-US" dirty="0" smtClean="0">
                <a:solidFill>
                  <a:srgbClr val="011C9A"/>
                </a:solidFill>
              </a:rPr>
              <a:t> </a:t>
            </a:r>
            <a:r>
              <a:rPr lang="en-US" altLang="zh-CN" dirty="0" smtClean="0">
                <a:solidFill>
                  <a:srgbClr val="011C9A"/>
                </a:solidFill>
              </a:rPr>
              <a:t>users,</a:t>
            </a:r>
            <a:r>
              <a:rPr lang="zh-CN" altLang="en-US" dirty="0" smtClean="0">
                <a:solidFill>
                  <a:srgbClr val="011C9A"/>
                </a:solidFill>
              </a:rPr>
              <a:t> </a:t>
            </a:r>
            <a:r>
              <a:rPr lang="en-US" altLang="zh-CN" i="1" dirty="0" smtClean="0">
                <a:solidFill>
                  <a:srgbClr val="011C9A"/>
                </a:solidFill>
              </a:rPr>
              <a:t>m</a:t>
            </a:r>
            <a:r>
              <a:rPr lang="zh-CN" altLang="en-US" dirty="0" smtClean="0">
                <a:solidFill>
                  <a:srgbClr val="011C9A"/>
                </a:solidFill>
              </a:rPr>
              <a:t> </a:t>
            </a:r>
            <a:r>
              <a:rPr lang="en-US" altLang="zh-CN" dirty="0">
                <a:solidFill>
                  <a:srgbClr val="011C9A"/>
                </a:solidFill>
              </a:rPr>
              <a:t>P</a:t>
            </a:r>
            <a:r>
              <a:rPr lang="en-US" altLang="zh-CN" dirty="0" smtClean="0">
                <a:solidFill>
                  <a:srgbClr val="011C9A"/>
                </a:solidFill>
              </a:rPr>
              <a:t>ages,</a:t>
            </a:r>
            <a:r>
              <a:rPr lang="zh-CN" altLang="en-US" dirty="0" smtClean="0">
                <a:solidFill>
                  <a:srgbClr val="011C9A"/>
                </a:solidFill>
              </a:rPr>
              <a:t> </a:t>
            </a:r>
            <a:r>
              <a:rPr lang="en-US" altLang="zh-CN" i="1" dirty="0" err="1" smtClean="0">
                <a:solidFill>
                  <a:srgbClr val="FF0000"/>
                </a:solidFill>
              </a:rPr>
              <a:t>ρ</a:t>
            </a:r>
            <a:r>
              <a:rPr lang="en-US" altLang="zh-CN" dirty="0" smtClean="0">
                <a:solidFill>
                  <a:srgbClr val="011C9A"/>
                </a:solidFill>
              </a:rPr>
              <a:t>,</a:t>
            </a:r>
            <a:r>
              <a:rPr lang="zh-CN" altLang="en-US" dirty="0" smtClean="0">
                <a:solidFill>
                  <a:srgbClr val="011C9A"/>
                </a:solidFill>
              </a:rPr>
              <a:t> </a:t>
            </a:r>
            <a:r>
              <a:rPr lang="en-US" altLang="zh-CN" i="1" dirty="0" err="1" smtClean="0">
                <a:solidFill>
                  <a:srgbClr val="011C9A"/>
                </a:solidFill>
              </a:rPr>
              <a:t>Δt</a:t>
            </a:r>
            <a:endParaRPr lang="en-US" i="1"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168</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8392" y="2687940"/>
            <a:ext cx="5967216" cy="3486582"/>
          </a:xfrm>
          <a:prstGeom prst="rect">
            <a:avLst/>
          </a:prstGeom>
        </p:spPr>
      </p:pic>
      <p:sp>
        <p:nvSpPr>
          <p:cNvPr id="7" name="Rectangle 6"/>
          <p:cNvSpPr/>
          <p:nvPr/>
        </p:nvSpPr>
        <p:spPr>
          <a:xfrm>
            <a:off x="0" y="6174522"/>
            <a:ext cx="9144000" cy="646331"/>
          </a:xfrm>
          <a:prstGeom prst="rect">
            <a:avLst/>
          </a:prstGeom>
        </p:spPr>
        <p:txBody>
          <a:bodyPr wrap="square">
            <a:spAutoFit/>
          </a:bodyPr>
          <a:lstStyle/>
          <a:p>
            <a:r>
              <a:rPr lang="en-US" altLang="zh-CN" dirty="0" err="1" smtClean="0">
                <a:solidFill>
                  <a:schemeClr val="bg1"/>
                </a:solidFill>
              </a:rPr>
              <a:t>Beutel</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CopyCatch</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Stopping</a:t>
            </a:r>
            <a:r>
              <a:rPr lang="zh-CN" altLang="en-US" b="1" dirty="0" smtClean="0">
                <a:solidFill>
                  <a:schemeClr val="bg1"/>
                </a:solidFill>
              </a:rPr>
              <a:t> </a:t>
            </a:r>
            <a:r>
              <a:rPr lang="en-US" altLang="zh-CN" b="1" dirty="0" smtClean="0">
                <a:solidFill>
                  <a:schemeClr val="bg1"/>
                </a:solidFill>
              </a:rPr>
              <a:t>Group</a:t>
            </a:r>
            <a:r>
              <a:rPr lang="zh-CN" altLang="en-US" b="1" dirty="0" smtClean="0">
                <a:solidFill>
                  <a:schemeClr val="bg1"/>
                </a:solidFill>
              </a:rPr>
              <a:t> </a:t>
            </a:r>
            <a:r>
              <a:rPr lang="en-US" altLang="zh-CN" b="1" dirty="0" smtClean="0">
                <a:solidFill>
                  <a:schemeClr val="bg1"/>
                </a:solidFill>
              </a:rPr>
              <a:t>Attacks</a:t>
            </a:r>
            <a:r>
              <a:rPr lang="zh-CN" altLang="en-US" b="1" dirty="0" smtClean="0">
                <a:solidFill>
                  <a:schemeClr val="bg1"/>
                </a:solidFill>
              </a:rPr>
              <a:t> </a:t>
            </a:r>
            <a:r>
              <a:rPr lang="en-US" altLang="zh-CN" b="1" dirty="0" smtClean="0">
                <a:solidFill>
                  <a:schemeClr val="bg1"/>
                </a:solidFill>
              </a:rPr>
              <a:t>by</a:t>
            </a:r>
            <a:r>
              <a:rPr lang="zh-CN" altLang="en-US" b="1" dirty="0" smtClean="0">
                <a:solidFill>
                  <a:schemeClr val="bg1"/>
                </a:solidFill>
              </a:rPr>
              <a:t> </a:t>
            </a:r>
            <a:r>
              <a:rPr lang="en-US" altLang="zh-CN" b="1" dirty="0" smtClean="0">
                <a:solidFill>
                  <a:schemeClr val="bg1"/>
                </a:solidFill>
              </a:rPr>
              <a:t>Spotting</a:t>
            </a:r>
            <a:r>
              <a:rPr lang="zh-CN" altLang="en-US" b="1" dirty="0" smtClean="0">
                <a:solidFill>
                  <a:schemeClr val="bg1"/>
                </a:solidFill>
              </a:rPr>
              <a:t> </a:t>
            </a:r>
            <a:r>
              <a:rPr lang="en-US" altLang="zh-CN" b="1" dirty="0" smtClean="0">
                <a:solidFill>
                  <a:schemeClr val="bg1"/>
                </a:solidFill>
              </a:rPr>
              <a:t>Lockstep</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err="1" smtClean="0">
                <a:solidFill>
                  <a:schemeClr val="bg1"/>
                </a:solidFill>
              </a:rPr>
              <a:t>Neworks</a:t>
            </a:r>
            <a:r>
              <a:rPr lang="en-US" altLang="zh-CN" b="1" dirty="0" smtClean="0">
                <a:solidFill>
                  <a:schemeClr val="bg1"/>
                </a:solidFill>
              </a:rPr>
              <a:t>. </a:t>
            </a:r>
            <a:r>
              <a:rPr lang="en-US" altLang="zh-CN" i="1" dirty="0" smtClean="0">
                <a:solidFill>
                  <a:schemeClr val="bg1"/>
                </a:solidFill>
              </a:rPr>
              <a:t>WWW</a:t>
            </a:r>
            <a:r>
              <a:rPr lang="en-US" dirty="0" smtClean="0">
                <a:solidFill>
                  <a:schemeClr val="bg1"/>
                </a:solidFill>
              </a:rPr>
              <a:t>, </a:t>
            </a:r>
            <a:r>
              <a:rPr lang="en-US" altLang="zh-CN" dirty="0" smtClean="0">
                <a:solidFill>
                  <a:schemeClr val="bg1"/>
                </a:solidFill>
              </a:rPr>
              <a:t>2013.</a:t>
            </a:r>
            <a:endParaRPr lang="en-US" dirty="0">
              <a:solidFill>
                <a:schemeClr val="bg1"/>
              </a:solidFill>
            </a:endParaRPr>
          </a:p>
        </p:txBody>
      </p:sp>
    </p:spTree>
    <p:extLst>
      <p:ext uri="{BB962C8B-B14F-4D97-AF65-F5344CB8AC3E}">
        <p14:creationId xmlns:p14="http://schemas.microsoft.com/office/powerpoint/2010/main" val="206853982"/>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Lockstep</a:t>
            </a:r>
            <a:r>
              <a:rPr lang="zh-CN" altLang="en-US" dirty="0" smtClean="0"/>
              <a:t> </a:t>
            </a:r>
            <a:r>
              <a:rPr lang="en-US" altLang="zh-CN" dirty="0" smtClean="0"/>
              <a:t>Behavior:</a:t>
            </a:r>
            <a:r>
              <a:rPr lang="zh-CN" altLang="en-US" dirty="0" smtClean="0"/>
              <a:t> </a:t>
            </a:r>
            <a:r>
              <a:rPr lang="en-US" altLang="zh-CN" dirty="0" smtClean="0">
                <a:solidFill>
                  <a:srgbClr val="FF0000"/>
                </a:solidFill>
              </a:rPr>
              <a:t>Performance</a:t>
            </a:r>
            <a:endParaRPr lang="en-US" dirty="0">
              <a:solidFill>
                <a:srgbClr val="FF0000"/>
              </a:solidFill>
            </a:endParaRPr>
          </a:p>
        </p:txBody>
      </p:sp>
      <p:sp>
        <p:nvSpPr>
          <p:cNvPr id="3" name="Content Placeholder 2"/>
          <p:cNvSpPr>
            <a:spLocks noGrp="1"/>
          </p:cNvSpPr>
          <p:nvPr>
            <p:ph idx="1"/>
          </p:nvPr>
        </p:nvSpPr>
        <p:spPr/>
        <p:txBody>
          <a:bodyPr/>
          <a:lstStyle/>
          <a:p>
            <a:r>
              <a:rPr lang="en-US" altLang="zh-CN" dirty="0" err="1" smtClean="0">
                <a:solidFill>
                  <a:srgbClr val="011C9A"/>
                </a:solidFill>
              </a:rPr>
              <a:t>CopyCatch</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169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6893" y="1783331"/>
            <a:ext cx="4899907" cy="3989838"/>
          </a:xfrm>
          <a:prstGeom prst="rect">
            <a:avLst/>
          </a:prstGeom>
        </p:spPr>
      </p:pic>
      <p:sp>
        <p:nvSpPr>
          <p:cNvPr id="7" name="Rectangle 6"/>
          <p:cNvSpPr/>
          <p:nvPr/>
        </p:nvSpPr>
        <p:spPr>
          <a:xfrm>
            <a:off x="0" y="6174522"/>
            <a:ext cx="9144000" cy="646331"/>
          </a:xfrm>
          <a:prstGeom prst="rect">
            <a:avLst/>
          </a:prstGeom>
        </p:spPr>
        <p:txBody>
          <a:bodyPr wrap="square">
            <a:spAutoFit/>
          </a:bodyPr>
          <a:lstStyle/>
          <a:p>
            <a:r>
              <a:rPr lang="en-US" altLang="zh-CN" dirty="0" err="1" smtClean="0">
                <a:solidFill>
                  <a:schemeClr val="bg1"/>
                </a:solidFill>
              </a:rPr>
              <a:t>Beutel</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CopyCatch</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Stopping</a:t>
            </a:r>
            <a:r>
              <a:rPr lang="zh-CN" altLang="en-US" b="1" dirty="0" smtClean="0">
                <a:solidFill>
                  <a:schemeClr val="bg1"/>
                </a:solidFill>
              </a:rPr>
              <a:t> </a:t>
            </a:r>
            <a:r>
              <a:rPr lang="en-US" altLang="zh-CN" b="1" dirty="0" smtClean="0">
                <a:solidFill>
                  <a:schemeClr val="bg1"/>
                </a:solidFill>
              </a:rPr>
              <a:t>Group</a:t>
            </a:r>
            <a:r>
              <a:rPr lang="zh-CN" altLang="en-US" b="1" dirty="0" smtClean="0">
                <a:solidFill>
                  <a:schemeClr val="bg1"/>
                </a:solidFill>
              </a:rPr>
              <a:t> </a:t>
            </a:r>
            <a:r>
              <a:rPr lang="en-US" altLang="zh-CN" b="1" dirty="0" smtClean="0">
                <a:solidFill>
                  <a:schemeClr val="bg1"/>
                </a:solidFill>
              </a:rPr>
              <a:t>Attacks</a:t>
            </a:r>
            <a:r>
              <a:rPr lang="zh-CN" altLang="en-US" b="1" dirty="0" smtClean="0">
                <a:solidFill>
                  <a:schemeClr val="bg1"/>
                </a:solidFill>
              </a:rPr>
              <a:t> </a:t>
            </a:r>
            <a:r>
              <a:rPr lang="en-US" altLang="zh-CN" b="1" dirty="0" smtClean="0">
                <a:solidFill>
                  <a:schemeClr val="bg1"/>
                </a:solidFill>
              </a:rPr>
              <a:t>by</a:t>
            </a:r>
            <a:r>
              <a:rPr lang="zh-CN" altLang="en-US" b="1" dirty="0" smtClean="0">
                <a:solidFill>
                  <a:schemeClr val="bg1"/>
                </a:solidFill>
              </a:rPr>
              <a:t> </a:t>
            </a:r>
            <a:r>
              <a:rPr lang="en-US" altLang="zh-CN" b="1" dirty="0" smtClean="0">
                <a:solidFill>
                  <a:schemeClr val="bg1"/>
                </a:solidFill>
              </a:rPr>
              <a:t>Spotting</a:t>
            </a:r>
            <a:r>
              <a:rPr lang="zh-CN" altLang="en-US" b="1" dirty="0" smtClean="0">
                <a:solidFill>
                  <a:schemeClr val="bg1"/>
                </a:solidFill>
              </a:rPr>
              <a:t> </a:t>
            </a:r>
            <a:r>
              <a:rPr lang="en-US" altLang="zh-CN" b="1" dirty="0" smtClean="0">
                <a:solidFill>
                  <a:schemeClr val="bg1"/>
                </a:solidFill>
              </a:rPr>
              <a:t>Lockstep</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err="1" smtClean="0">
                <a:solidFill>
                  <a:schemeClr val="bg1"/>
                </a:solidFill>
              </a:rPr>
              <a:t>Neworks</a:t>
            </a:r>
            <a:r>
              <a:rPr lang="en-US" altLang="zh-CN" b="1" dirty="0" smtClean="0">
                <a:solidFill>
                  <a:schemeClr val="bg1"/>
                </a:solidFill>
              </a:rPr>
              <a:t>. </a:t>
            </a:r>
            <a:r>
              <a:rPr lang="en-US" altLang="zh-CN" i="1" dirty="0" smtClean="0">
                <a:solidFill>
                  <a:schemeClr val="bg1"/>
                </a:solidFill>
              </a:rPr>
              <a:t>WWW</a:t>
            </a:r>
            <a:r>
              <a:rPr lang="en-US" dirty="0" smtClean="0">
                <a:solidFill>
                  <a:schemeClr val="bg1"/>
                </a:solidFill>
              </a:rPr>
              <a:t>, </a:t>
            </a:r>
            <a:r>
              <a:rPr lang="en-US" altLang="zh-CN" dirty="0" smtClean="0">
                <a:solidFill>
                  <a:schemeClr val="bg1"/>
                </a:solidFill>
              </a:rPr>
              <a:t>2013.</a:t>
            </a:r>
            <a:endParaRPr lang="en-US" dirty="0">
              <a:solidFill>
                <a:schemeClr val="bg1"/>
              </a:solidFill>
            </a:endParaRPr>
          </a:p>
        </p:txBody>
      </p:sp>
    </p:spTree>
    <p:extLst>
      <p:ext uri="{BB962C8B-B14F-4D97-AF65-F5344CB8AC3E}">
        <p14:creationId xmlns:p14="http://schemas.microsoft.com/office/powerpoint/2010/main" val="1014625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In This </a:t>
            </a:r>
            <a:r>
              <a:rPr lang="en-US" altLang="zh-CN" dirty="0"/>
              <a:t>T</a:t>
            </a:r>
            <a:r>
              <a:rPr lang="en-US" altLang="zh-CN" dirty="0" smtClean="0"/>
              <a:t>utorial</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8686" y="4427742"/>
            <a:ext cx="1111116" cy="1111116"/>
          </a:xfrm>
          <a:prstGeom prst="rect">
            <a:avLst/>
          </a:prstGeom>
        </p:spPr>
      </p:pic>
      <p:pic>
        <p:nvPicPr>
          <p:cNvPr id="8" name="Picture 7"/>
          <p:cNvPicPr>
            <a:picLocks noChangeAspect="1"/>
          </p:cNvPicPr>
          <p:nvPr/>
        </p:nvPicPr>
        <p:blipFill>
          <a:blip r:embed="rId4"/>
          <a:stretch>
            <a:fillRect/>
          </a:stretch>
        </p:blipFill>
        <p:spPr>
          <a:xfrm>
            <a:off x="7313356" y="1645480"/>
            <a:ext cx="1111116" cy="1108652"/>
          </a:xfrm>
          <a:prstGeom prst="rect">
            <a:avLst/>
          </a:prstGeom>
        </p:spPr>
      </p:pic>
      <p:sp>
        <p:nvSpPr>
          <p:cNvPr id="2" name="Rectangle 1"/>
          <p:cNvSpPr/>
          <p:nvPr/>
        </p:nvSpPr>
        <p:spPr>
          <a:xfrm>
            <a:off x="1171076" y="2203553"/>
            <a:ext cx="2263515" cy="1214203"/>
          </a:xfrm>
          <a:prstGeom prst="rect">
            <a:avLst/>
          </a:prstGeom>
          <a:noFill/>
          <a:ln>
            <a:solidFill>
              <a:srgbClr val="011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011C9A"/>
                </a:solidFill>
              </a:rPr>
              <a:t>Natural</a:t>
            </a:r>
            <a:endParaRPr lang="zh-CN" altLang="en-US" sz="3200" dirty="0" smtClean="0">
              <a:solidFill>
                <a:srgbClr val="011C9A"/>
              </a:solidFill>
            </a:endParaRPr>
          </a:p>
          <a:p>
            <a:pPr algn="ctr"/>
            <a:r>
              <a:rPr lang="en-US" altLang="zh-CN" sz="3200" dirty="0" smtClean="0">
                <a:solidFill>
                  <a:srgbClr val="011C9A"/>
                </a:solidFill>
              </a:rPr>
              <a:t>behavior</a:t>
            </a:r>
            <a:endParaRPr lang="en-US" sz="3200" dirty="0">
              <a:solidFill>
                <a:srgbClr val="011C9A"/>
              </a:solidFill>
            </a:endParaRPr>
          </a:p>
        </p:txBody>
      </p:sp>
      <p:sp>
        <p:nvSpPr>
          <p:cNvPr id="9" name="Rectangle 8"/>
          <p:cNvSpPr/>
          <p:nvPr/>
        </p:nvSpPr>
        <p:spPr>
          <a:xfrm>
            <a:off x="1171074" y="4376199"/>
            <a:ext cx="4510197" cy="1214203"/>
          </a:xfrm>
          <a:prstGeom prst="rect">
            <a:avLst/>
          </a:prstGeom>
          <a:noFill/>
          <a:ln>
            <a:solidFill>
              <a:srgbClr val="011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011C9A"/>
                </a:solidFill>
              </a:rPr>
              <a:t>Unnatural/Suspicious</a:t>
            </a:r>
            <a:endParaRPr lang="zh-CN" altLang="en-US" sz="3200" dirty="0" smtClean="0">
              <a:solidFill>
                <a:srgbClr val="011C9A"/>
              </a:solidFill>
            </a:endParaRPr>
          </a:p>
          <a:p>
            <a:pPr algn="ctr"/>
            <a:r>
              <a:rPr lang="en-US" altLang="zh-CN" sz="3200" dirty="0" smtClean="0">
                <a:solidFill>
                  <a:srgbClr val="011C9A"/>
                </a:solidFill>
              </a:rPr>
              <a:t>behavior</a:t>
            </a:r>
            <a:endParaRPr lang="en-US" sz="3200" dirty="0">
              <a:solidFill>
                <a:srgbClr val="011C9A"/>
              </a:solidFill>
            </a:endParaRPr>
          </a:p>
        </p:txBody>
      </p:sp>
      <p:cxnSp>
        <p:nvCxnSpPr>
          <p:cNvPr id="10" name="Elbow Connector 9"/>
          <p:cNvCxnSpPr>
            <a:stCxn id="2" idx="1"/>
            <a:endCxn id="9" idx="1"/>
          </p:cNvCxnSpPr>
          <p:nvPr/>
        </p:nvCxnSpPr>
        <p:spPr>
          <a:xfrm rot="10800000" flipV="1">
            <a:off x="1171074" y="2810655"/>
            <a:ext cx="2" cy="2172646"/>
          </a:xfrm>
          <a:prstGeom prst="bentConnector3">
            <a:avLst>
              <a:gd name="adj1" fmla="val 11430100000"/>
            </a:avLst>
          </a:prstGeom>
          <a:ln w="38100">
            <a:solidFill>
              <a:srgbClr val="011C9A"/>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797774" y="1645480"/>
            <a:ext cx="2263515" cy="1214203"/>
          </a:xfrm>
          <a:prstGeom prst="rect">
            <a:avLst/>
          </a:prstGeom>
          <a:noFill/>
          <a:ln>
            <a:solidFill>
              <a:srgbClr val="011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011C9A"/>
                </a:solidFill>
              </a:rPr>
              <a:t>Individual</a:t>
            </a:r>
            <a:endParaRPr lang="zh-CN" altLang="en-US" sz="3200" dirty="0" smtClean="0">
              <a:solidFill>
                <a:srgbClr val="011C9A"/>
              </a:solidFill>
            </a:endParaRPr>
          </a:p>
          <a:p>
            <a:pPr algn="ctr"/>
            <a:r>
              <a:rPr lang="en-US" altLang="zh-CN" sz="3200" dirty="0" smtClean="0">
                <a:solidFill>
                  <a:srgbClr val="011C9A"/>
                </a:solidFill>
              </a:rPr>
              <a:t>behavior</a:t>
            </a:r>
            <a:endParaRPr lang="en-US" sz="3200" dirty="0">
              <a:solidFill>
                <a:srgbClr val="011C9A"/>
              </a:solidFill>
            </a:endParaRPr>
          </a:p>
        </p:txBody>
      </p:sp>
      <p:sp>
        <p:nvSpPr>
          <p:cNvPr id="15" name="Rectangle 14"/>
          <p:cNvSpPr/>
          <p:nvPr/>
        </p:nvSpPr>
        <p:spPr>
          <a:xfrm>
            <a:off x="4797773" y="3010840"/>
            <a:ext cx="2263515" cy="1214203"/>
          </a:xfrm>
          <a:prstGeom prst="rect">
            <a:avLst/>
          </a:prstGeom>
          <a:noFill/>
          <a:ln>
            <a:solidFill>
              <a:srgbClr val="011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011C9A"/>
                </a:solidFill>
              </a:rPr>
              <a:t>Information</a:t>
            </a:r>
            <a:endParaRPr lang="zh-CN" altLang="en-US" sz="3200" dirty="0">
              <a:solidFill>
                <a:srgbClr val="011C9A"/>
              </a:solidFill>
            </a:endParaRPr>
          </a:p>
          <a:p>
            <a:pPr algn="ctr"/>
            <a:r>
              <a:rPr lang="en-US" altLang="zh-CN" sz="3200" dirty="0">
                <a:solidFill>
                  <a:srgbClr val="011C9A"/>
                </a:solidFill>
              </a:rPr>
              <a:t>c</a:t>
            </a:r>
            <a:r>
              <a:rPr lang="en-US" altLang="zh-CN" sz="3200" dirty="0" smtClean="0">
                <a:solidFill>
                  <a:srgbClr val="011C9A"/>
                </a:solidFill>
              </a:rPr>
              <a:t>ascade</a:t>
            </a:r>
            <a:endParaRPr lang="zh-CN" altLang="en-US" sz="3200" dirty="0" smtClean="0">
              <a:solidFill>
                <a:srgbClr val="011C9A"/>
              </a:solidFill>
            </a:endParaRPr>
          </a:p>
        </p:txBody>
      </p:sp>
      <p:cxnSp>
        <p:nvCxnSpPr>
          <p:cNvPr id="18" name="Elbow Connector 17"/>
          <p:cNvCxnSpPr>
            <a:stCxn id="14" idx="1"/>
            <a:endCxn id="15" idx="1"/>
          </p:cNvCxnSpPr>
          <p:nvPr/>
        </p:nvCxnSpPr>
        <p:spPr>
          <a:xfrm rot="10800000" flipV="1">
            <a:off x="4797774" y="2252582"/>
            <a:ext cx="1" cy="1365360"/>
          </a:xfrm>
          <a:prstGeom prst="bentConnector3">
            <a:avLst>
              <a:gd name="adj1" fmla="val 22860100000"/>
            </a:avLst>
          </a:prstGeom>
          <a:ln w="38100">
            <a:solidFill>
              <a:srgbClr val="011C9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 idx="3"/>
          </p:cNvCxnSpPr>
          <p:nvPr/>
        </p:nvCxnSpPr>
        <p:spPr>
          <a:xfrm flipV="1">
            <a:off x="3434591" y="2810654"/>
            <a:ext cx="1108810" cy="1"/>
          </a:xfrm>
          <a:prstGeom prst="line">
            <a:avLst/>
          </a:prstGeom>
          <a:ln w="38100">
            <a:solidFill>
              <a:srgbClr val="011C9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69823" y="3732551"/>
            <a:ext cx="674557" cy="0"/>
          </a:xfrm>
          <a:prstGeom prst="line">
            <a:avLst/>
          </a:prstGeom>
          <a:ln w="38100">
            <a:solidFill>
              <a:srgbClr val="011C9A"/>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188703" y="1046059"/>
            <a:ext cx="1277914" cy="584775"/>
          </a:xfrm>
          <a:prstGeom prst="rect">
            <a:avLst/>
          </a:prstGeom>
        </p:spPr>
        <p:txBody>
          <a:bodyPr wrap="none">
            <a:spAutoFit/>
          </a:bodyPr>
          <a:lstStyle/>
          <a:p>
            <a:r>
              <a:rPr lang="en-US" altLang="zh-CN" sz="3200" b="1" dirty="0" smtClean="0">
                <a:solidFill>
                  <a:srgbClr val="EBB100"/>
                </a:solidFill>
              </a:rPr>
              <a:t>Micro</a:t>
            </a:r>
            <a:endParaRPr lang="en-US" sz="3200" b="1" dirty="0">
              <a:solidFill>
                <a:srgbClr val="EBB100"/>
              </a:solidFill>
            </a:endParaRPr>
          </a:p>
        </p:txBody>
      </p:sp>
      <p:sp>
        <p:nvSpPr>
          <p:cNvPr id="36" name="Rectangle 35"/>
          <p:cNvSpPr/>
          <p:nvPr/>
        </p:nvSpPr>
        <p:spPr>
          <a:xfrm>
            <a:off x="7188703" y="4222860"/>
            <a:ext cx="1391728" cy="584775"/>
          </a:xfrm>
          <a:prstGeom prst="rect">
            <a:avLst/>
          </a:prstGeom>
        </p:spPr>
        <p:txBody>
          <a:bodyPr wrap="none">
            <a:spAutoFit/>
          </a:bodyPr>
          <a:lstStyle/>
          <a:p>
            <a:r>
              <a:rPr lang="en-US" altLang="zh-CN" sz="3200" b="1" smtClean="0">
                <a:solidFill>
                  <a:srgbClr val="EBB100"/>
                </a:solidFill>
              </a:rPr>
              <a:t>Macro</a:t>
            </a:r>
            <a:endParaRPr lang="en-US" sz="3200" b="1" dirty="0">
              <a:solidFill>
                <a:srgbClr val="EBB100"/>
              </a:solidFill>
            </a:endParaRP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3356" y="2859682"/>
            <a:ext cx="1373444" cy="1375065"/>
          </a:xfrm>
          <a:prstGeom prst="rect">
            <a:avLst/>
          </a:prstGeom>
        </p:spPr>
      </p:pic>
      <p:sp>
        <p:nvSpPr>
          <p:cNvPr id="17" name="Rectangle 16"/>
          <p:cNvSpPr/>
          <p:nvPr/>
        </p:nvSpPr>
        <p:spPr>
          <a:xfrm>
            <a:off x="1171073" y="3547213"/>
            <a:ext cx="1912703" cy="584775"/>
          </a:xfrm>
          <a:prstGeom prst="rect">
            <a:avLst/>
          </a:prstGeom>
        </p:spPr>
        <p:txBody>
          <a:bodyPr wrap="none">
            <a:spAutoFit/>
          </a:bodyPr>
          <a:lstStyle/>
          <a:p>
            <a:r>
              <a:rPr lang="en-US" altLang="zh-CN" sz="3200" b="1" dirty="0" smtClean="0">
                <a:solidFill>
                  <a:srgbClr val="EBB100"/>
                </a:solidFill>
              </a:rPr>
              <a:t>Intention</a:t>
            </a:r>
            <a:endParaRPr lang="en-US" sz="3200" b="1" dirty="0">
              <a:solidFill>
                <a:srgbClr val="EBB100"/>
              </a:solidFill>
            </a:endParaRPr>
          </a:p>
        </p:txBody>
      </p:sp>
    </p:spTree>
    <p:extLst>
      <p:ext uri="{BB962C8B-B14F-4D97-AF65-F5344CB8AC3E}">
        <p14:creationId xmlns:p14="http://schemas.microsoft.com/office/powerpoint/2010/main" val="157918554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Lockstep</a:t>
            </a:r>
            <a:r>
              <a:rPr lang="zh-CN" altLang="en-US" dirty="0" smtClean="0"/>
              <a:t> </a:t>
            </a:r>
            <a:r>
              <a:rPr lang="en-US" altLang="zh-CN" dirty="0" smtClean="0"/>
              <a:t>Behavior:</a:t>
            </a:r>
            <a:r>
              <a:rPr lang="zh-CN" altLang="en-US" dirty="0" smtClean="0"/>
              <a:t> </a:t>
            </a:r>
            <a:r>
              <a:rPr lang="en-US" altLang="zh-CN" dirty="0" smtClean="0">
                <a:solidFill>
                  <a:srgbClr val="FF0000"/>
                </a:solidFill>
              </a:rPr>
              <a:t>Performance</a:t>
            </a:r>
            <a:endParaRPr lang="en-US" dirty="0">
              <a:solidFill>
                <a:srgbClr val="FF0000"/>
              </a:solidFill>
            </a:endParaRPr>
          </a:p>
        </p:txBody>
      </p:sp>
      <p:sp>
        <p:nvSpPr>
          <p:cNvPr id="3" name="Content Placeholder 2"/>
          <p:cNvSpPr>
            <a:spLocks noGrp="1"/>
          </p:cNvSpPr>
          <p:nvPr>
            <p:ph idx="1"/>
          </p:nvPr>
        </p:nvSpPr>
        <p:spPr/>
        <p:txBody>
          <a:bodyPr/>
          <a:lstStyle/>
          <a:p>
            <a:r>
              <a:rPr lang="en-US" altLang="zh-CN" dirty="0" err="1" smtClean="0">
                <a:solidFill>
                  <a:srgbClr val="011C9A"/>
                </a:solidFill>
              </a:rPr>
              <a:t>CopyCatch</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170</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err="1" smtClean="0">
                <a:solidFill>
                  <a:schemeClr val="bg1"/>
                </a:solidFill>
              </a:rPr>
              <a:t>Beutel</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CopyCatch</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Stopping</a:t>
            </a:r>
            <a:r>
              <a:rPr lang="zh-CN" altLang="en-US" b="1" dirty="0" smtClean="0">
                <a:solidFill>
                  <a:schemeClr val="bg1"/>
                </a:solidFill>
              </a:rPr>
              <a:t> </a:t>
            </a:r>
            <a:r>
              <a:rPr lang="en-US" altLang="zh-CN" b="1" dirty="0" smtClean="0">
                <a:solidFill>
                  <a:schemeClr val="bg1"/>
                </a:solidFill>
              </a:rPr>
              <a:t>Group</a:t>
            </a:r>
            <a:r>
              <a:rPr lang="zh-CN" altLang="en-US" b="1" dirty="0" smtClean="0">
                <a:solidFill>
                  <a:schemeClr val="bg1"/>
                </a:solidFill>
              </a:rPr>
              <a:t> </a:t>
            </a:r>
            <a:r>
              <a:rPr lang="en-US" altLang="zh-CN" b="1" dirty="0" smtClean="0">
                <a:solidFill>
                  <a:schemeClr val="bg1"/>
                </a:solidFill>
              </a:rPr>
              <a:t>Attacks</a:t>
            </a:r>
            <a:r>
              <a:rPr lang="zh-CN" altLang="en-US" b="1" dirty="0" smtClean="0">
                <a:solidFill>
                  <a:schemeClr val="bg1"/>
                </a:solidFill>
              </a:rPr>
              <a:t> </a:t>
            </a:r>
            <a:r>
              <a:rPr lang="en-US" altLang="zh-CN" b="1" dirty="0" smtClean="0">
                <a:solidFill>
                  <a:schemeClr val="bg1"/>
                </a:solidFill>
              </a:rPr>
              <a:t>by</a:t>
            </a:r>
            <a:r>
              <a:rPr lang="zh-CN" altLang="en-US" b="1" dirty="0" smtClean="0">
                <a:solidFill>
                  <a:schemeClr val="bg1"/>
                </a:solidFill>
              </a:rPr>
              <a:t> </a:t>
            </a:r>
            <a:r>
              <a:rPr lang="en-US" altLang="zh-CN" b="1" dirty="0" smtClean="0">
                <a:solidFill>
                  <a:schemeClr val="bg1"/>
                </a:solidFill>
              </a:rPr>
              <a:t>Spotting</a:t>
            </a:r>
            <a:r>
              <a:rPr lang="zh-CN" altLang="en-US" b="1" dirty="0" smtClean="0">
                <a:solidFill>
                  <a:schemeClr val="bg1"/>
                </a:solidFill>
              </a:rPr>
              <a:t> </a:t>
            </a:r>
            <a:r>
              <a:rPr lang="en-US" altLang="zh-CN" b="1" dirty="0" smtClean="0">
                <a:solidFill>
                  <a:schemeClr val="bg1"/>
                </a:solidFill>
              </a:rPr>
              <a:t>Lockstep</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err="1" smtClean="0">
                <a:solidFill>
                  <a:schemeClr val="bg1"/>
                </a:solidFill>
              </a:rPr>
              <a:t>Neworks</a:t>
            </a:r>
            <a:r>
              <a:rPr lang="en-US" altLang="zh-CN" b="1" dirty="0" smtClean="0">
                <a:solidFill>
                  <a:schemeClr val="bg1"/>
                </a:solidFill>
              </a:rPr>
              <a:t>. </a:t>
            </a:r>
            <a:r>
              <a:rPr lang="en-US" altLang="zh-CN" i="1" dirty="0" smtClean="0">
                <a:solidFill>
                  <a:schemeClr val="bg1"/>
                </a:solidFill>
              </a:rPr>
              <a:t>WWW</a:t>
            </a:r>
            <a:r>
              <a:rPr lang="en-US" dirty="0" smtClean="0">
                <a:solidFill>
                  <a:schemeClr val="bg1"/>
                </a:solidFill>
              </a:rPr>
              <a:t>, </a:t>
            </a:r>
            <a:r>
              <a:rPr lang="en-US" altLang="zh-CN" dirty="0" smtClean="0">
                <a:solidFill>
                  <a:schemeClr val="bg1"/>
                </a:solidFill>
              </a:rPr>
              <a:t>2013.</a:t>
            </a:r>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6893" y="1783331"/>
            <a:ext cx="4899907" cy="3989838"/>
          </a:xfrm>
          <a:prstGeom prst="rect">
            <a:avLst/>
          </a:prstGeom>
        </p:spPr>
      </p:pic>
      <p:sp>
        <p:nvSpPr>
          <p:cNvPr id="8" name="Rectangle 7"/>
          <p:cNvSpPr/>
          <p:nvPr/>
        </p:nvSpPr>
        <p:spPr>
          <a:xfrm>
            <a:off x="164898" y="3418826"/>
            <a:ext cx="3507692" cy="584775"/>
          </a:xfrm>
          <a:prstGeom prst="rect">
            <a:avLst/>
          </a:prstGeom>
          <a:solidFill>
            <a:srgbClr val="FF0000"/>
          </a:solidFill>
        </p:spPr>
        <p:txBody>
          <a:bodyPr wrap="none">
            <a:spAutoFit/>
          </a:bodyPr>
          <a:lstStyle/>
          <a:p>
            <a:r>
              <a:rPr lang="en-US" altLang="zh-CN" sz="3200" b="1" dirty="0" smtClean="0">
                <a:solidFill>
                  <a:schemeClr val="bg1"/>
                </a:solidFill>
              </a:rPr>
              <a:t>Seed</a:t>
            </a:r>
            <a:r>
              <a:rPr lang="zh-CN" altLang="en-US" sz="3200" b="1" dirty="0" smtClean="0">
                <a:solidFill>
                  <a:schemeClr val="bg1"/>
                </a:solidFill>
              </a:rPr>
              <a:t> </a:t>
            </a:r>
            <a:r>
              <a:rPr lang="en-US" altLang="zh-CN" sz="3200" b="1" dirty="0" smtClean="0">
                <a:solidFill>
                  <a:schemeClr val="bg1"/>
                </a:solidFill>
              </a:rPr>
              <a:t>Selection!!!</a:t>
            </a:r>
            <a:endParaRPr lang="en-US" sz="3200" b="1" dirty="0">
              <a:solidFill>
                <a:schemeClr val="bg1"/>
              </a:solidFill>
            </a:endParaRPr>
          </a:p>
        </p:txBody>
      </p:sp>
    </p:spTree>
    <p:extLst>
      <p:ext uri="{BB962C8B-B14F-4D97-AF65-F5344CB8AC3E}">
        <p14:creationId xmlns:p14="http://schemas.microsoft.com/office/powerpoint/2010/main" val="148622868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Lockstep</a:t>
            </a:r>
            <a:r>
              <a:rPr lang="zh-CN" altLang="en-US" dirty="0" smtClean="0"/>
              <a:t> </a:t>
            </a:r>
            <a:r>
              <a:rPr lang="en-US" altLang="zh-CN" dirty="0" smtClean="0"/>
              <a:t>Behavior:</a:t>
            </a:r>
            <a:r>
              <a:rPr lang="zh-CN" altLang="en-US" dirty="0" smtClean="0"/>
              <a:t> </a:t>
            </a:r>
            <a:r>
              <a:rPr lang="en-US" altLang="zh-CN" dirty="0" smtClean="0">
                <a:solidFill>
                  <a:srgbClr val="FF0000"/>
                </a:solidFill>
              </a:rPr>
              <a:t>Twitter</a:t>
            </a:r>
            <a:r>
              <a:rPr lang="zh-CN" altLang="en-US" dirty="0" smtClean="0">
                <a:solidFill>
                  <a:srgbClr val="FF0000"/>
                </a:solidFill>
              </a:rPr>
              <a:t> </a:t>
            </a:r>
            <a:r>
              <a:rPr lang="en-US" altLang="zh-CN" dirty="0" smtClean="0">
                <a:solidFill>
                  <a:srgbClr val="FF0000"/>
                </a:solidFill>
              </a:rPr>
              <a:t>Followers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171</a:t>
            </a:fld>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8818" y="1809817"/>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527874" y="1878412"/>
            <a:ext cx="1128835" cy="584775"/>
          </a:xfrm>
          <a:prstGeom prst="rect">
            <a:avLst/>
          </a:prstGeom>
          <a:noFill/>
        </p:spPr>
        <p:txBody>
          <a:bodyPr wrap="none" rtlCol="0">
            <a:spAutoFit/>
          </a:bodyPr>
          <a:lstStyle/>
          <a:p>
            <a:r>
              <a:rPr lang="en-US" altLang="zh-CN" sz="3200" dirty="0" smtClean="0">
                <a:cs typeface="Times New Roman" panose="02020603050405020304" pitchFamily="18" charset="0"/>
                <a:sym typeface="Symbol"/>
              </a:rPr>
              <a:t> </a:t>
            </a:r>
            <a:r>
              <a:rPr lang="en-US" altLang="zh-CN" sz="3200" dirty="0" smtClean="0">
                <a:cs typeface="Times New Roman" panose="02020603050405020304" pitchFamily="18" charset="0"/>
              </a:rPr>
              <a:t>100</a:t>
            </a:r>
            <a:endParaRPr lang="zh-CN" altLang="en-US" sz="3200" dirty="0">
              <a:cs typeface="Times New Roman" panose="02020603050405020304" pitchFamily="18" charset="0"/>
            </a:endParaRPr>
          </a:p>
        </p:txBody>
      </p:sp>
      <p:pic>
        <p:nvPicPr>
          <p:cNvPr id="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213" y="1810799"/>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023711" y="1878412"/>
            <a:ext cx="1436612" cy="584775"/>
          </a:xfrm>
          <a:prstGeom prst="rect">
            <a:avLst/>
          </a:prstGeom>
          <a:noFill/>
        </p:spPr>
        <p:txBody>
          <a:bodyPr wrap="none" rtlCol="0">
            <a:spAutoFit/>
          </a:bodyPr>
          <a:lstStyle/>
          <a:p>
            <a:r>
              <a:rPr lang="en-US" altLang="zh-CN" sz="3200" dirty="0" smtClean="0">
                <a:cs typeface="Times New Roman" panose="02020603050405020304" pitchFamily="18" charset="0"/>
                <a:sym typeface="Symbol"/>
              </a:rPr>
              <a:t> </a:t>
            </a:r>
            <a:r>
              <a:rPr lang="en-US" altLang="zh-CN" sz="3200" dirty="0" smtClean="0">
                <a:cs typeface="Times New Roman" panose="02020603050405020304" pitchFamily="18" charset="0"/>
              </a:rPr>
              <a:t>1,000</a:t>
            </a:r>
            <a:endParaRPr lang="zh-CN" altLang="en-US" sz="3200" dirty="0">
              <a:cs typeface="Times New Roman" panose="02020603050405020304" pitchFamily="18" charset="0"/>
            </a:endParaRPr>
          </a:p>
        </p:txBody>
      </p:sp>
      <p:cxnSp>
        <p:nvCxnSpPr>
          <p:cNvPr id="9" name="直接箭头连接符 9"/>
          <p:cNvCxnSpPr>
            <a:stCxn id="18" idx="3"/>
            <a:endCxn id="14" idx="1"/>
          </p:cNvCxnSpPr>
          <p:nvPr/>
        </p:nvCxnSpPr>
        <p:spPr>
          <a:xfrm flipV="1">
            <a:off x="2460323" y="2169817"/>
            <a:ext cx="1658495" cy="983"/>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27874" y="2694262"/>
            <a:ext cx="1128835" cy="584775"/>
          </a:xfrm>
          <a:prstGeom prst="rect">
            <a:avLst/>
          </a:prstGeom>
          <a:noFill/>
        </p:spPr>
        <p:txBody>
          <a:bodyPr wrap="none" rtlCol="0">
            <a:spAutoFit/>
          </a:bodyPr>
          <a:lstStyle/>
          <a:p>
            <a:r>
              <a:rPr lang="en-US" altLang="zh-CN" sz="3200" dirty="0" smtClean="0">
                <a:cs typeface="Times New Roman" panose="02020603050405020304" pitchFamily="18" charset="0"/>
                <a:sym typeface="Symbol"/>
              </a:rPr>
              <a:t> 1</a:t>
            </a:r>
            <a:r>
              <a:rPr lang="en-US" altLang="zh-CN" sz="3200" dirty="0" smtClean="0">
                <a:cs typeface="Times New Roman" panose="02020603050405020304" pitchFamily="18" charset="0"/>
              </a:rPr>
              <a:t>00</a:t>
            </a:r>
            <a:endParaRPr lang="zh-CN" altLang="en-US" sz="3200" dirty="0">
              <a:cs typeface="Times New Roman" panose="02020603050405020304" pitchFamily="18" charset="0"/>
            </a:endParaRPr>
          </a:p>
        </p:txBody>
      </p:sp>
      <p:cxnSp>
        <p:nvCxnSpPr>
          <p:cNvPr id="11" name="直接箭头连接符 31"/>
          <p:cNvCxnSpPr>
            <a:endCxn id="14" idx="1"/>
          </p:cNvCxnSpPr>
          <p:nvPr/>
        </p:nvCxnSpPr>
        <p:spPr>
          <a:xfrm flipV="1">
            <a:off x="2460323" y="2169817"/>
            <a:ext cx="1658495" cy="833119"/>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pic>
        <p:nvPicPr>
          <p:cNvPr id="1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642937"/>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764" y="3479024"/>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023711" y="2710548"/>
            <a:ext cx="1436612" cy="584775"/>
          </a:xfrm>
          <a:prstGeom prst="rect">
            <a:avLst/>
          </a:prstGeom>
          <a:noFill/>
        </p:spPr>
        <p:txBody>
          <a:bodyPr wrap="none" rtlCol="0">
            <a:spAutoFit/>
          </a:bodyPr>
          <a:lstStyle/>
          <a:p>
            <a:r>
              <a:rPr lang="en-US" altLang="zh-CN" sz="3200" dirty="0" smtClean="0">
                <a:cs typeface="Times New Roman" panose="02020603050405020304" pitchFamily="18" charset="0"/>
                <a:sym typeface="Symbol"/>
              </a:rPr>
              <a:t> </a:t>
            </a:r>
            <a:r>
              <a:rPr lang="en-US" altLang="zh-CN" sz="3200" dirty="0">
                <a:cs typeface="Times New Roman" panose="02020603050405020304" pitchFamily="18" charset="0"/>
                <a:sym typeface="Symbol"/>
              </a:rPr>
              <a:t>5</a:t>
            </a:r>
            <a:r>
              <a:rPr lang="en-US" altLang="zh-CN" sz="3200" dirty="0" smtClean="0">
                <a:cs typeface="Times New Roman" panose="02020603050405020304" pitchFamily="18" charset="0"/>
              </a:rPr>
              <a:t>,000</a:t>
            </a:r>
            <a:endParaRPr lang="zh-CN" altLang="en-US" sz="3200" dirty="0">
              <a:cs typeface="Times New Roman" panose="02020603050405020304" pitchFamily="18" charset="0"/>
            </a:endParaRPr>
          </a:p>
        </p:txBody>
      </p:sp>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1487" y="2642937"/>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1487" y="3469770"/>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4527873" y="3499070"/>
            <a:ext cx="889586" cy="584776"/>
          </a:xfrm>
          <a:prstGeom prst="rect">
            <a:avLst/>
          </a:prstGeom>
          <a:noFill/>
        </p:spPr>
        <p:txBody>
          <a:bodyPr wrap="none" rtlCol="0">
            <a:spAutoFit/>
          </a:bodyPr>
          <a:lstStyle/>
          <a:p>
            <a:r>
              <a:rPr lang="en-US" altLang="zh-CN" sz="3200" dirty="0" smtClean="0">
                <a:cs typeface="Times New Roman" panose="02020603050405020304" pitchFamily="18" charset="0"/>
                <a:sym typeface="Symbol"/>
              </a:rPr>
              <a:t> ….</a:t>
            </a:r>
            <a:endParaRPr lang="zh-CN" altLang="en-US" sz="3200" dirty="0">
              <a:cs typeface="Times New Roman" panose="02020603050405020304" pitchFamily="18" charset="0"/>
            </a:endParaRPr>
          </a:p>
        </p:txBody>
      </p:sp>
      <p:sp>
        <p:nvSpPr>
          <p:cNvPr id="18" name="TextBox 17"/>
          <p:cNvSpPr txBox="1"/>
          <p:nvPr/>
        </p:nvSpPr>
        <p:spPr>
          <a:xfrm>
            <a:off x="1023711" y="3586244"/>
            <a:ext cx="889586" cy="584776"/>
          </a:xfrm>
          <a:prstGeom prst="rect">
            <a:avLst/>
          </a:prstGeom>
          <a:noFill/>
        </p:spPr>
        <p:txBody>
          <a:bodyPr wrap="none" rtlCol="0">
            <a:spAutoFit/>
          </a:bodyPr>
          <a:lstStyle/>
          <a:p>
            <a:r>
              <a:rPr lang="en-US" altLang="zh-CN" sz="3200" dirty="0" smtClean="0">
                <a:cs typeface="Times New Roman" panose="02020603050405020304" pitchFamily="18" charset="0"/>
                <a:sym typeface="Symbol"/>
              </a:rPr>
              <a:t> ….</a:t>
            </a:r>
            <a:endParaRPr lang="zh-CN" altLang="en-US" sz="3200" dirty="0">
              <a:cs typeface="Times New Roman" panose="02020603050405020304" pitchFamily="18" charset="0"/>
            </a:endParaRPr>
          </a:p>
        </p:txBody>
      </p:sp>
      <p:cxnSp>
        <p:nvCxnSpPr>
          <p:cNvPr id="19" name="直接箭头连接符 50"/>
          <p:cNvCxnSpPr/>
          <p:nvPr/>
        </p:nvCxnSpPr>
        <p:spPr>
          <a:xfrm>
            <a:off x="2460323" y="3790990"/>
            <a:ext cx="1529659" cy="0"/>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0" name="直接箭头连接符 52"/>
          <p:cNvCxnSpPr/>
          <p:nvPr/>
        </p:nvCxnSpPr>
        <p:spPr>
          <a:xfrm>
            <a:off x="2460323" y="3002936"/>
            <a:ext cx="1587348" cy="1"/>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直接箭头连接符 55"/>
          <p:cNvCxnSpPr>
            <a:endCxn id="14" idx="1"/>
          </p:cNvCxnSpPr>
          <p:nvPr/>
        </p:nvCxnSpPr>
        <p:spPr>
          <a:xfrm flipV="1">
            <a:off x="2460323" y="2169817"/>
            <a:ext cx="1658495" cy="1621174"/>
          </a:xfrm>
          <a:prstGeom prst="straightConnector1">
            <a:avLst/>
          </a:prstGeom>
          <a:ln w="254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540509" y="1424686"/>
            <a:ext cx="1369286" cy="584775"/>
          </a:xfrm>
          <a:prstGeom prst="rect">
            <a:avLst/>
          </a:prstGeom>
        </p:spPr>
        <p:txBody>
          <a:bodyPr wrap="none">
            <a:spAutoFit/>
          </a:bodyPr>
          <a:lstStyle/>
          <a:p>
            <a:r>
              <a:rPr lang="en-US" altLang="zh-CN" sz="3200" smtClean="0">
                <a:solidFill>
                  <a:srgbClr val="011C9A"/>
                </a:solidFill>
              </a:rPr>
              <a:t>Follow</a:t>
            </a:r>
            <a:endParaRPr lang="en-US" sz="3200">
              <a:solidFill>
                <a:srgbClr val="011C9A"/>
              </a:solidFill>
            </a:endParaRPr>
          </a:p>
        </p:txBody>
      </p:sp>
      <p:sp>
        <p:nvSpPr>
          <p:cNvPr id="23" name="Rectangle 22"/>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Inferring</a:t>
            </a:r>
            <a:r>
              <a:rPr lang="zh-CN" altLang="en-US" b="1" dirty="0" smtClean="0">
                <a:solidFill>
                  <a:schemeClr val="bg1"/>
                </a:solidFill>
              </a:rPr>
              <a:t> </a:t>
            </a:r>
            <a:r>
              <a:rPr lang="en-US" altLang="zh-CN" b="1" dirty="0" smtClean="0">
                <a:solidFill>
                  <a:schemeClr val="bg1"/>
                </a:solidFill>
              </a:rPr>
              <a:t>Strange</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from</a:t>
            </a:r>
            <a:r>
              <a:rPr lang="zh-CN" altLang="en-US" b="1" dirty="0" smtClean="0">
                <a:solidFill>
                  <a:schemeClr val="bg1"/>
                </a:solidFill>
              </a:rPr>
              <a:t> </a:t>
            </a:r>
            <a:r>
              <a:rPr lang="en-US" altLang="zh-CN" b="1" dirty="0" smtClean="0">
                <a:solidFill>
                  <a:schemeClr val="bg1"/>
                </a:solidFill>
              </a:rPr>
              <a:t>Connectivity</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Networks. </a:t>
            </a:r>
            <a:r>
              <a:rPr lang="en-US" altLang="zh-CN" i="1" dirty="0" smtClean="0">
                <a:solidFill>
                  <a:schemeClr val="bg1"/>
                </a:solidFill>
              </a:rPr>
              <a:t>PAKDD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43302819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Lockstep</a:t>
            </a:r>
            <a:r>
              <a:rPr lang="zh-CN" altLang="en-US" dirty="0" smtClean="0"/>
              <a:t> </a:t>
            </a:r>
            <a:r>
              <a:rPr lang="en-US" altLang="zh-CN" dirty="0" smtClean="0"/>
              <a:t>Behavior:</a:t>
            </a:r>
            <a:r>
              <a:rPr lang="zh-CN" altLang="en-US" dirty="0" smtClean="0"/>
              <a:t> </a:t>
            </a:r>
            <a:r>
              <a:rPr lang="en-US" altLang="zh-CN" dirty="0" smtClean="0">
                <a:solidFill>
                  <a:srgbClr val="FF0000"/>
                </a:solidFill>
              </a:rPr>
              <a:t>Reorder</a:t>
            </a:r>
            <a:r>
              <a:rPr lang="zh-CN" altLang="en-US" dirty="0" smtClean="0">
                <a:solidFill>
                  <a:srgbClr val="FF0000"/>
                </a:solidFill>
              </a:rPr>
              <a:t> </a:t>
            </a:r>
            <a:r>
              <a:rPr lang="en-US" altLang="zh-CN" dirty="0" smtClean="0">
                <a:solidFill>
                  <a:srgbClr val="FF0000"/>
                </a:solidFill>
              </a:rPr>
              <a:t>Matrix</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172</a:t>
            </a:fld>
            <a:endParaRPr lang="en-US"/>
          </a:p>
        </p:txBody>
      </p:sp>
      <p:pic>
        <p:nvPicPr>
          <p:cNvPr id="23" name="Content Placeholder 11"/>
          <p:cNvPicPr>
            <a:picLocks noChangeAspect="1"/>
          </p:cNvPicPr>
          <p:nvPr/>
        </p:nvPicPr>
        <p:blipFill rotWithShape="1">
          <a:blip r:embed="rId2"/>
          <a:srcRect t="315" b="-279"/>
          <a:stretch/>
        </p:blipFill>
        <p:spPr>
          <a:xfrm>
            <a:off x="1847325" y="3680843"/>
            <a:ext cx="2001187" cy="2000499"/>
          </a:xfrm>
          <a:prstGeom prst="rect">
            <a:avLst/>
          </a:prstGeom>
          <a:ln>
            <a:solidFill>
              <a:schemeClr val="tx1"/>
            </a:solidFill>
          </a:ln>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75" y="1424686"/>
            <a:ext cx="3444406" cy="1849411"/>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7439" y="3680843"/>
            <a:ext cx="1964258" cy="2000499"/>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37438" y="3680842"/>
            <a:ext cx="494675" cy="351769"/>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2113" y="4032611"/>
            <a:ext cx="344775" cy="245173"/>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6888" y="4268381"/>
            <a:ext cx="216165" cy="153717"/>
          </a:xfrm>
          <a:prstGeom prst="rect">
            <a:avLst/>
          </a:prstGeom>
        </p:spPr>
      </p:pic>
      <p:sp>
        <p:nvSpPr>
          <p:cNvPr id="28" name="矩形 48"/>
          <p:cNvSpPr/>
          <p:nvPr/>
        </p:nvSpPr>
        <p:spPr>
          <a:xfrm>
            <a:off x="5937438" y="3680840"/>
            <a:ext cx="1964259" cy="2000501"/>
          </a:xfrm>
          <a:prstGeom prst="rect">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Rectangle 28"/>
          <p:cNvSpPr/>
          <p:nvPr/>
        </p:nvSpPr>
        <p:spPr>
          <a:xfrm>
            <a:off x="457200" y="4221399"/>
            <a:ext cx="1390124" cy="646331"/>
          </a:xfrm>
          <a:prstGeom prst="rect">
            <a:avLst/>
          </a:prstGeom>
        </p:spPr>
        <p:txBody>
          <a:bodyPr wrap="none">
            <a:spAutoFit/>
          </a:bodyPr>
          <a:lstStyle/>
          <a:p>
            <a:r>
              <a:rPr lang="en-US" altLang="zh-CN" sz="3600" dirty="0" smtClean="0">
                <a:solidFill>
                  <a:srgbClr val="011C9A"/>
                </a:solidFill>
              </a:rPr>
              <a:t>Given</a:t>
            </a:r>
            <a:endParaRPr lang="en-US" sz="3600" dirty="0">
              <a:solidFill>
                <a:srgbClr val="011C9A"/>
              </a:solidFill>
            </a:endParaRPr>
          </a:p>
        </p:txBody>
      </p:sp>
      <p:sp>
        <p:nvSpPr>
          <p:cNvPr id="30" name="Rectangle 29"/>
          <p:cNvSpPr/>
          <p:nvPr/>
        </p:nvSpPr>
        <p:spPr>
          <a:xfrm>
            <a:off x="3967081" y="4221399"/>
            <a:ext cx="1851789" cy="646331"/>
          </a:xfrm>
          <a:prstGeom prst="rect">
            <a:avLst/>
          </a:prstGeom>
        </p:spPr>
        <p:txBody>
          <a:bodyPr wrap="none">
            <a:spAutoFit/>
          </a:bodyPr>
          <a:lstStyle/>
          <a:p>
            <a:r>
              <a:rPr lang="en-US" altLang="zh-CN" sz="3600" dirty="0" smtClean="0">
                <a:solidFill>
                  <a:srgbClr val="011C9A"/>
                </a:solidFill>
              </a:rPr>
              <a:t>Reorder</a:t>
            </a:r>
            <a:endParaRPr lang="en-US" sz="3600" dirty="0">
              <a:solidFill>
                <a:srgbClr val="011C9A"/>
              </a:solidFill>
            </a:endParaRPr>
          </a:p>
        </p:txBody>
      </p:sp>
      <p:sp>
        <p:nvSpPr>
          <p:cNvPr id="31" name="Rectangle 30"/>
          <p:cNvSpPr/>
          <p:nvPr/>
        </p:nvSpPr>
        <p:spPr>
          <a:xfrm>
            <a:off x="6185154" y="2092617"/>
            <a:ext cx="1346844" cy="584775"/>
          </a:xfrm>
          <a:prstGeom prst="rect">
            <a:avLst/>
          </a:prstGeom>
        </p:spPr>
        <p:txBody>
          <a:bodyPr wrap="none">
            <a:spAutoFit/>
          </a:bodyPr>
          <a:lstStyle/>
          <a:p>
            <a:r>
              <a:rPr lang="en-US" altLang="zh-CN" sz="3200" dirty="0" smtClean="0">
                <a:solidFill>
                  <a:srgbClr val="FF0000"/>
                </a:solidFill>
              </a:rPr>
              <a:t>Seed</a:t>
            </a:r>
            <a:r>
              <a:rPr lang="en-US" altLang="zh-CN" sz="3200" dirty="0">
                <a:solidFill>
                  <a:srgbClr val="FF0000"/>
                </a:solidFill>
              </a:rPr>
              <a:t>s</a:t>
            </a:r>
            <a:endParaRPr lang="en-US" sz="3200" dirty="0">
              <a:solidFill>
                <a:srgbClr val="FF0000"/>
              </a:solidFill>
            </a:endParaRPr>
          </a:p>
        </p:txBody>
      </p:sp>
      <p:cxnSp>
        <p:nvCxnSpPr>
          <p:cNvPr id="33" name="Straight Arrow Connector 32"/>
          <p:cNvCxnSpPr/>
          <p:nvPr/>
        </p:nvCxnSpPr>
        <p:spPr>
          <a:xfrm flipH="1">
            <a:off x="6185154" y="2751680"/>
            <a:ext cx="511604" cy="107081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26" idx="0"/>
          </p:cNvCxnSpPr>
          <p:nvPr/>
        </p:nvCxnSpPr>
        <p:spPr>
          <a:xfrm flipH="1">
            <a:off x="6604501" y="2751680"/>
            <a:ext cx="172387" cy="128093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1" idx="2"/>
            <a:endCxn id="27" idx="2"/>
          </p:cNvCxnSpPr>
          <p:nvPr/>
        </p:nvCxnSpPr>
        <p:spPr>
          <a:xfrm>
            <a:off x="6858576" y="2677392"/>
            <a:ext cx="26395" cy="17447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Inferring</a:t>
            </a:r>
            <a:r>
              <a:rPr lang="zh-CN" altLang="en-US" b="1" dirty="0" smtClean="0">
                <a:solidFill>
                  <a:schemeClr val="bg1"/>
                </a:solidFill>
              </a:rPr>
              <a:t> </a:t>
            </a:r>
            <a:r>
              <a:rPr lang="en-US" altLang="zh-CN" b="1" dirty="0" smtClean="0">
                <a:solidFill>
                  <a:schemeClr val="bg1"/>
                </a:solidFill>
              </a:rPr>
              <a:t>Strange</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from</a:t>
            </a:r>
            <a:r>
              <a:rPr lang="zh-CN" altLang="en-US" b="1" dirty="0" smtClean="0">
                <a:solidFill>
                  <a:schemeClr val="bg1"/>
                </a:solidFill>
              </a:rPr>
              <a:t> </a:t>
            </a:r>
            <a:r>
              <a:rPr lang="en-US" altLang="zh-CN" b="1" dirty="0" smtClean="0">
                <a:solidFill>
                  <a:schemeClr val="bg1"/>
                </a:solidFill>
              </a:rPr>
              <a:t>Connectivity</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Networks. </a:t>
            </a:r>
            <a:r>
              <a:rPr lang="en-US" altLang="zh-CN" i="1" dirty="0" smtClean="0">
                <a:solidFill>
                  <a:schemeClr val="bg1"/>
                </a:solidFill>
              </a:rPr>
              <a:t>PAKDD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144137414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Lockstep</a:t>
            </a:r>
            <a:r>
              <a:rPr lang="zh-CN" altLang="en-US" dirty="0" smtClean="0"/>
              <a:t> </a:t>
            </a:r>
            <a:r>
              <a:rPr lang="en-US" altLang="zh-CN" dirty="0" smtClean="0"/>
              <a:t>Behavior:</a:t>
            </a:r>
            <a:r>
              <a:rPr lang="zh-CN" altLang="en-US" dirty="0" smtClean="0"/>
              <a:t> </a:t>
            </a:r>
            <a:r>
              <a:rPr lang="en-US" altLang="zh-CN" dirty="0" smtClean="0">
                <a:solidFill>
                  <a:srgbClr val="FF0000"/>
                </a:solidFill>
              </a:rPr>
              <a:t>SVD</a:t>
            </a:r>
            <a:r>
              <a:rPr lang="zh-CN" altLang="en-US" dirty="0" smtClean="0">
                <a:solidFill>
                  <a:srgbClr val="FF0000"/>
                </a:solidFill>
              </a:rPr>
              <a:t> </a:t>
            </a:r>
            <a:r>
              <a:rPr lang="en-US" altLang="zh-CN" dirty="0" smtClean="0">
                <a:solidFill>
                  <a:srgbClr val="FF0000"/>
                </a:solidFill>
              </a:rPr>
              <a:t>Reminder</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173</a:t>
            </a:fld>
            <a:endParaRPr lang="en-US"/>
          </a:p>
        </p:txBody>
      </p:sp>
      <p:sp>
        <p:nvSpPr>
          <p:cNvPr id="43" name="Rectangle 42"/>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Inferring</a:t>
            </a:r>
            <a:r>
              <a:rPr lang="zh-CN" altLang="en-US" b="1" dirty="0" smtClean="0">
                <a:solidFill>
                  <a:schemeClr val="bg1"/>
                </a:solidFill>
              </a:rPr>
              <a:t> </a:t>
            </a:r>
            <a:r>
              <a:rPr lang="en-US" altLang="zh-CN" b="1" dirty="0" smtClean="0">
                <a:solidFill>
                  <a:schemeClr val="bg1"/>
                </a:solidFill>
              </a:rPr>
              <a:t>Strange</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from</a:t>
            </a:r>
            <a:r>
              <a:rPr lang="zh-CN" altLang="en-US" b="1" dirty="0" smtClean="0">
                <a:solidFill>
                  <a:schemeClr val="bg1"/>
                </a:solidFill>
              </a:rPr>
              <a:t> </a:t>
            </a:r>
            <a:r>
              <a:rPr lang="en-US" altLang="zh-CN" b="1" dirty="0" smtClean="0">
                <a:solidFill>
                  <a:schemeClr val="bg1"/>
                </a:solidFill>
              </a:rPr>
              <a:t>Connectivity</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Networks. </a:t>
            </a:r>
            <a:r>
              <a:rPr lang="en-US" altLang="zh-CN" i="1" dirty="0" smtClean="0">
                <a:solidFill>
                  <a:schemeClr val="bg1"/>
                </a:solidFill>
              </a:rPr>
              <a:t>PAKDD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
        <p:nvSpPr>
          <p:cNvPr id="121" name="笑脸 20"/>
          <p:cNvSpPr/>
          <p:nvPr/>
        </p:nvSpPr>
        <p:spPr>
          <a:xfrm>
            <a:off x="315035" y="2127057"/>
            <a:ext cx="216000" cy="216000"/>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笑脸 21"/>
          <p:cNvSpPr/>
          <p:nvPr/>
        </p:nvSpPr>
        <p:spPr>
          <a:xfrm>
            <a:off x="571179" y="2756424"/>
            <a:ext cx="216000" cy="216000"/>
          </a:xfrm>
          <a:prstGeom prst="smileyFac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笑脸 22"/>
          <p:cNvSpPr/>
          <p:nvPr/>
        </p:nvSpPr>
        <p:spPr>
          <a:xfrm>
            <a:off x="1464576" y="2756424"/>
            <a:ext cx="216000" cy="216000"/>
          </a:xfrm>
          <a:prstGeom prst="smileyFac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笑脸 23"/>
          <p:cNvSpPr/>
          <p:nvPr/>
        </p:nvSpPr>
        <p:spPr>
          <a:xfrm>
            <a:off x="315035" y="3416450"/>
            <a:ext cx="216000" cy="2160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5" name="直接箭头连接符 24"/>
          <p:cNvCxnSpPr/>
          <p:nvPr/>
        </p:nvCxnSpPr>
        <p:spPr>
          <a:xfrm>
            <a:off x="531035" y="2235057"/>
            <a:ext cx="965173" cy="552999"/>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6" name="直接箭头连接符 25"/>
          <p:cNvCxnSpPr/>
          <p:nvPr/>
        </p:nvCxnSpPr>
        <p:spPr>
          <a:xfrm>
            <a:off x="787179" y="2864424"/>
            <a:ext cx="677397" cy="0"/>
          </a:xfrm>
          <a:prstGeom prst="straightConnector1">
            <a:avLst/>
          </a:prstGeom>
          <a:ln w="1905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 name="直接箭头连接符 26"/>
          <p:cNvCxnSpPr/>
          <p:nvPr/>
        </p:nvCxnSpPr>
        <p:spPr>
          <a:xfrm flipV="1">
            <a:off x="531035" y="2940792"/>
            <a:ext cx="965173" cy="583658"/>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8" name="直接箭头连接符 27"/>
          <p:cNvCxnSpPr/>
          <p:nvPr/>
        </p:nvCxnSpPr>
        <p:spPr>
          <a:xfrm flipH="1">
            <a:off x="423035" y="2972424"/>
            <a:ext cx="256144" cy="4440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9" name="直接箭头连接符 28"/>
          <p:cNvCxnSpPr/>
          <p:nvPr/>
        </p:nvCxnSpPr>
        <p:spPr>
          <a:xfrm>
            <a:off x="423035" y="2343057"/>
            <a:ext cx="0" cy="107339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直接箭头连接符 29"/>
          <p:cNvCxnSpPr/>
          <p:nvPr/>
        </p:nvCxnSpPr>
        <p:spPr>
          <a:xfrm>
            <a:off x="1097717" y="3740451"/>
            <a:ext cx="796981"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1097717" y="3371119"/>
            <a:ext cx="864339" cy="400110"/>
          </a:xfrm>
          <a:prstGeom prst="rect">
            <a:avLst/>
          </a:prstGeom>
          <a:noFill/>
        </p:spPr>
        <p:txBody>
          <a:bodyPr wrap="none" rtlCol="0">
            <a:spAutoFit/>
          </a:bodyPr>
          <a:lstStyle/>
          <a:p>
            <a:r>
              <a:rPr lang="en-US" altLang="zh-CN" sz="2000" b="1" dirty="0" smtClean="0">
                <a:cs typeface="Times New Roman" panose="02020603050405020304" pitchFamily="18" charset="0"/>
              </a:rPr>
              <a:t>follow</a:t>
            </a:r>
            <a:endParaRPr lang="zh-CN" altLang="en-US" sz="2000" b="1" dirty="0">
              <a:cs typeface="Times New Roman" panose="02020603050405020304" pitchFamily="18" charset="0"/>
            </a:endParaRPr>
          </a:p>
        </p:txBody>
      </p:sp>
      <p:sp>
        <p:nvSpPr>
          <p:cNvPr id="132" name="TextBox 131"/>
          <p:cNvSpPr txBox="1"/>
          <p:nvPr/>
        </p:nvSpPr>
        <p:spPr>
          <a:xfrm>
            <a:off x="0" y="4116563"/>
            <a:ext cx="2195433" cy="461665"/>
          </a:xfrm>
          <a:prstGeom prst="rect">
            <a:avLst/>
          </a:prstGeom>
          <a:noFill/>
        </p:spPr>
        <p:txBody>
          <a:bodyPr wrap="none" rtlCol="0">
            <a:spAutoFit/>
          </a:bodyPr>
          <a:lstStyle/>
          <a:p>
            <a:r>
              <a:rPr lang="en-US" altLang="zh-CN" sz="2400" dirty="0" smtClean="0">
                <a:cs typeface="Times New Roman" panose="02020603050405020304" pitchFamily="18" charset="0"/>
              </a:rPr>
              <a:t>Graph Structure</a:t>
            </a:r>
            <a:endParaRPr lang="zh-CN" altLang="en-US" sz="2400" dirty="0">
              <a:cs typeface="Times New Roman" panose="02020603050405020304" pitchFamily="18" charset="0"/>
            </a:endParaRPr>
          </a:p>
        </p:txBody>
      </p:sp>
      <p:sp>
        <p:nvSpPr>
          <p:cNvPr id="133" name="矩形 6"/>
          <p:cNvSpPr/>
          <p:nvPr/>
        </p:nvSpPr>
        <p:spPr>
          <a:xfrm>
            <a:off x="3243592" y="2695762"/>
            <a:ext cx="1440000"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7"/>
          <p:cNvSpPr/>
          <p:nvPr/>
        </p:nvSpPr>
        <p:spPr>
          <a:xfrm>
            <a:off x="4023115" y="3109895"/>
            <a:ext cx="216000"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矩形 8"/>
          <p:cNvSpPr/>
          <p:nvPr/>
        </p:nvSpPr>
        <p:spPr>
          <a:xfrm>
            <a:off x="4023115" y="2760725"/>
            <a:ext cx="216000"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9"/>
          <p:cNvSpPr/>
          <p:nvPr/>
        </p:nvSpPr>
        <p:spPr>
          <a:xfrm>
            <a:off x="4349090" y="3109895"/>
            <a:ext cx="216000"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0"/>
          <p:cNvSpPr/>
          <p:nvPr/>
        </p:nvSpPr>
        <p:spPr>
          <a:xfrm>
            <a:off x="4349090" y="2756799"/>
            <a:ext cx="216000"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矩形 11"/>
          <p:cNvSpPr/>
          <p:nvPr/>
        </p:nvSpPr>
        <p:spPr>
          <a:xfrm>
            <a:off x="3693960" y="3442507"/>
            <a:ext cx="216000"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笑脸 12"/>
          <p:cNvSpPr/>
          <p:nvPr/>
        </p:nvSpPr>
        <p:spPr>
          <a:xfrm>
            <a:off x="3315772" y="2327112"/>
            <a:ext cx="216000" cy="216000"/>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笑脸 13"/>
          <p:cNvSpPr/>
          <p:nvPr/>
        </p:nvSpPr>
        <p:spPr>
          <a:xfrm>
            <a:off x="3675984" y="2327112"/>
            <a:ext cx="216000" cy="216000"/>
          </a:xfrm>
          <a:prstGeom prst="smileyFac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笑脸 14"/>
          <p:cNvSpPr/>
          <p:nvPr/>
        </p:nvSpPr>
        <p:spPr>
          <a:xfrm>
            <a:off x="4023115" y="2327112"/>
            <a:ext cx="216000" cy="216000"/>
          </a:xfrm>
          <a:prstGeom prst="smileyFac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笑脸 15"/>
          <p:cNvSpPr/>
          <p:nvPr/>
        </p:nvSpPr>
        <p:spPr>
          <a:xfrm>
            <a:off x="4356197" y="2327112"/>
            <a:ext cx="216000" cy="2160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笑脸 16"/>
          <p:cNvSpPr/>
          <p:nvPr/>
        </p:nvSpPr>
        <p:spPr>
          <a:xfrm>
            <a:off x="2955560" y="2781961"/>
            <a:ext cx="216000" cy="216000"/>
          </a:xfrm>
          <a:prstGeom prst="smileyFace">
            <a:avLst/>
          </a:prstGeom>
          <a:no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笑脸 17"/>
          <p:cNvSpPr/>
          <p:nvPr/>
        </p:nvSpPr>
        <p:spPr>
          <a:xfrm>
            <a:off x="2955560" y="3130868"/>
            <a:ext cx="216000" cy="216000"/>
          </a:xfrm>
          <a:prstGeom prst="smileyFac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笑脸 18"/>
          <p:cNvSpPr/>
          <p:nvPr/>
        </p:nvSpPr>
        <p:spPr>
          <a:xfrm>
            <a:off x="2955560" y="3469126"/>
            <a:ext cx="216000" cy="216000"/>
          </a:xfrm>
          <a:prstGeom prst="smileyFac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笑脸 19"/>
          <p:cNvSpPr/>
          <p:nvPr/>
        </p:nvSpPr>
        <p:spPr>
          <a:xfrm>
            <a:off x="2955560" y="3793125"/>
            <a:ext cx="216000" cy="216000"/>
          </a:xfrm>
          <a:prstGeom prst="smileyFace">
            <a:avLst/>
          </a:prstGeom>
          <a:noFill/>
          <a:ln>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TextBox 146"/>
          <p:cNvSpPr txBox="1"/>
          <p:nvPr/>
        </p:nvSpPr>
        <p:spPr>
          <a:xfrm>
            <a:off x="2757172" y="4114705"/>
            <a:ext cx="2412840" cy="461665"/>
          </a:xfrm>
          <a:prstGeom prst="rect">
            <a:avLst/>
          </a:prstGeom>
          <a:noFill/>
        </p:spPr>
        <p:txBody>
          <a:bodyPr wrap="none" rtlCol="0">
            <a:spAutoFit/>
          </a:bodyPr>
          <a:lstStyle/>
          <a:p>
            <a:pPr algn="ctr"/>
            <a:r>
              <a:rPr lang="en-US" altLang="zh-CN" sz="2400" dirty="0" smtClean="0">
                <a:cs typeface="Times New Roman" panose="02020603050405020304" pitchFamily="18" charset="0"/>
              </a:rPr>
              <a:t>Adjacency Matrix</a:t>
            </a:r>
          </a:p>
        </p:txBody>
      </p:sp>
      <p:sp>
        <p:nvSpPr>
          <p:cNvPr id="148" name="TextBox 147"/>
          <p:cNvSpPr txBox="1"/>
          <p:nvPr/>
        </p:nvSpPr>
        <p:spPr>
          <a:xfrm>
            <a:off x="3482742" y="1927002"/>
            <a:ext cx="1120820" cy="400110"/>
          </a:xfrm>
          <a:prstGeom prst="rect">
            <a:avLst/>
          </a:prstGeom>
          <a:noFill/>
        </p:spPr>
        <p:txBody>
          <a:bodyPr wrap="none" rtlCol="0">
            <a:spAutoFit/>
          </a:bodyPr>
          <a:lstStyle/>
          <a:p>
            <a:r>
              <a:rPr lang="en-US" altLang="zh-CN" sz="2000" b="1" dirty="0" err="1" smtClean="0">
                <a:cs typeface="Times New Roman" panose="02020603050405020304" pitchFamily="18" charset="0"/>
              </a:rPr>
              <a:t>followee</a:t>
            </a:r>
            <a:endParaRPr lang="zh-CN" altLang="en-US" sz="2000" b="1" dirty="0">
              <a:cs typeface="Times New Roman" panose="02020603050405020304" pitchFamily="18" charset="0"/>
            </a:endParaRPr>
          </a:p>
        </p:txBody>
      </p:sp>
      <p:sp>
        <p:nvSpPr>
          <p:cNvPr id="149" name="TextBox 148"/>
          <p:cNvSpPr txBox="1"/>
          <p:nvPr/>
        </p:nvSpPr>
        <p:spPr>
          <a:xfrm rot="16200000">
            <a:off x="2187807" y="3209656"/>
            <a:ext cx="1081972" cy="400110"/>
          </a:xfrm>
          <a:prstGeom prst="rect">
            <a:avLst/>
          </a:prstGeom>
          <a:noFill/>
        </p:spPr>
        <p:txBody>
          <a:bodyPr wrap="none" rtlCol="0">
            <a:spAutoFit/>
          </a:bodyPr>
          <a:lstStyle/>
          <a:p>
            <a:r>
              <a:rPr lang="en-US" altLang="zh-CN" sz="2000" b="1" dirty="0" smtClean="0">
                <a:cs typeface="Times New Roman" panose="02020603050405020304" pitchFamily="18" charset="0"/>
              </a:rPr>
              <a:t>follower</a:t>
            </a:r>
            <a:endParaRPr lang="zh-CN" altLang="en-US" sz="2000" b="1" dirty="0">
              <a:cs typeface="Times New Roman" panose="02020603050405020304" pitchFamily="18" charset="0"/>
            </a:endParaRPr>
          </a:p>
        </p:txBody>
      </p:sp>
      <p:sp>
        <p:nvSpPr>
          <p:cNvPr id="150" name="矩形 37"/>
          <p:cNvSpPr/>
          <p:nvPr/>
        </p:nvSpPr>
        <p:spPr>
          <a:xfrm>
            <a:off x="3315772" y="3442507"/>
            <a:ext cx="216000"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矩形 38"/>
          <p:cNvSpPr/>
          <p:nvPr/>
        </p:nvSpPr>
        <p:spPr>
          <a:xfrm>
            <a:off x="4023115" y="3753249"/>
            <a:ext cx="216000" cy="216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40"/>
          <p:cNvSpPr/>
          <p:nvPr/>
        </p:nvSpPr>
        <p:spPr>
          <a:xfrm>
            <a:off x="3266742" y="2751444"/>
            <a:ext cx="216000" cy="2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sym typeface="Symbol"/>
              </a:rPr>
              <a:t></a:t>
            </a:r>
            <a:endParaRPr lang="zh-CN" altLang="en-US" dirty="0">
              <a:solidFill>
                <a:schemeClr val="tx1"/>
              </a:solidFill>
            </a:endParaRPr>
          </a:p>
        </p:txBody>
      </p:sp>
      <p:sp>
        <p:nvSpPr>
          <p:cNvPr id="153" name="矩形 41"/>
          <p:cNvSpPr/>
          <p:nvPr/>
        </p:nvSpPr>
        <p:spPr>
          <a:xfrm>
            <a:off x="3591083" y="3022868"/>
            <a:ext cx="216000" cy="2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sym typeface="Symbol"/>
              </a:rPr>
              <a:t></a:t>
            </a:r>
            <a:endParaRPr lang="zh-CN" altLang="en-US" dirty="0">
              <a:solidFill>
                <a:schemeClr val="tx1"/>
              </a:solidFill>
            </a:endParaRPr>
          </a:p>
        </p:txBody>
      </p:sp>
      <p:sp>
        <p:nvSpPr>
          <p:cNvPr id="154" name="矩形 42"/>
          <p:cNvSpPr/>
          <p:nvPr/>
        </p:nvSpPr>
        <p:spPr>
          <a:xfrm>
            <a:off x="3939088" y="3334507"/>
            <a:ext cx="216000" cy="2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sym typeface="Symbol"/>
              </a:rPr>
              <a:t></a:t>
            </a:r>
            <a:endParaRPr lang="zh-CN" altLang="en-US" dirty="0">
              <a:solidFill>
                <a:schemeClr val="tx1"/>
              </a:solidFill>
            </a:endParaRPr>
          </a:p>
        </p:txBody>
      </p:sp>
      <p:sp>
        <p:nvSpPr>
          <p:cNvPr id="155" name="矩形 43"/>
          <p:cNvSpPr/>
          <p:nvPr/>
        </p:nvSpPr>
        <p:spPr>
          <a:xfrm>
            <a:off x="4349090" y="3703839"/>
            <a:ext cx="216000" cy="21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sym typeface="Symbol"/>
              </a:rPr>
              <a:t></a:t>
            </a:r>
            <a:endParaRPr lang="zh-CN" altLang="en-US" dirty="0">
              <a:solidFill>
                <a:schemeClr val="tx1"/>
              </a:solidFill>
            </a:endParaRPr>
          </a:p>
        </p:txBody>
      </p:sp>
      <p:sp>
        <p:nvSpPr>
          <p:cNvPr id="156" name="矩形 76"/>
          <p:cNvSpPr/>
          <p:nvPr/>
        </p:nvSpPr>
        <p:spPr>
          <a:xfrm>
            <a:off x="3882965" y="2711224"/>
            <a:ext cx="851383" cy="839287"/>
          </a:xfrm>
          <a:prstGeom prst="rect">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solidFill>
                <a:srgbClr val="7030A0"/>
              </a:solidFill>
            </a:endParaRPr>
          </a:p>
        </p:txBody>
      </p:sp>
      <p:sp>
        <p:nvSpPr>
          <p:cNvPr id="157" name="TextBox 156"/>
          <p:cNvSpPr txBox="1"/>
          <p:nvPr/>
        </p:nvSpPr>
        <p:spPr>
          <a:xfrm>
            <a:off x="4633543" y="2306266"/>
            <a:ext cx="314659" cy="400110"/>
          </a:xfrm>
          <a:prstGeom prst="rect">
            <a:avLst/>
          </a:prstGeom>
          <a:noFill/>
        </p:spPr>
        <p:txBody>
          <a:bodyPr wrap="none" rtlCol="0">
            <a:spAutoFit/>
          </a:bodyPr>
          <a:lstStyle/>
          <a:p>
            <a:r>
              <a:rPr lang="en-US" altLang="zh-CN" sz="2000" b="1" dirty="0" smtClean="0">
                <a:solidFill>
                  <a:srgbClr val="7030A0"/>
                </a:solidFill>
                <a:cs typeface="Times New Roman" panose="02020603050405020304" pitchFamily="18" charset="0"/>
              </a:rPr>
              <a:t>1</a:t>
            </a:r>
            <a:endParaRPr lang="zh-CN" altLang="en-US" sz="2000" b="1" dirty="0">
              <a:solidFill>
                <a:srgbClr val="7030A0"/>
              </a:solidFill>
              <a:cs typeface="Times New Roman" panose="02020603050405020304" pitchFamily="18" charset="0"/>
            </a:endParaRPr>
          </a:p>
        </p:txBody>
      </p:sp>
      <p:sp>
        <p:nvSpPr>
          <p:cNvPr id="158" name="矩形 77"/>
          <p:cNvSpPr/>
          <p:nvPr/>
        </p:nvSpPr>
        <p:spPr>
          <a:xfrm>
            <a:off x="3250635" y="3334507"/>
            <a:ext cx="772480" cy="418742"/>
          </a:xfrm>
          <a:prstGeom prst="rect">
            <a:avLst/>
          </a:prstGeom>
          <a:noFill/>
          <a:ln>
            <a:solidFill>
              <a:srgbClr val="FF66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9" name="TextBox 158"/>
          <p:cNvSpPr txBox="1"/>
          <p:nvPr/>
        </p:nvSpPr>
        <p:spPr>
          <a:xfrm>
            <a:off x="3377548" y="3655976"/>
            <a:ext cx="314659" cy="400110"/>
          </a:xfrm>
          <a:prstGeom prst="rect">
            <a:avLst/>
          </a:prstGeom>
          <a:noFill/>
          <a:ln>
            <a:solidFill>
              <a:srgbClr val="FF6600"/>
            </a:solidFill>
          </a:ln>
        </p:spPr>
        <p:txBody>
          <a:bodyPr wrap="none" rtlCol="0">
            <a:spAutoFit/>
          </a:bodyPr>
          <a:lstStyle/>
          <a:p>
            <a:r>
              <a:rPr lang="en-US" altLang="zh-CN" sz="2000" b="1" dirty="0" smtClean="0">
                <a:solidFill>
                  <a:srgbClr val="FF6600"/>
                </a:solidFill>
                <a:cs typeface="Times New Roman" panose="02020603050405020304" pitchFamily="18" charset="0"/>
              </a:rPr>
              <a:t>2</a:t>
            </a:r>
            <a:endParaRPr lang="zh-CN" altLang="en-US" sz="2000" b="1" dirty="0">
              <a:solidFill>
                <a:srgbClr val="FF6600"/>
              </a:solidFill>
              <a:cs typeface="Times New Roman" panose="02020603050405020304" pitchFamily="18" charset="0"/>
            </a:endParaRPr>
          </a:p>
        </p:txBody>
      </p:sp>
      <p:sp>
        <p:nvSpPr>
          <p:cNvPr id="193" name="矩形 22"/>
          <p:cNvSpPr/>
          <p:nvPr/>
        </p:nvSpPr>
        <p:spPr>
          <a:xfrm>
            <a:off x="6052862" y="2647414"/>
            <a:ext cx="504056"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23"/>
          <p:cNvSpPr/>
          <p:nvPr/>
        </p:nvSpPr>
        <p:spPr>
          <a:xfrm>
            <a:off x="6650948" y="2649673"/>
            <a:ext cx="504056" cy="50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24"/>
          <p:cNvSpPr/>
          <p:nvPr/>
        </p:nvSpPr>
        <p:spPr>
          <a:xfrm rot="16200000">
            <a:off x="7699918" y="2209922"/>
            <a:ext cx="504056"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笑脸 25"/>
          <p:cNvSpPr/>
          <p:nvPr/>
        </p:nvSpPr>
        <p:spPr>
          <a:xfrm>
            <a:off x="5755702" y="2740104"/>
            <a:ext cx="216000" cy="216000"/>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笑脸 26"/>
          <p:cNvSpPr/>
          <p:nvPr/>
        </p:nvSpPr>
        <p:spPr>
          <a:xfrm>
            <a:off x="5755702" y="3089011"/>
            <a:ext cx="216000" cy="216000"/>
          </a:xfrm>
          <a:prstGeom prst="smileyFac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笑脸 27"/>
          <p:cNvSpPr/>
          <p:nvPr/>
        </p:nvSpPr>
        <p:spPr>
          <a:xfrm>
            <a:off x="5755702" y="3427269"/>
            <a:ext cx="216000" cy="216000"/>
          </a:xfrm>
          <a:prstGeom prst="smileyFac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笑脸 28"/>
          <p:cNvSpPr/>
          <p:nvPr/>
        </p:nvSpPr>
        <p:spPr>
          <a:xfrm>
            <a:off x="5755702" y="3751268"/>
            <a:ext cx="216000" cy="2160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笑脸 29"/>
          <p:cNvSpPr/>
          <p:nvPr/>
        </p:nvSpPr>
        <p:spPr>
          <a:xfrm>
            <a:off x="7278815" y="2357724"/>
            <a:ext cx="216000" cy="216000"/>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笑脸 30"/>
          <p:cNvSpPr/>
          <p:nvPr/>
        </p:nvSpPr>
        <p:spPr>
          <a:xfrm>
            <a:off x="7639027" y="2357724"/>
            <a:ext cx="216000" cy="216000"/>
          </a:xfrm>
          <a:prstGeom prst="smileyFac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笑脸 31"/>
          <p:cNvSpPr/>
          <p:nvPr/>
        </p:nvSpPr>
        <p:spPr>
          <a:xfrm>
            <a:off x="7986158" y="2357724"/>
            <a:ext cx="216000" cy="216000"/>
          </a:xfrm>
          <a:prstGeom prst="smileyFac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笑脸 32"/>
          <p:cNvSpPr/>
          <p:nvPr/>
        </p:nvSpPr>
        <p:spPr>
          <a:xfrm>
            <a:off x="8319240" y="2357724"/>
            <a:ext cx="216000" cy="2160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TextBox 203"/>
          <p:cNvSpPr txBox="1"/>
          <p:nvPr/>
        </p:nvSpPr>
        <p:spPr>
          <a:xfrm>
            <a:off x="7411573" y="1957614"/>
            <a:ext cx="1120820" cy="400110"/>
          </a:xfrm>
          <a:prstGeom prst="rect">
            <a:avLst/>
          </a:prstGeom>
          <a:noFill/>
        </p:spPr>
        <p:txBody>
          <a:bodyPr wrap="none" rtlCol="0">
            <a:spAutoFit/>
          </a:bodyPr>
          <a:lstStyle/>
          <a:p>
            <a:r>
              <a:rPr lang="en-US" altLang="zh-CN" sz="2000" b="1" dirty="0" err="1" smtClean="0">
                <a:cs typeface="Times New Roman" panose="02020603050405020304" pitchFamily="18" charset="0"/>
              </a:rPr>
              <a:t>followee</a:t>
            </a:r>
            <a:endParaRPr lang="zh-CN" altLang="en-US" sz="2000" b="1" dirty="0">
              <a:cs typeface="Times New Roman" panose="02020603050405020304" pitchFamily="18" charset="0"/>
            </a:endParaRPr>
          </a:p>
        </p:txBody>
      </p:sp>
      <p:sp>
        <p:nvSpPr>
          <p:cNvPr id="205" name="TextBox 204"/>
          <p:cNvSpPr txBox="1"/>
          <p:nvPr/>
        </p:nvSpPr>
        <p:spPr>
          <a:xfrm rot="16200000">
            <a:off x="4981603" y="3144402"/>
            <a:ext cx="1080745" cy="400110"/>
          </a:xfrm>
          <a:prstGeom prst="rect">
            <a:avLst/>
          </a:prstGeom>
          <a:noFill/>
        </p:spPr>
        <p:txBody>
          <a:bodyPr wrap="none" rtlCol="0">
            <a:spAutoFit/>
          </a:bodyPr>
          <a:lstStyle/>
          <a:p>
            <a:r>
              <a:rPr lang="en-US" altLang="zh-CN" sz="2000" b="1" dirty="0" smtClean="0">
                <a:cs typeface="Times New Roman" panose="02020603050405020304" pitchFamily="18" charset="0"/>
              </a:rPr>
              <a:t>follower</a:t>
            </a:r>
            <a:endParaRPr lang="zh-CN" altLang="en-US" sz="2000" b="1" dirty="0">
              <a:cs typeface="Times New Roman" panose="02020603050405020304" pitchFamily="18" charset="0"/>
            </a:endParaRPr>
          </a:p>
        </p:txBody>
      </p:sp>
      <p:sp>
        <p:nvSpPr>
          <p:cNvPr id="206" name="矩形 38"/>
          <p:cNvSpPr/>
          <p:nvPr/>
        </p:nvSpPr>
        <p:spPr>
          <a:xfrm>
            <a:off x="6101887" y="2740104"/>
            <a:ext cx="177477" cy="216000"/>
          </a:xfrm>
          <a:prstGeom prst="rect">
            <a:avLst/>
          </a:prstGeom>
          <a:pattFill prst="wdUp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39"/>
          <p:cNvSpPr/>
          <p:nvPr/>
        </p:nvSpPr>
        <p:spPr>
          <a:xfrm>
            <a:off x="6101887" y="3072639"/>
            <a:ext cx="177477" cy="216000"/>
          </a:xfrm>
          <a:prstGeom prst="rect">
            <a:avLst/>
          </a:prstGeom>
          <a:pattFill prst="wdUp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40"/>
          <p:cNvSpPr/>
          <p:nvPr/>
        </p:nvSpPr>
        <p:spPr>
          <a:xfrm>
            <a:off x="6092530" y="3410216"/>
            <a:ext cx="186834" cy="2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41"/>
          <p:cNvSpPr/>
          <p:nvPr/>
        </p:nvSpPr>
        <p:spPr>
          <a:xfrm>
            <a:off x="6092530" y="3725833"/>
            <a:ext cx="186834" cy="216000"/>
          </a:xfrm>
          <a:prstGeom prst="rect">
            <a:avLst/>
          </a:prstGeom>
          <a:pattFill prst="pct5">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42"/>
          <p:cNvSpPr/>
          <p:nvPr/>
        </p:nvSpPr>
        <p:spPr>
          <a:xfrm rot="16200000">
            <a:off x="8009663" y="2675077"/>
            <a:ext cx="168990" cy="216000"/>
          </a:xfrm>
          <a:prstGeom prst="rect">
            <a:avLst/>
          </a:prstGeom>
          <a:pattFill prst="wdUp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43"/>
          <p:cNvSpPr/>
          <p:nvPr/>
        </p:nvSpPr>
        <p:spPr>
          <a:xfrm rot="16200000">
            <a:off x="8342939" y="2675272"/>
            <a:ext cx="168601" cy="216000"/>
          </a:xfrm>
          <a:prstGeom prst="rect">
            <a:avLst/>
          </a:prstGeom>
          <a:pattFill prst="wdUpDiag">
            <a:fgClr>
              <a:srgbClr val="7030A0"/>
            </a:fgClr>
            <a:bgClr>
              <a:schemeClr val="bg1"/>
            </a:bgClr>
          </a:pattFill>
          <a:ln>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44"/>
          <p:cNvSpPr/>
          <p:nvPr/>
        </p:nvSpPr>
        <p:spPr>
          <a:xfrm rot="16200000">
            <a:off x="7337498" y="2675933"/>
            <a:ext cx="186833" cy="2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45"/>
          <p:cNvSpPr/>
          <p:nvPr/>
        </p:nvSpPr>
        <p:spPr>
          <a:xfrm rot="16200000">
            <a:off x="7672726" y="2671903"/>
            <a:ext cx="175339" cy="2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TextBox 213"/>
          <p:cNvSpPr txBox="1"/>
          <p:nvPr/>
        </p:nvSpPr>
        <p:spPr>
          <a:xfrm rot="2308066">
            <a:off x="6787155" y="2667517"/>
            <a:ext cx="367133" cy="400110"/>
          </a:xfrm>
          <a:prstGeom prst="rect">
            <a:avLst/>
          </a:prstGeom>
          <a:noFill/>
        </p:spPr>
        <p:txBody>
          <a:bodyPr wrap="none" rtlCol="0">
            <a:spAutoFit/>
          </a:bodyPr>
          <a:lstStyle/>
          <a:p>
            <a:r>
              <a:rPr lang="en-US" altLang="zh-CN" sz="2000" b="1" dirty="0" smtClean="0">
                <a:cs typeface="Times New Roman" panose="02020603050405020304" pitchFamily="18" charset="0"/>
              </a:rPr>
              <a:t>…</a:t>
            </a:r>
            <a:endParaRPr lang="zh-CN" altLang="en-US" sz="2000" b="1" dirty="0">
              <a:cs typeface="Times New Roman" panose="02020603050405020304" pitchFamily="18" charset="0"/>
            </a:endParaRPr>
          </a:p>
        </p:txBody>
      </p:sp>
      <p:sp>
        <p:nvSpPr>
          <p:cNvPr id="215" name="矩形 51"/>
          <p:cNvSpPr/>
          <p:nvPr/>
        </p:nvSpPr>
        <p:spPr>
          <a:xfrm rot="16200000">
            <a:off x="6304764" y="3423266"/>
            <a:ext cx="246025" cy="207231"/>
          </a:xfrm>
          <a:prstGeom prst="rect">
            <a:avLst/>
          </a:prstGeom>
          <a:pattFill prst="dkHorz">
            <a:fgClr>
              <a:srgbClr val="FF6600"/>
            </a:fgClr>
            <a:bgClr>
              <a:prstClr val="white"/>
            </a:bgClr>
          </a:patt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52"/>
          <p:cNvSpPr/>
          <p:nvPr/>
        </p:nvSpPr>
        <p:spPr>
          <a:xfrm>
            <a:off x="6334359" y="3721819"/>
            <a:ext cx="186834" cy="2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53"/>
          <p:cNvSpPr/>
          <p:nvPr/>
        </p:nvSpPr>
        <p:spPr>
          <a:xfrm>
            <a:off x="6334359" y="3077443"/>
            <a:ext cx="186834" cy="216000"/>
          </a:xfrm>
          <a:prstGeom prst="rect">
            <a:avLst/>
          </a:prstGeom>
          <a:pattFill prst="pct5">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54"/>
          <p:cNvSpPr/>
          <p:nvPr/>
        </p:nvSpPr>
        <p:spPr>
          <a:xfrm>
            <a:off x="6334359" y="2740104"/>
            <a:ext cx="186834" cy="216000"/>
          </a:xfrm>
          <a:prstGeom prst="rect">
            <a:avLst/>
          </a:prstGeom>
          <a:pattFill prst="pct5">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55"/>
          <p:cNvSpPr/>
          <p:nvPr/>
        </p:nvSpPr>
        <p:spPr>
          <a:xfrm rot="16200000">
            <a:off x="7346420" y="2912253"/>
            <a:ext cx="168990" cy="216000"/>
          </a:xfrm>
          <a:prstGeom prst="rect">
            <a:avLst/>
          </a:prstGeom>
          <a:pattFill prst="dkHorz">
            <a:fgClr>
              <a:srgbClr val="FF6600"/>
            </a:fgClr>
            <a:bgClr>
              <a:prstClr val="white"/>
            </a:bgClr>
          </a:patt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56"/>
          <p:cNvSpPr/>
          <p:nvPr/>
        </p:nvSpPr>
        <p:spPr>
          <a:xfrm rot="16200000">
            <a:off x="7678536" y="2912253"/>
            <a:ext cx="168990" cy="216000"/>
          </a:xfrm>
          <a:prstGeom prst="rect">
            <a:avLst/>
          </a:prstGeom>
          <a:pattFill prst="dkHorz">
            <a:fgClr>
              <a:srgbClr val="FF6600"/>
            </a:fgClr>
            <a:bgClr>
              <a:prstClr val="white"/>
            </a:bgClr>
          </a:patt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57"/>
          <p:cNvSpPr/>
          <p:nvPr/>
        </p:nvSpPr>
        <p:spPr>
          <a:xfrm>
            <a:off x="7986158" y="2938336"/>
            <a:ext cx="216000" cy="166412"/>
          </a:xfrm>
          <a:prstGeom prst="rect">
            <a:avLst/>
          </a:prstGeom>
          <a:pattFill prst="pct5">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58"/>
          <p:cNvSpPr/>
          <p:nvPr/>
        </p:nvSpPr>
        <p:spPr>
          <a:xfrm>
            <a:off x="8319239" y="2938336"/>
            <a:ext cx="216000" cy="166412"/>
          </a:xfrm>
          <a:prstGeom prst="rect">
            <a:avLst/>
          </a:prstGeom>
          <a:pattFill prst="pct5">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222"/>
          <p:cNvSpPr txBox="1"/>
          <p:nvPr/>
        </p:nvSpPr>
        <p:spPr>
          <a:xfrm>
            <a:off x="5951117" y="2281487"/>
            <a:ext cx="722456" cy="338554"/>
          </a:xfrm>
          <a:prstGeom prst="rect">
            <a:avLst/>
          </a:prstGeom>
          <a:noFill/>
        </p:spPr>
        <p:txBody>
          <a:bodyPr wrap="square" rtlCol="0">
            <a:spAutoFit/>
          </a:bodyPr>
          <a:lstStyle/>
          <a:p>
            <a:r>
              <a:rPr lang="en-US" altLang="zh-CN" sz="1600" b="1" dirty="0" smtClean="0">
                <a:solidFill>
                  <a:srgbClr val="C00000"/>
                </a:solidFill>
                <a:cs typeface="Times New Roman" panose="02020603050405020304" pitchFamily="18" charset="0"/>
              </a:rPr>
              <a:t> </a:t>
            </a:r>
            <a:r>
              <a:rPr lang="en-US" altLang="zh-CN" sz="1600" b="1" dirty="0" smtClean="0">
                <a:solidFill>
                  <a:srgbClr val="7030A0"/>
                </a:solidFill>
                <a:cs typeface="Times New Roman" panose="02020603050405020304" pitchFamily="18" charset="0"/>
              </a:rPr>
              <a:t>U</a:t>
            </a:r>
            <a:r>
              <a:rPr lang="en-US" altLang="zh-CN" sz="1600" b="1" baseline="-25000" dirty="0" smtClean="0">
                <a:solidFill>
                  <a:srgbClr val="7030A0"/>
                </a:solidFill>
                <a:cs typeface="Times New Roman" panose="02020603050405020304" pitchFamily="18" charset="0"/>
              </a:rPr>
              <a:t>1</a:t>
            </a:r>
            <a:r>
              <a:rPr lang="en-US" altLang="zh-CN" sz="1600" b="1" dirty="0" smtClean="0">
                <a:solidFill>
                  <a:srgbClr val="FF6600"/>
                </a:solidFill>
                <a:cs typeface="Times New Roman" panose="02020603050405020304" pitchFamily="18" charset="0"/>
              </a:rPr>
              <a:t>U</a:t>
            </a:r>
            <a:r>
              <a:rPr lang="en-US" altLang="zh-CN" sz="1600" b="1" baseline="-25000" dirty="0" smtClean="0">
                <a:solidFill>
                  <a:srgbClr val="FF6600"/>
                </a:solidFill>
                <a:cs typeface="Times New Roman" panose="02020603050405020304" pitchFamily="18" charset="0"/>
              </a:rPr>
              <a:t>2</a:t>
            </a:r>
            <a:endParaRPr lang="zh-CN" altLang="en-US" sz="1600" b="1" baseline="-25000" dirty="0">
              <a:solidFill>
                <a:srgbClr val="FF6600"/>
              </a:solidFill>
              <a:cs typeface="Times New Roman" panose="02020603050405020304" pitchFamily="18" charset="0"/>
            </a:endParaRPr>
          </a:p>
        </p:txBody>
      </p:sp>
      <p:sp>
        <p:nvSpPr>
          <p:cNvPr id="224" name="TextBox 223"/>
          <p:cNvSpPr txBox="1"/>
          <p:nvPr/>
        </p:nvSpPr>
        <p:spPr>
          <a:xfrm rot="5400000">
            <a:off x="8447863" y="2739960"/>
            <a:ext cx="722456" cy="338554"/>
          </a:xfrm>
          <a:prstGeom prst="rect">
            <a:avLst/>
          </a:prstGeom>
          <a:noFill/>
        </p:spPr>
        <p:txBody>
          <a:bodyPr wrap="square" rtlCol="0">
            <a:spAutoFit/>
          </a:bodyPr>
          <a:lstStyle/>
          <a:p>
            <a:r>
              <a:rPr lang="en-US" altLang="zh-CN" sz="1600" b="1" dirty="0">
                <a:solidFill>
                  <a:srgbClr val="C00000"/>
                </a:solidFill>
                <a:cs typeface="Times New Roman" panose="02020603050405020304" pitchFamily="18" charset="0"/>
              </a:rPr>
              <a:t> </a:t>
            </a:r>
            <a:r>
              <a:rPr lang="en-US" altLang="zh-CN" sz="1600" b="1" dirty="0" smtClean="0">
                <a:solidFill>
                  <a:srgbClr val="7030A0"/>
                </a:solidFill>
                <a:cs typeface="Times New Roman" panose="02020603050405020304" pitchFamily="18" charset="0"/>
              </a:rPr>
              <a:t>V</a:t>
            </a:r>
            <a:r>
              <a:rPr lang="en-US" altLang="zh-CN" sz="1600" b="1" baseline="-25000" dirty="0" smtClean="0">
                <a:solidFill>
                  <a:srgbClr val="7030A0"/>
                </a:solidFill>
                <a:cs typeface="Times New Roman" panose="02020603050405020304" pitchFamily="18" charset="0"/>
              </a:rPr>
              <a:t>1</a:t>
            </a:r>
            <a:r>
              <a:rPr lang="en-US" altLang="zh-CN" sz="1600" b="1" dirty="0" smtClean="0">
                <a:solidFill>
                  <a:srgbClr val="FF6600"/>
                </a:solidFill>
                <a:cs typeface="Times New Roman" panose="02020603050405020304" pitchFamily="18" charset="0"/>
              </a:rPr>
              <a:t>V</a:t>
            </a:r>
            <a:r>
              <a:rPr lang="en-US" altLang="zh-CN" sz="1600" b="1" baseline="-25000" dirty="0" smtClean="0">
                <a:solidFill>
                  <a:srgbClr val="FF6600"/>
                </a:solidFill>
                <a:cs typeface="Times New Roman" panose="02020603050405020304" pitchFamily="18" charset="0"/>
              </a:rPr>
              <a:t>2</a:t>
            </a:r>
            <a:endParaRPr lang="zh-CN" altLang="en-US" sz="1600" b="1" baseline="-25000" dirty="0">
              <a:solidFill>
                <a:srgbClr val="FF6600"/>
              </a:solidFill>
              <a:cs typeface="Times New Roman" panose="02020603050405020304" pitchFamily="18" charset="0"/>
            </a:endParaRPr>
          </a:p>
        </p:txBody>
      </p:sp>
      <p:sp>
        <p:nvSpPr>
          <p:cNvPr id="225" name="TextBox 224"/>
          <p:cNvSpPr txBox="1"/>
          <p:nvPr/>
        </p:nvSpPr>
        <p:spPr>
          <a:xfrm>
            <a:off x="6191302" y="4114704"/>
            <a:ext cx="2164065" cy="461665"/>
          </a:xfrm>
          <a:prstGeom prst="rect">
            <a:avLst/>
          </a:prstGeom>
          <a:noFill/>
        </p:spPr>
        <p:txBody>
          <a:bodyPr wrap="square" rtlCol="0">
            <a:spAutoFit/>
          </a:bodyPr>
          <a:lstStyle/>
          <a:p>
            <a:pPr algn="ctr"/>
            <a:r>
              <a:rPr lang="en-US" altLang="zh-CN" sz="2400" dirty="0" smtClean="0">
                <a:cs typeface="Times New Roman" panose="02020603050405020304" pitchFamily="18" charset="0"/>
              </a:rPr>
              <a:t>SVD:</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A=USV</a:t>
            </a:r>
            <a:r>
              <a:rPr lang="en-US" altLang="zh-CN" sz="2400" baseline="30000" dirty="0" smtClean="0">
                <a:cs typeface="Times New Roman" panose="02020603050405020304" pitchFamily="18" charset="0"/>
              </a:rPr>
              <a:t>T</a:t>
            </a:r>
          </a:p>
        </p:txBody>
      </p:sp>
      <p:sp>
        <p:nvSpPr>
          <p:cNvPr id="245" name="矩形 48"/>
          <p:cNvSpPr/>
          <p:nvPr/>
        </p:nvSpPr>
        <p:spPr>
          <a:xfrm>
            <a:off x="47113" y="1986043"/>
            <a:ext cx="2261186" cy="2590326"/>
          </a:xfrm>
          <a:prstGeom prst="rect">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6" name="矩形 48"/>
          <p:cNvSpPr/>
          <p:nvPr/>
        </p:nvSpPr>
        <p:spPr>
          <a:xfrm>
            <a:off x="2478692" y="1957452"/>
            <a:ext cx="2725466" cy="2590326"/>
          </a:xfrm>
          <a:prstGeom prst="rect">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7" name="矩形 48"/>
          <p:cNvSpPr/>
          <p:nvPr/>
        </p:nvSpPr>
        <p:spPr>
          <a:xfrm>
            <a:off x="5354140" y="1957452"/>
            <a:ext cx="3624227" cy="2590326"/>
          </a:xfrm>
          <a:prstGeom prst="rect">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83881111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Lockstep</a:t>
            </a:r>
            <a:r>
              <a:rPr lang="zh-CN" altLang="en-US" dirty="0" smtClean="0"/>
              <a:t> </a:t>
            </a:r>
            <a:r>
              <a:rPr lang="en-US" altLang="zh-CN" dirty="0" smtClean="0"/>
              <a:t>Behavior:</a:t>
            </a:r>
            <a:r>
              <a:rPr lang="zh-CN" altLang="en-US" dirty="0" smtClean="0"/>
              <a:t> </a:t>
            </a:r>
            <a:r>
              <a:rPr lang="en-US" altLang="zh-CN" dirty="0" smtClean="0">
                <a:solidFill>
                  <a:srgbClr val="FF0000"/>
                </a:solidFill>
              </a:rPr>
              <a:t>Spectral</a:t>
            </a:r>
            <a:r>
              <a:rPr lang="zh-CN" altLang="en-US" dirty="0" smtClean="0">
                <a:solidFill>
                  <a:srgbClr val="FF0000"/>
                </a:solidFill>
              </a:rPr>
              <a:t> </a:t>
            </a:r>
            <a:r>
              <a:rPr lang="en-US" altLang="zh-CN" dirty="0" smtClean="0">
                <a:solidFill>
                  <a:srgbClr val="FF0000"/>
                </a:solidFill>
              </a:rPr>
              <a:t>Subspace</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174</a:t>
            </a:fld>
            <a:endParaRPr lang="en-US"/>
          </a:p>
        </p:txBody>
      </p:sp>
      <p:sp>
        <p:nvSpPr>
          <p:cNvPr id="43" name="Rectangle 42"/>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Inferring</a:t>
            </a:r>
            <a:r>
              <a:rPr lang="zh-CN" altLang="en-US" b="1" dirty="0" smtClean="0">
                <a:solidFill>
                  <a:schemeClr val="bg1"/>
                </a:solidFill>
              </a:rPr>
              <a:t> </a:t>
            </a:r>
            <a:r>
              <a:rPr lang="en-US" altLang="zh-CN" b="1" dirty="0" smtClean="0">
                <a:solidFill>
                  <a:schemeClr val="bg1"/>
                </a:solidFill>
              </a:rPr>
              <a:t>Strange</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from</a:t>
            </a:r>
            <a:r>
              <a:rPr lang="zh-CN" altLang="en-US" b="1" dirty="0" smtClean="0">
                <a:solidFill>
                  <a:schemeClr val="bg1"/>
                </a:solidFill>
              </a:rPr>
              <a:t> </a:t>
            </a:r>
            <a:r>
              <a:rPr lang="en-US" altLang="zh-CN" b="1" dirty="0" smtClean="0">
                <a:solidFill>
                  <a:schemeClr val="bg1"/>
                </a:solidFill>
              </a:rPr>
              <a:t>Connectivity</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Networks. </a:t>
            </a:r>
            <a:r>
              <a:rPr lang="en-US" altLang="zh-CN" i="1" dirty="0" smtClean="0">
                <a:solidFill>
                  <a:schemeClr val="bg1"/>
                </a:solidFill>
              </a:rPr>
              <a:t>PAKDD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
        <p:nvSpPr>
          <p:cNvPr id="193" name="矩形 22"/>
          <p:cNvSpPr/>
          <p:nvPr/>
        </p:nvSpPr>
        <p:spPr>
          <a:xfrm>
            <a:off x="1093126" y="2197010"/>
            <a:ext cx="504056"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23"/>
          <p:cNvSpPr/>
          <p:nvPr/>
        </p:nvSpPr>
        <p:spPr>
          <a:xfrm>
            <a:off x="1691212" y="2199269"/>
            <a:ext cx="504056" cy="504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24"/>
          <p:cNvSpPr/>
          <p:nvPr/>
        </p:nvSpPr>
        <p:spPr>
          <a:xfrm rot="16200000">
            <a:off x="2740182" y="1759518"/>
            <a:ext cx="504056" cy="1368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笑脸 25"/>
          <p:cNvSpPr/>
          <p:nvPr/>
        </p:nvSpPr>
        <p:spPr>
          <a:xfrm>
            <a:off x="795966" y="2289700"/>
            <a:ext cx="216000" cy="216000"/>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笑脸 26"/>
          <p:cNvSpPr/>
          <p:nvPr/>
        </p:nvSpPr>
        <p:spPr>
          <a:xfrm>
            <a:off x="795966" y="2638607"/>
            <a:ext cx="216000" cy="216000"/>
          </a:xfrm>
          <a:prstGeom prst="smileyFac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笑脸 27"/>
          <p:cNvSpPr/>
          <p:nvPr/>
        </p:nvSpPr>
        <p:spPr>
          <a:xfrm>
            <a:off x="795966" y="2976865"/>
            <a:ext cx="216000" cy="216000"/>
          </a:xfrm>
          <a:prstGeom prst="smileyFac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笑脸 28"/>
          <p:cNvSpPr/>
          <p:nvPr/>
        </p:nvSpPr>
        <p:spPr>
          <a:xfrm>
            <a:off x="795966" y="3300864"/>
            <a:ext cx="216000" cy="2160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笑脸 29"/>
          <p:cNvSpPr/>
          <p:nvPr/>
        </p:nvSpPr>
        <p:spPr>
          <a:xfrm>
            <a:off x="2319079" y="1907320"/>
            <a:ext cx="216000" cy="216000"/>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1" name="笑脸 30"/>
          <p:cNvSpPr/>
          <p:nvPr/>
        </p:nvSpPr>
        <p:spPr>
          <a:xfrm>
            <a:off x="2679291" y="1907320"/>
            <a:ext cx="216000" cy="216000"/>
          </a:xfrm>
          <a:prstGeom prst="smileyFac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笑脸 31"/>
          <p:cNvSpPr/>
          <p:nvPr/>
        </p:nvSpPr>
        <p:spPr>
          <a:xfrm>
            <a:off x="3026422" y="1907320"/>
            <a:ext cx="216000" cy="216000"/>
          </a:xfrm>
          <a:prstGeom prst="smileyFac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3" name="笑脸 32"/>
          <p:cNvSpPr/>
          <p:nvPr/>
        </p:nvSpPr>
        <p:spPr>
          <a:xfrm>
            <a:off x="3359504" y="1907320"/>
            <a:ext cx="216000" cy="2160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TextBox 203"/>
          <p:cNvSpPr txBox="1"/>
          <p:nvPr/>
        </p:nvSpPr>
        <p:spPr>
          <a:xfrm>
            <a:off x="2451837" y="1507210"/>
            <a:ext cx="1120820" cy="400110"/>
          </a:xfrm>
          <a:prstGeom prst="rect">
            <a:avLst/>
          </a:prstGeom>
          <a:noFill/>
        </p:spPr>
        <p:txBody>
          <a:bodyPr wrap="none" rtlCol="0">
            <a:spAutoFit/>
          </a:bodyPr>
          <a:lstStyle/>
          <a:p>
            <a:r>
              <a:rPr lang="en-US" altLang="zh-CN" sz="2000" b="1" dirty="0" err="1" smtClean="0">
                <a:cs typeface="Times New Roman" panose="02020603050405020304" pitchFamily="18" charset="0"/>
              </a:rPr>
              <a:t>followee</a:t>
            </a:r>
            <a:endParaRPr lang="zh-CN" altLang="en-US" sz="2000" b="1" dirty="0">
              <a:cs typeface="Times New Roman" panose="02020603050405020304" pitchFamily="18" charset="0"/>
            </a:endParaRPr>
          </a:p>
        </p:txBody>
      </p:sp>
      <p:sp>
        <p:nvSpPr>
          <p:cNvPr id="205" name="TextBox 204"/>
          <p:cNvSpPr txBox="1"/>
          <p:nvPr/>
        </p:nvSpPr>
        <p:spPr>
          <a:xfrm rot="16200000">
            <a:off x="21867" y="2693998"/>
            <a:ext cx="1080745" cy="400110"/>
          </a:xfrm>
          <a:prstGeom prst="rect">
            <a:avLst/>
          </a:prstGeom>
          <a:noFill/>
        </p:spPr>
        <p:txBody>
          <a:bodyPr wrap="none" rtlCol="0">
            <a:spAutoFit/>
          </a:bodyPr>
          <a:lstStyle/>
          <a:p>
            <a:r>
              <a:rPr lang="en-US" altLang="zh-CN" sz="2000" b="1" dirty="0" smtClean="0">
                <a:cs typeface="Times New Roman" panose="02020603050405020304" pitchFamily="18" charset="0"/>
              </a:rPr>
              <a:t>follower</a:t>
            </a:r>
            <a:endParaRPr lang="zh-CN" altLang="en-US" sz="2000" b="1" dirty="0">
              <a:cs typeface="Times New Roman" panose="02020603050405020304" pitchFamily="18" charset="0"/>
            </a:endParaRPr>
          </a:p>
        </p:txBody>
      </p:sp>
      <p:sp>
        <p:nvSpPr>
          <p:cNvPr id="206" name="矩形 38"/>
          <p:cNvSpPr/>
          <p:nvPr/>
        </p:nvSpPr>
        <p:spPr>
          <a:xfrm>
            <a:off x="1142151" y="2289700"/>
            <a:ext cx="177477" cy="216000"/>
          </a:xfrm>
          <a:prstGeom prst="rect">
            <a:avLst/>
          </a:prstGeom>
          <a:pattFill prst="wdUp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矩形 39"/>
          <p:cNvSpPr/>
          <p:nvPr/>
        </p:nvSpPr>
        <p:spPr>
          <a:xfrm>
            <a:off x="1142151" y="2622235"/>
            <a:ext cx="177477" cy="216000"/>
          </a:xfrm>
          <a:prstGeom prst="rect">
            <a:avLst/>
          </a:prstGeom>
          <a:pattFill prst="wdUp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40"/>
          <p:cNvSpPr/>
          <p:nvPr/>
        </p:nvSpPr>
        <p:spPr>
          <a:xfrm>
            <a:off x="1132794" y="2959812"/>
            <a:ext cx="186834" cy="2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41"/>
          <p:cNvSpPr/>
          <p:nvPr/>
        </p:nvSpPr>
        <p:spPr>
          <a:xfrm>
            <a:off x="1132794" y="3275429"/>
            <a:ext cx="186834" cy="216000"/>
          </a:xfrm>
          <a:prstGeom prst="rect">
            <a:avLst/>
          </a:prstGeom>
          <a:pattFill prst="pct5">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0" name="矩形 42"/>
          <p:cNvSpPr/>
          <p:nvPr/>
        </p:nvSpPr>
        <p:spPr>
          <a:xfrm rot="16200000">
            <a:off x="3049927" y="2224673"/>
            <a:ext cx="168990" cy="216000"/>
          </a:xfrm>
          <a:prstGeom prst="rect">
            <a:avLst/>
          </a:prstGeom>
          <a:pattFill prst="wdUpDiag">
            <a:fgClr>
              <a:srgbClr val="7030A0"/>
            </a:fgClr>
            <a:bgClr>
              <a:schemeClr val="bg1"/>
            </a:bgClr>
          </a:patt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1" name="矩形 43"/>
          <p:cNvSpPr/>
          <p:nvPr/>
        </p:nvSpPr>
        <p:spPr>
          <a:xfrm rot="16200000">
            <a:off x="3383203" y="2224868"/>
            <a:ext cx="168601" cy="216000"/>
          </a:xfrm>
          <a:prstGeom prst="rect">
            <a:avLst/>
          </a:prstGeom>
          <a:pattFill prst="wdUpDiag">
            <a:fgClr>
              <a:srgbClr val="7030A0"/>
            </a:fgClr>
            <a:bgClr>
              <a:schemeClr val="bg1"/>
            </a:bgClr>
          </a:pattFill>
          <a:ln>
            <a:solidFill>
              <a:srgbClr val="7030A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2" name="矩形 44"/>
          <p:cNvSpPr/>
          <p:nvPr/>
        </p:nvSpPr>
        <p:spPr>
          <a:xfrm rot="16200000">
            <a:off x="2377762" y="2225529"/>
            <a:ext cx="186833" cy="2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45"/>
          <p:cNvSpPr/>
          <p:nvPr/>
        </p:nvSpPr>
        <p:spPr>
          <a:xfrm rot="16200000">
            <a:off x="2712990" y="2221499"/>
            <a:ext cx="175339" cy="2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TextBox 213"/>
          <p:cNvSpPr txBox="1"/>
          <p:nvPr/>
        </p:nvSpPr>
        <p:spPr>
          <a:xfrm rot="2308066">
            <a:off x="1827419" y="2217113"/>
            <a:ext cx="367133" cy="400110"/>
          </a:xfrm>
          <a:prstGeom prst="rect">
            <a:avLst/>
          </a:prstGeom>
          <a:noFill/>
        </p:spPr>
        <p:txBody>
          <a:bodyPr wrap="none" rtlCol="0">
            <a:spAutoFit/>
          </a:bodyPr>
          <a:lstStyle/>
          <a:p>
            <a:r>
              <a:rPr lang="en-US" altLang="zh-CN" sz="2000" b="1" dirty="0" smtClean="0">
                <a:cs typeface="Times New Roman" panose="02020603050405020304" pitchFamily="18" charset="0"/>
              </a:rPr>
              <a:t>…</a:t>
            </a:r>
            <a:endParaRPr lang="zh-CN" altLang="en-US" sz="2000" b="1" dirty="0">
              <a:cs typeface="Times New Roman" panose="02020603050405020304" pitchFamily="18" charset="0"/>
            </a:endParaRPr>
          </a:p>
        </p:txBody>
      </p:sp>
      <p:sp>
        <p:nvSpPr>
          <p:cNvPr id="215" name="矩形 51"/>
          <p:cNvSpPr/>
          <p:nvPr/>
        </p:nvSpPr>
        <p:spPr>
          <a:xfrm rot="16200000">
            <a:off x="1345028" y="2972862"/>
            <a:ext cx="246025" cy="207231"/>
          </a:xfrm>
          <a:prstGeom prst="rect">
            <a:avLst/>
          </a:prstGeom>
          <a:pattFill prst="dkHorz">
            <a:fgClr>
              <a:srgbClr val="FF6600"/>
            </a:fgClr>
            <a:bgClr>
              <a:prstClr val="white"/>
            </a:bgClr>
          </a:patt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6" name="矩形 52"/>
          <p:cNvSpPr/>
          <p:nvPr/>
        </p:nvSpPr>
        <p:spPr>
          <a:xfrm>
            <a:off x="1374623" y="3271415"/>
            <a:ext cx="186834" cy="216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矩形 53"/>
          <p:cNvSpPr/>
          <p:nvPr/>
        </p:nvSpPr>
        <p:spPr>
          <a:xfrm>
            <a:off x="1374623" y="2627039"/>
            <a:ext cx="186834" cy="216000"/>
          </a:xfrm>
          <a:prstGeom prst="rect">
            <a:avLst/>
          </a:prstGeom>
          <a:pattFill prst="pct5">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54"/>
          <p:cNvSpPr/>
          <p:nvPr/>
        </p:nvSpPr>
        <p:spPr>
          <a:xfrm>
            <a:off x="1374623" y="2289700"/>
            <a:ext cx="186834" cy="216000"/>
          </a:xfrm>
          <a:prstGeom prst="rect">
            <a:avLst/>
          </a:prstGeom>
          <a:pattFill prst="pct5">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55"/>
          <p:cNvSpPr/>
          <p:nvPr/>
        </p:nvSpPr>
        <p:spPr>
          <a:xfrm rot="16200000">
            <a:off x="2386684" y="2461849"/>
            <a:ext cx="168990" cy="216000"/>
          </a:xfrm>
          <a:prstGeom prst="rect">
            <a:avLst/>
          </a:prstGeom>
          <a:pattFill prst="dkHorz">
            <a:fgClr>
              <a:srgbClr val="FF6600"/>
            </a:fgClr>
            <a:bgClr>
              <a:prstClr val="white"/>
            </a:bgClr>
          </a:patt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56"/>
          <p:cNvSpPr/>
          <p:nvPr/>
        </p:nvSpPr>
        <p:spPr>
          <a:xfrm rot="16200000">
            <a:off x="2718800" y="2461849"/>
            <a:ext cx="168990" cy="216000"/>
          </a:xfrm>
          <a:prstGeom prst="rect">
            <a:avLst/>
          </a:prstGeom>
          <a:pattFill prst="dkHorz">
            <a:fgClr>
              <a:srgbClr val="FF6600"/>
            </a:fgClr>
            <a:bgClr>
              <a:prstClr val="white"/>
            </a:bgClr>
          </a:patt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57"/>
          <p:cNvSpPr/>
          <p:nvPr/>
        </p:nvSpPr>
        <p:spPr>
          <a:xfrm>
            <a:off x="3026422" y="2487932"/>
            <a:ext cx="216000" cy="166412"/>
          </a:xfrm>
          <a:prstGeom prst="rect">
            <a:avLst/>
          </a:prstGeom>
          <a:pattFill prst="pct5">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矩形 58"/>
          <p:cNvSpPr/>
          <p:nvPr/>
        </p:nvSpPr>
        <p:spPr>
          <a:xfrm>
            <a:off x="3359503" y="2487932"/>
            <a:ext cx="216000" cy="166412"/>
          </a:xfrm>
          <a:prstGeom prst="rect">
            <a:avLst/>
          </a:prstGeom>
          <a:pattFill prst="pct5">
            <a:fgClr>
              <a:schemeClr val="tx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 name="TextBox 222"/>
          <p:cNvSpPr txBox="1"/>
          <p:nvPr/>
        </p:nvSpPr>
        <p:spPr>
          <a:xfrm>
            <a:off x="991381" y="1831083"/>
            <a:ext cx="722456" cy="338554"/>
          </a:xfrm>
          <a:prstGeom prst="rect">
            <a:avLst/>
          </a:prstGeom>
          <a:noFill/>
        </p:spPr>
        <p:txBody>
          <a:bodyPr wrap="square" rtlCol="0">
            <a:spAutoFit/>
          </a:bodyPr>
          <a:lstStyle/>
          <a:p>
            <a:r>
              <a:rPr lang="en-US" altLang="zh-CN" sz="1600" b="1" dirty="0" smtClean="0">
                <a:solidFill>
                  <a:srgbClr val="C00000"/>
                </a:solidFill>
                <a:cs typeface="Times New Roman" panose="02020603050405020304" pitchFamily="18" charset="0"/>
              </a:rPr>
              <a:t> </a:t>
            </a:r>
            <a:r>
              <a:rPr lang="en-US" altLang="zh-CN" sz="1600" b="1" dirty="0" smtClean="0">
                <a:solidFill>
                  <a:srgbClr val="7030A0"/>
                </a:solidFill>
                <a:cs typeface="Times New Roman" panose="02020603050405020304" pitchFamily="18" charset="0"/>
              </a:rPr>
              <a:t>U</a:t>
            </a:r>
            <a:r>
              <a:rPr lang="en-US" altLang="zh-CN" sz="1600" b="1" baseline="-25000" dirty="0" smtClean="0">
                <a:solidFill>
                  <a:srgbClr val="7030A0"/>
                </a:solidFill>
                <a:cs typeface="Times New Roman" panose="02020603050405020304" pitchFamily="18" charset="0"/>
              </a:rPr>
              <a:t>1</a:t>
            </a:r>
            <a:r>
              <a:rPr lang="en-US" altLang="zh-CN" sz="1600" b="1" dirty="0" smtClean="0">
                <a:solidFill>
                  <a:srgbClr val="FF6600"/>
                </a:solidFill>
                <a:cs typeface="Times New Roman" panose="02020603050405020304" pitchFamily="18" charset="0"/>
              </a:rPr>
              <a:t>U</a:t>
            </a:r>
            <a:r>
              <a:rPr lang="en-US" altLang="zh-CN" sz="1600" b="1" baseline="-25000" dirty="0" smtClean="0">
                <a:solidFill>
                  <a:srgbClr val="FF6600"/>
                </a:solidFill>
                <a:cs typeface="Times New Roman" panose="02020603050405020304" pitchFamily="18" charset="0"/>
              </a:rPr>
              <a:t>2</a:t>
            </a:r>
            <a:endParaRPr lang="zh-CN" altLang="en-US" sz="1600" b="1" baseline="-25000" dirty="0">
              <a:solidFill>
                <a:srgbClr val="FF6600"/>
              </a:solidFill>
              <a:cs typeface="Times New Roman" panose="02020603050405020304" pitchFamily="18" charset="0"/>
            </a:endParaRPr>
          </a:p>
        </p:txBody>
      </p:sp>
      <p:sp>
        <p:nvSpPr>
          <p:cNvPr id="224" name="TextBox 223"/>
          <p:cNvSpPr txBox="1"/>
          <p:nvPr/>
        </p:nvSpPr>
        <p:spPr>
          <a:xfrm rot="5400000">
            <a:off x="3488127" y="2289556"/>
            <a:ext cx="722456" cy="338554"/>
          </a:xfrm>
          <a:prstGeom prst="rect">
            <a:avLst/>
          </a:prstGeom>
          <a:noFill/>
        </p:spPr>
        <p:txBody>
          <a:bodyPr wrap="square" rtlCol="0">
            <a:spAutoFit/>
          </a:bodyPr>
          <a:lstStyle/>
          <a:p>
            <a:r>
              <a:rPr lang="en-US" altLang="zh-CN" sz="1600" b="1" dirty="0">
                <a:solidFill>
                  <a:srgbClr val="C00000"/>
                </a:solidFill>
                <a:cs typeface="Times New Roman" panose="02020603050405020304" pitchFamily="18" charset="0"/>
              </a:rPr>
              <a:t> </a:t>
            </a:r>
            <a:r>
              <a:rPr lang="en-US" altLang="zh-CN" sz="1600" b="1" dirty="0" smtClean="0">
                <a:solidFill>
                  <a:srgbClr val="7030A0"/>
                </a:solidFill>
                <a:cs typeface="Times New Roman" panose="02020603050405020304" pitchFamily="18" charset="0"/>
              </a:rPr>
              <a:t>V</a:t>
            </a:r>
            <a:r>
              <a:rPr lang="en-US" altLang="zh-CN" sz="1600" b="1" baseline="-25000" dirty="0" smtClean="0">
                <a:solidFill>
                  <a:srgbClr val="7030A0"/>
                </a:solidFill>
                <a:cs typeface="Times New Roman" panose="02020603050405020304" pitchFamily="18" charset="0"/>
              </a:rPr>
              <a:t>1</a:t>
            </a:r>
            <a:r>
              <a:rPr lang="en-US" altLang="zh-CN" sz="1600" b="1" dirty="0" smtClean="0">
                <a:solidFill>
                  <a:srgbClr val="FF6600"/>
                </a:solidFill>
                <a:cs typeface="Times New Roman" panose="02020603050405020304" pitchFamily="18" charset="0"/>
              </a:rPr>
              <a:t>V</a:t>
            </a:r>
            <a:r>
              <a:rPr lang="en-US" altLang="zh-CN" sz="1600" b="1" baseline="-25000" dirty="0" smtClean="0">
                <a:solidFill>
                  <a:srgbClr val="FF6600"/>
                </a:solidFill>
                <a:cs typeface="Times New Roman" panose="02020603050405020304" pitchFamily="18" charset="0"/>
              </a:rPr>
              <a:t>2</a:t>
            </a:r>
            <a:endParaRPr lang="zh-CN" altLang="en-US" sz="1600" b="1" baseline="-25000" dirty="0">
              <a:solidFill>
                <a:srgbClr val="FF6600"/>
              </a:solidFill>
              <a:cs typeface="Times New Roman" panose="02020603050405020304" pitchFamily="18" charset="0"/>
            </a:endParaRPr>
          </a:p>
        </p:txBody>
      </p:sp>
      <p:sp>
        <p:nvSpPr>
          <p:cNvPr id="225" name="TextBox 224"/>
          <p:cNvSpPr txBox="1"/>
          <p:nvPr/>
        </p:nvSpPr>
        <p:spPr>
          <a:xfrm>
            <a:off x="1231566" y="3664300"/>
            <a:ext cx="2164065" cy="461665"/>
          </a:xfrm>
          <a:prstGeom prst="rect">
            <a:avLst/>
          </a:prstGeom>
          <a:noFill/>
        </p:spPr>
        <p:txBody>
          <a:bodyPr wrap="square" rtlCol="0">
            <a:spAutoFit/>
          </a:bodyPr>
          <a:lstStyle/>
          <a:p>
            <a:pPr algn="ctr"/>
            <a:r>
              <a:rPr lang="en-US" altLang="zh-CN" sz="2400" dirty="0" smtClean="0">
                <a:cs typeface="Times New Roman" panose="02020603050405020304" pitchFamily="18" charset="0"/>
              </a:rPr>
              <a:t>SVD:</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A=USV</a:t>
            </a:r>
            <a:r>
              <a:rPr lang="en-US" altLang="zh-CN" sz="2400" baseline="30000" dirty="0" smtClean="0">
                <a:cs typeface="Times New Roman" panose="02020603050405020304" pitchFamily="18" charset="0"/>
              </a:rPr>
              <a:t>T</a:t>
            </a:r>
          </a:p>
        </p:txBody>
      </p:sp>
      <p:cxnSp>
        <p:nvCxnSpPr>
          <p:cNvPr id="77" name="直接箭头连接符 60"/>
          <p:cNvCxnSpPr/>
          <p:nvPr/>
        </p:nvCxnSpPr>
        <p:spPr>
          <a:xfrm flipV="1">
            <a:off x="5768078" y="3807684"/>
            <a:ext cx="0" cy="1080000"/>
          </a:xfrm>
          <a:prstGeom prst="straightConnector1">
            <a:avLst/>
          </a:prstGeom>
          <a:ln w="25400">
            <a:solidFill>
              <a:srgbClr val="FF6600"/>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61"/>
          <p:cNvCxnSpPr/>
          <p:nvPr/>
        </p:nvCxnSpPr>
        <p:spPr>
          <a:xfrm>
            <a:off x="5768078" y="4895729"/>
            <a:ext cx="108000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6779085" y="4695674"/>
            <a:ext cx="455574" cy="400110"/>
          </a:xfrm>
          <a:prstGeom prst="rect">
            <a:avLst/>
          </a:prstGeom>
          <a:noFill/>
        </p:spPr>
        <p:txBody>
          <a:bodyPr wrap="none" rtlCol="0">
            <a:spAutoFit/>
          </a:bodyPr>
          <a:lstStyle/>
          <a:p>
            <a:r>
              <a:rPr lang="en-US" altLang="zh-CN" sz="2000" b="1" dirty="0" smtClean="0">
                <a:solidFill>
                  <a:srgbClr val="7030A0"/>
                </a:solidFill>
                <a:cs typeface="Times New Roman" panose="02020603050405020304" pitchFamily="18" charset="0"/>
              </a:rPr>
              <a:t>U</a:t>
            </a:r>
            <a:r>
              <a:rPr lang="en-US" altLang="zh-CN" sz="2000" b="1" baseline="-25000" dirty="0" smtClean="0">
                <a:solidFill>
                  <a:srgbClr val="7030A0"/>
                </a:solidFill>
                <a:cs typeface="Times New Roman" panose="02020603050405020304" pitchFamily="18" charset="0"/>
              </a:rPr>
              <a:t>1</a:t>
            </a:r>
            <a:endParaRPr lang="zh-CN" altLang="en-US" sz="2000" b="1" baseline="-25000" dirty="0">
              <a:solidFill>
                <a:srgbClr val="7030A0"/>
              </a:solidFill>
              <a:cs typeface="Times New Roman" panose="02020603050405020304" pitchFamily="18" charset="0"/>
            </a:endParaRPr>
          </a:p>
        </p:txBody>
      </p:sp>
      <p:sp>
        <p:nvSpPr>
          <p:cNvPr id="80" name="TextBox 79"/>
          <p:cNvSpPr txBox="1"/>
          <p:nvPr/>
        </p:nvSpPr>
        <p:spPr>
          <a:xfrm>
            <a:off x="5331659" y="3657481"/>
            <a:ext cx="455574" cy="400110"/>
          </a:xfrm>
          <a:prstGeom prst="rect">
            <a:avLst/>
          </a:prstGeom>
          <a:noFill/>
        </p:spPr>
        <p:txBody>
          <a:bodyPr wrap="none" rtlCol="0">
            <a:spAutoFit/>
          </a:bodyPr>
          <a:lstStyle/>
          <a:p>
            <a:r>
              <a:rPr lang="en-US" altLang="zh-CN" sz="2000" b="1" dirty="0" smtClean="0">
                <a:solidFill>
                  <a:srgbClr val="FF6600"/>
                </a:solidFill>
                <a:cs typeface="Times New Roman" panose="02020603050405020304" pitchFamily="18" charset="0"/>
              </a:rPr>
              <a:t>U</a:t>
            </a:r>
            <a:r>
              <a:rPr lang="en-US" altLang="zh-CN" sz="2000" b="1" baseline="-25000" dirty="0" smtClean="0">
                <a:solidFill>
                  <a:srgbClr val="FF6600"/>
                </a:solidFill>
                <a:cs typeface="Times New Roman" panose="02020603050405020304" pitchFamily="18" charset="0"/>
              </a:rPr>
              <a:t>2</a:t>
            </a:r>
            <a:endParaRPr lang="zh-CN" altLang="en-US" sz="2000" b="1" baseline="-25000" dirty="0">
              <a:solidFill>
                <a:srgbClr val="FF6600"/>
              </a:solidFill>
              <a:cs typeface="Times New Roman" panose="02020603050405020304" pitchFamily="18" charset="0"/>
            </a:endParaRPr>
          </a:p>
        </p:txBody>
      </p:sp>
      <p:cxnSp>
        <p:nvCxnSpPr>
          <p:cNvPr id="81" name="直接箭头连接符 64"/>
          <p:cNvCxnSpPr/>
          <p:nvPr/>
        </p:nvCxnSpPr>
        <p:spPr>
          <a:xfrm flipV="1">
            <a:off x="7298559" y="3807684"/>
            <a:ext cx="0" cy="1080000"/>
          </a:xfrm>
          <a:prstGeom prst="straightConnector1">
            <a:avLst/>
          </a:prstGeom>
          <a:ln w="25400">
            <a:solidFill>
              <a:srgbClr val="FF6600"/>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65"/>
          <p:cNvCxnSpPr/>
          <p:nvPr/>
        </p:nvCxnSpPr>
        <p:spPr>
          <a:xfrm>
            <a:off x="7298559" y="4895729"/>
            <a:ext cx="1080000" cy="0"/>
          </a:xfrm>
          <a:prstGeom prst="straightConnector1">
            <a:avLst/>
          </a:prstGeom>
          <a:ln w="25400">
            <a:solidFill>
              <a:srgbClr val="7030A0"/>
            </a:solidFill>
            <a:tailEnd type="arrow"/>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8309566" y="4695674"/>
            <a:ext cx="428322" cy="400110"/>
          </a:xfrm>
          <a:prstGeom prst="rect">
            <a:avLst/>
          </a:prstGeom>
          <a:noFill/>
        </p:spPr>
        <p:txBody>
          <a:bodyPr wrap="none" rtlCol="0">
            <a:spAutoFit/>
          </a:bodyPr>
          <a:lstStyle/>
          <a:p>
            <a:r>
              <a:rPr lang="en-US" altLang="zh-CN" sz="2000" b="1" dirty="0" smtClean="0">
                <a:solidFill>
                  <a:srgbClr val="7030A0"/>
                </a:solidFill>
                <a:cs typeface="Times New Roman" panose="02020603050405020304" pitchFamily="18" charset="0"/>
              </a:rPr>
              <a:t>V</a:t>
            </a:r>
            <a:r>
              <a:rPr lang="en-US" altLang="zh-CN" sz="2000" b="1" baseline="-25000" dirty="0" smtClean="0">
                <a:solidFill>
                  <a:srgbClr val="7030A0"/>
                </a:solidFill>
                <a:cs typeface="Times New Roman" panose="02020603050405020304" pitchFamily="18" charset="0"/>
              </a:rPr>
              <a:t>1</a:t>
            </a:r>
            <a:endParaRPr lang="zh-CN" altLang="en-US" sz="2000" b="1" baseline="-25000" dirty="0">
              <a:solidFill>
                <a:srgbClr val="7030A0"/>
              </a:solidFill>
              <a:cs typeface="Times New Roman" panose="02020603050405020304" pitchFamily="18" charset="0"/>
            </a:endParaRPr>
          </a:p>
        </p:txBody>
      </p:sp>
      <p:sp>
        <p:nvSpPr>
          <p:cNvPr id="84" name="TextBox 83"/>
          <p:cNvSpPr txBox="1"/>
          <p:nvPr/>
        </p:nvSpPr>
        <p:spPr>
          <a:xfrm>
            <a:off x="6862140" y="3657481"/>
            <a:ext cx="428322" cy="400110"/>
          </a:xfrm>
          <a:prstGeom prst="rect">
            <a:avLst/>
          </a:prstGeom>
          <a:noFill/>
        </p:spPr>
        <p:txBody>
          <a:bodyPr wrap="none" rtlCol="0">
            <a:spAutoFit/>
          </a:bodyPr>
          <a:lstStyle/>
          <a:p>
            <a:r>
              <a:rPr lang="en-US" altLang="zh-CN" sz="2000" b="1" dirty="0" smtClean="0">
                <a:solidFill>
                  <a:srgbClr val="FF6600"/>
                </a:solidFill>
                <a:cs typeface="Times New Roman" panose="02020603050405020304" pitchFamily="18" charset="0"/>
              </a:rPr>
              <a:t>V</a:t>
            </a:r>
            <a:r>
              <a:rPr lang="en-US" altLang="zh-CN" sz="2000" b="1" baseline="-25000" dirty="0" smtClean="0">
                <a:solidFill>
                  <a:srgbClr val="FF6600"/>
                </a:solidFill>
                <a:cs typeface="Times New Roman" panose="02020603050405020304" pitchFamily="18" charset="0"/>
              </a:rPr>
              <a:t>2</a:t>
            </a:r>
            <a:endParaRPr lang="zh-CN" altLang="en-US" sz="2000" b="1" baseline="-25000" dirty="0">
              <a:solidFill>
                <a:srgbClr val="FF6600"/>
              </a:solidFill>
              <a:cs typeface="Times New Roman" panose="02020603050405020304" pitchFamily="18" charset="0"/>
            </a:endParaRPr>
          </a:p>
        </p:txBody>
      </p:sp>
      <p:sp>
        <p:nvSpPr>
          <p:cNvPr id="85" name="笑脸 68"/>
          <p:cNvSpPr/>
          <p:nvPr/>
        </p:nvSpPr>
        <p:spPr>
          <a:xfrm>
            <a:off x="6598720" y="4587674"/>
            <a:ext cx="216000" cy="216000"/>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笑脸 69"/>
          <p:cNvSpPr/>
          <p:nvPr/>
        </p:nvSpPr>
        <p:spPr>
          <a:xfrm>
            <a:off x="6295305" y="4587674"/>
            <a:ext cx="216000" cy="216000"/>
          </a:xfrm>
          <a:prstGeom prst="smileyFac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笑脸 70"/>
          <p:cNvSpPr/>
          <p:nvPr/>
        </p:nvSpPr>
        <p:spPr>
          <a:xfrm>
            <a:off x="5819846" y="4587674"/>
            <a:ext cx="216000" cy="2160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笑脸 71"/>
          <p:cNvSpPr/>
          <p:nvPr/>
        </p:nvSpPr>
        <p:spPr>
          <a:xfrm>
            <a:off x="5819846" y="3812448"/>
            <a:ext cx="216000" cy="216000"/>
          </a:xfrm>
          <a:prstGeom prst="smileyFac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笑脸 72"/>
          <p:cNvSpPr/>
          <p:nvPr/>
        </p:nvSpPr>
        <p:spPr>
          <a:xfrm>
            <a:off x="8107769" y="4637315"/>
            <a:ext cx="216000" cy="216000"/>
          </a:xfrm>
          <a:prstGeom prst="smileyFac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笑脸 73"/>
          <p:cNvSpPr/>
          <p:nvPr/>
        </p:nvSpPr>
        <p:spPr>
          <a:xfrm>
            <a:off x="7619177" y="4632074"/>
            <a:ext cx="216000" cy="216000"/>
          </a:xfrm>
          <a:prstGeom prst="smileyFac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笑脸 74"/>
          <p:cNvSpPr/>
          <p:nvPr/>
        </p:nvSpPr>
        <p:spPr>
          <a:xfrm>
            <a:off x="7358406" y="3812448"/>
            <a:ext cx="216000" cy="216000"/>
          </a:xfrm>
          <a:prstGeom prst="smileyFac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笑脸 75"/>
          <p:cNvSpPr/>
          <p:nvPr/>
        </p:nvSpPr>
        <p:spPr>
          <a:xfrm>
            <a:off x="7358395" y="4090222"/>
            <a:ext cx="216000" cy="216000"/>
          </a:xfrm>
          <a:prstGeom prst="smileyFac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TextBox 92"/>
          <p:cNvSpPr txBox="1"/>
          <p:nvPr/>
        </p:nvSpPr>
        <p:spPr>
          <a:xfrm>
            <a:off x="4604794" y="5289205"/>
            <a:ext cx="4160346" cy="461665"/>
          </a:xfrm>
          <a:prstGeom prst="rect">
            <a:avLst/>
          </a:prstGeom>
          <a:noFill/>
        </p:spPr>
        <p:txBody>
          <a:bodyPr wrap="square" rtlCol="0">
            <a:spAutoFit/>
          </a:bodyPr>
          <a:lstStyle/>
          <a:p>
            <a:pPr algn="ctr"/>
            <a:r>
              <a:rPr lang="en-US" altLang="zh-CN" sz="2400" dirty="0" smtClean="0">
                <a:cs typeface="Times New Roman" panose="02020603050405020304" pitchFamily="18" charset="0"/>
              </a:rPr>
              <a:t>“Spectral</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Subspace</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Plot”</a:t>
            </a:r>
          </a:p>
        </p:txBody>
      </p:sp>
      <p:sp>
        <p:nvSpPr>
          <p:cNvPr id="94" name="TextBox 93"/>
          <p:cNvSpPr txBox="1"/>
          <p:nvPr/>
        </p:nvSpPr>
        <p:spPr>
          <a:xfrm>
            <a:off x="4431132" y="3195816"/>
            <a:ext cx="4160346" cy="461665"/>
          </a:xfrm>
          <a:prstGeom prst="rect">
            <a:avLst/>
          </a:prstGeom>
          <a:noFill/>
        </p:spPr>
        <p:txBody>
          <a:bodyPr wrap="square" rtlCol="0">
            <a:spAutoFit/>
          </a:bodyPr>
          <a:lstStyle/>
          <a:p>
            <a:r>
              <a:rPr lang="en-US" altLang="zh-CN" sz="2400" dirty="0" smtClean="0">
                <a:cs typeface="Times New Roman" panose="02020603050405020304" pitchFamily="18" charset="0"/>
              </a:rPr>
              <a:t>Pairs</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of</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singular</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vectors:</a:t>
            </a:r>
          </a:p>
        </p:txBody>
      </p:sp>
      <p:sp>
        <p:nvSpPr>
          <p:cNvPr id="95" name="矩形 48"/>
          <p:cNvSpPr/>
          <p:nvPr/>
        </p:nvSpPr>
        <p:spPr>
          <a:xfrm>
            <a:off x="427121" y="1559444"/>
            <a:ext cx="3624227" cy="2590326"/>
          </a:xfrm>
          <a:prstGeom prst="rect">
            <a:avLst/>
          </a:prstGeom>
          <a:noFill/>
          <a:ln w="63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6" name="矩形 48"/>
          <p:cNvSpPr/>
          <p:nvPr/>
        </p:nvSpPr>
        <p:spPr>
          <a:xfrm>
            <a:off x="4420193" y="3192865"/>
            <a:ext cx="4316119" cy="2558005"/>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0760486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Spectral</a:t>
            </a:r>
            <a:r>
              <a:rPr lang="zh-CN" altLang="en-US" dirty="0" smtClean="0"/>
              <a:t> </a:t>
            </a:r>
            <a:r>
              <a:rPr lang="en-US" altLang="zh-CN" dirty="0" smtClean="0"/>
              <a:t>Subspace</a:t>
            </a:r>
            <a:r>
              <a:rPr lang="zh-CN" altLang="en-US" dirty="0" smtClean="0"/>
              <a:t> </a:t>
            </a:r>
            <a:r>
              <a:rPr lang="en-US" altLang="zh-CN" dirty="0" smtClean="0"/>
              <a:t>Plot:</a:t>
            </a:r>
            <a:r>
              <a:rPr lang="zh-CN" altLang="en-US" dirty="0" smtClean="0"/>
              <a:t> </a:t>
            </a:r>
            <a:r>
              <a:rPr lang="en-US" altLang="zh-CN" dirty="0" smtClean="0">
                <a:solidFill>
                  <a:srgbClr val="FF0000"/>
                </a:solidFill>
              </a:rPr>
              <a:t>Case</a:t>
            </a:r>
            <a:r>
              <a:rPr lang="zh-CN" altLang="en-US" dirty="0" smtClean="0">
                <a:solidFill>
                  <a:srgbClr val="FF0000"/>
                </a:solidFill>
              </a:rPr>
              <a:t> </a:t>
            </a:r>
            <a:r>
              <a:rPr lang="en-US" altLang="zh-CN" dirty="0" smtClean="0">
                <a:solidFill>
                  <a:srgbClr val="FF0000"/>
                </a:solidFill>
              </a:rPr>
              <a:t>#0</a:t>
            </a:r>
            <a:endParaRPr lang="en-US" dirty="0">
              <a:solidFill>
                <a:srgbClr val="FF0000"/>
              </a:solidFill>
            </a:endParaRPr>
          </a:p>
        </p:txBody>
      </p:sp>
      <p:sp>
        <p:nvSpPr>
          <p:cNvPr id="3" name="Content Placeholder 2"/>
          <p:cNvSpPr>
            <a:spLocks noGrp="1"/>
          </p:cNvSpPr>
          <p:nvPr>
            <p:ph idx="1"/>
          </p:nvPr>
        </p:nvSpPr>
        <p:spPr/>
        <p:txBody>
          <a:bodyPr/>
          <a:lstStyle/>
          <a:p>
            <a:r>
              <a:rPr lang="en-US" altLang="zh-CN" dirty="0" smtClean="0">
                <a:solidFill>
                  <a:srgbClr val="011C9A"/>
                </a:solidFill>
              </a:rPr>
              <a:t>NO</a:t>
            </a:r>
            <a:r>
              <a:rPr lang="zh-CN" altLang="en-US" dirty="0" smtClean="0">
                <a:solidFill>
                  <a:srgbClr val="011C9A"/>
                </a:solidFill>
              </a:rPr>
              <a:t> </a:t>
            </a:r>
            <a:r>
              <a:rPr lang="en-US" altLang="zh-CN" dirty="0" smtClean="0">
                <a:solidFill>
                  <a:srgbClr val="011C9A"/>
                </a:solidFill>
              </a:rPr>
              <a:t>lockstep</a:t>
            </a:r>
            <a:r>
              <a:rPr lang="zh-CN" altLang="en-US" dirty="0" smtClean="0">
                <a:solidFill>
                  <a:srgbClr val="011C9A"/>
                </a:solidFill>
              </a:rPr>
              <a:t> </a:t>
            </a:r>
            <a:r>
              <a:rPr lang="en-US" altLang="zh-CN" dirty="0" smtClean="0">
                <a:solidFill>
                  <a:srgbClr val="011C9A"/>
                </a:solidFill>
              </a:rPr>
              <a:t>behavior:</a:t>
            </a:r>
            <a:r>
              <a:rPr lang="zh-CN" altLang="en-US" dirty="0" smtClean="0">
                <a:solidFill>
                  <a:srgbClr val="011C9A"/>
                </a:solidFill>
              </a:rPr>
              <a:t> </a:t>
            </a:r>
            <a:r>
              <a:rPr lang="en-US" altLang="zh-CN" dirty="0" smtClean="0">
                <a:solidFill>
                  <a:srgbClr val="FF0000"/>
                </a:solidFill>
              </a:rPr>
              <a:t>Scatter</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175</a:t>
            </a:fld>
            <a:endParaRPr lang="en-US"/>
          </a:p>
        </p:txBody>
      </p:sp>
      <p:sp>
        <p:nvSpPr>
          <p:cNvPr id="43" name="Rectangle 42"/>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Inferring</a:t>
            </a:r>
            <a:r>
              <a:rPr lang="zh-CN" altLang="en-US" b="1" dirty="0" smtClean="0">
                <a:solidFill>
                  <a:schemeClr val="bg1"/>
                </a:solidFill>
              </a:rPr>
              <a:t> </a:t>
            </a:r>
            <a:r>
              <a:rPr lang="en-US" altLang="zh-CN" b="1" dirty="0" smtClean="0">
                <a:solidFill>
                  <a:schemeClr val="bg1"/>
                </a:solidFill>
              </a:rPr>
              <a:t>Strange</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from</a:t>
            </a:r>
            <a:r>
              <a:rPr lang="zh-CN" altLang="en-US" b="1" dirty="0" smtClean="0">
                <a:solidFill>
                  <a:schemeClr val="bg1"/>
                </a:solidFill>
              </a:rPr>
              <a:t> </a:t>
            </a:r>
            <a:r>
              <a:rPr lang="en-US" altLang="zh-CN" b="1" dirty="0" smtClean="0">
                <a:solidFill>
                  <a:schemeClr val="bg1"/>
                </a:solidFill>
              </a:rPr>
              <a:t>Connectivity</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Networks. </a:t>
            </a:r>
            <a:r>
              <a:rPr lang="en-US" altLang="zh-CN" i="1" dirty="0" smtClean="0">
                <a:solidFill>
                  <a:schemeClr val="bg1"/>
                </a:solidFill>
              </a:rPr>
              <a:t>PAKDD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5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8968" y="3046107"/>
            <a:ext cx="2880000" cy="172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60" name="Picture 5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4969" y="2947329"/>
            <a:ext cx="2880000" cy="1728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1" name="TextBox 60"/>
          <p:cNvSpPr txBox="1"/>
          <p:nvPr/>
        </p:nvSpPr>
        <p:spPr>
          <a:xfrm>
            <a:off x="1455017" y="2485664"/>
            <a:ext cx="2412840" cy="461665"/>
          </a:xfrm>
          <a:prstGeom prst="rect">
            <a:avLst/>
          </a:prstGeom>
          <a:noFill/>
        </p:spPr>
        <p:txBody>
          <a:bodyPr wrap="none" rtlCol="0">
            <a:spAutoFit/>
          </a:bodyPr>
          <a:lstStyle/>
          <a:p>
            <a:pPr algn="ctr"/>
            <a:r>
              <a:rPr lang="en-US" altLang="zh-CN" sz="2400" dirty="0" smtClean="0">
                <a:cs typeface="Times New Roman" panose="02020603050405020304" pitchFamily="18" charset="0"/>
              </a:rPr>
              <a:t>Adjacency Matrix</a:t>
            </a:r>
          </a:p>
        </p:txBody>
      </p:sp>
      <p:sp>
        <p:nvSpPr>
          <p:cNvPr id="62" name="TextBox 61"/>
          <p:cNvSpPr txBox="1"/>
          <p:nvPr/>
        </p:nvSpPr>
        <p:spPr>
          <a:xfrm>
            <a:off x="4264126" y="2485664"/>
            <a:ext cx="4160346" cy="461665"/>
          </a:xfrm>
          <a:prstGeom prst="rect">
            <a:avLst/>
          </a:prstGeom>
          <a:noFill/>
        </p:spPr>
        <p:txBody>
          <a:bodyPr wrap="square" rtlCol="0">
            <a:spAutoFit/>
          </a:bodyPr>
          <a:lstStyle/>
          <a:p>
            <a:pPr algn="ctr"/>
            <a:r>
              <a:rPr lang="en-US" altLang="zh-CN" sz="2400" dirty="0" smtClean="0">
                <a:cs typeface="Times New Roman" panose="02020603050405020304" pitchFamily="18" charset="0"/>
              </a:rPr>
              <a:t>Spectral</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Subspace</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Plot</a:t>
            </a:r>
          </a:p>
        </p:txBody>
      </p:sp>
    </p:spTree>
    <p:extLst>
      <p:ext uri="{BB962C8B-B14F-4D97-AF65-F5344CB8AC3E}">
        <p14:creationId xmlns:p14="http://schemas.microsoft.com/office/powerpoint/2010/main" val="73702713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Spectral</a:t>
            </a:r>
            <a:r>
              <a:rPr lang="zh-CN" altLang="en-US" dirty="0" smtClean="0"/>
              <a:t> </a:t>
            </a:r>
            <a:r>
              <a:rPr lang="en-US" altLang="zh-CN" dirty="0" smtClean="0"/>
              <a:t>Subspace</a:t>
            </a:r>
            <a:r>
              <a:rPr lang="zh-CN" altLang="en-US" dirty="0" smtClean="0"/>
              <a:t> </a:t>
            </a:r>
            <a:r>
              <a:rPr lang="en-US" altLang="zh-CN" dirty="0" smtClean="0"/>
              <a:t>Plot:</a:t>
            </a:r>
            <a:r>
              <a:rPr lang="zh-CN" altLang="en-US" dirty="0" smtClean="0"/>
              <a:t> </a:t>
            </a:r>
            <a:r>
              <a:rPr lang="en-US" altLang="zh-CN" dirty="0" smtClean="0">
                <a:solidFill>
                  <a:srgbClr val="FF0000"/>
                </a:solidFill>
              </a:rPr>
              <a:t>Case</a:t>
            </a:r>
            <a:r>
              <a:rPr lang="zh-CN" altLang="en-US" dirty="0" smtClean="0">
                <a:solidFill>
                  <a:srgbClr val="FF0000"/>
                </a:solidFill>
              </a:rPr>
              <a:t> </a:t>
            </a:r>
            <a:r>
              <a:rPr lang="en-US" altLang="zh-CN" dirty="0" smtClean="0">
                <a:solidFill>
                  <a:srgbClr val="FF0000"/>
                </a:solidFill>
              </a:rPr>
              <a:t>#1</a:t>
            </a:r>
            <a:endParaRPr lang="en-US" dirty="0">
              <a:solidFill>
                <a:srgbClr val="FF0000"/>
              </a:solidFill>
            </a:endParaRPr>
          </a:p>
        </p:txBody>
      </p:sp>
      <p:sp>
        <p:nvSpPr>
          <p:cNvPr id="3" name="Content Placeholder 2"/>
          <p:cNvSpPr>
            <a:spLocks noGrp="1"/>
          </p:cNvSpPr>
          <p:nvPr>
            <p:ph idx="1"/>
          </p:nvPr>
        </p:nvSpPr>
        <p:spPr/>
        <p:txBody>
          <a:bodyPr/>
          <a:lstStyle/>
          <a:p>
            <a:r>
              <a:rPr lang="en-US" altLang="zh-CN" dirty="0" smtClean="0">
                <a:solidFill>
                  <a:srgbClr val="011C9A"/>
                </a:solidFill>
              </a:rPr>
              <a:t>Non-overlapping</a:t>
            </a:r>
            <a:r>
              <a:rPr lang="zh-CN" altLang="en-US" dirty="0" smtClean="0">
                <a:solidFill>
                  <a:srgbClr val="011C9A"/>
                </a:solidFill>
              </a:rPr>
              <a:t> </a:t>
            </a:r>
            <a:r>
              <a:rPr lang="en-US" altLang="zh-CN" dirty="0" smtClean="0">
                <a:solidFill>
                  <a:srgbClr val="011C9A"/>
                </a:solidFill>
              </a:rPr>
              <a:t>lockstep:</a:t>
            </a:r>
            <a:r>
              <a:rPr lang="zh-CN" altLang="en-US" dirty="0" smtClean="0">
                <a:solidFill>
                  <a:srgbClr val="011C9A"/>
                </a:solidFill>
              </a:rPr>
              <a:t> </a:t>
            </a:r>
            <a:r>
              <a:rPr lang="en-US" altLang="zh-CN" dirty="0" smtClean="0">
                <a:solidFill>
                  <a:srgbClr val="FF0000"/>
                </a:solidFill>
              </a:rPr>
              <a:t>“Rays”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176</a:t>
            </a:fld>
            <a:endParaRPr lang="en-US"/>
          </a:p>
        </p:txBody>
      </p:sp>
      <p:sp>
        <p:nvSpPr>
          <p:cNvPr id="43" name="Rectangle 42"/>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Inferring</a:t>
            </a:r>
            <a:r>
              <a:rPr lang="zh-CN" altLang="en-US" b="1" dirty="0" smtClean="0">
                <a:solidFill>
                  <a:schemeClr val="bg1"/>
                </a:solidFill>
              </a:rPr>
              <a:t> </a:t>
            </a:r>
            <a:r>
              <a:rPr lang="en-US" altLang="zh-CN" b="1" dirty="0" smtClean="0">
                <a:solidFill>
                  <a:schemeClr val="bg1"/>
                </a:solidFill>
              </a:rPr>
              <a:t>Strange</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from</a:t>
            </a:r>
            <a:r>
              <a:rPr lang="zh-CN" altLang="en-US" b="1" dirty="0" smtClean="0">
                <a:solidFill>
                  <a:schemeClr val="bg1"/>
                </a:solidFill>
              </a:rPr>
              <a:t> </a:t>
            </a:r>
            <a:r>
              <a:rPr lang="en-US" altLang="zh-CN" b="1" dirty="0" smtClean="0">
                <a:solidFill>
                  <a:schemeClr val="bg1"/>
                </a:solidFill>
              </a:rPr>
              <a:t>Connectivity</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Networks. </a:t>
            </a:r>
            <a:r>
              <a:rPr lang="en-US" altLang="zh-CN" i="1" dirty="0" smtClean="0">
                <a:solidFill>
                  <a:schemeClr val="bg1"/>
                </a:solidFill>
              </a:rPr>
              <a:t>PAKDD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000" y="3021886"/>
            <a:ext cx="8640000" cy="26783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1" name="TextBox 10"/>
          <p:cNvSpPr txBox="1"/>
          <p:nvPr/>
        </p:nvSpPr>
        <p:spPr>
          <a:xfrm>
            <a:off x="1195234" y="2328500"/>
            <a:ext cx="2412840" cy="461665"/>
          </a:xfrm>
          <a:prstGeom prst="rect">
            <a:avLst/>
          </a:prstGeom>
          <a:noFill/>
        </p:spPr>
        <p:txBody>
          <a:bodyPr wrap="none" rtlCol="0">
            <a:spAutoFit/>
          </a:bodyPr>
          <a:lstStyle/>
          <a:p>
            <a:pPr algn="ctr"/>
            <a:r>
              <a:rPr lang="en-US" altLang="zh-CN" sz="2400" dirty="0" smtClean="0">
                <a:cs typeface="Times New Roman" panose="02020603050405020304" pitchFamily="18" charset="0"/>
              </a:rPr>
              <a:t>Adjacency Matrix</a:t>
            </a:r>
          </a:p>
        </p:txBody>
      </p:sp>
      <p:sp>
        <p:nvSpPr>
          <p:cNvPr id="12" name="TextBox 11"/>
          <p:cNvSpPr txBox="1"/>
          <p:nvPr/>
        </p:nvSpPr>
        <p:spPr>
          <a:xfrm>
            <a:off x="4004343" y="2328500"/>
            <a:ext cx="4160346" cy="461665"/>
          </a:xfrm>
          <a:prstGeom prst="rect">
            <a:avLst/>
          </a:prstGeom>
          <a:noFill/>
        </p:spPr>
        <p:txBody>
          <a:bodyPr wrap="square" rtlCol="0">
            <a:spAutoFit/>
          </a:bodyPr>
          <a:lstStyle/>
          <a:p>
            <a:pPr algn="ctr"/>
            <a:r>
              <a:rPr lang="en-US" altLang="zh-CN" sz="2400" dirty="0" smtClean="0">
                <a:cs typeface="Times New Roman" panose="02020603050405020304" pitchFamily="18" charset="0"/>
              </a:rPr>
              <a:t>Spectral</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Subspace</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Plot</a:t>
            </a:r>
          </a:p>
        </p:txBody>
      </p:sp>
    </p:spTree>
    <p:extLst>
      <p:ext uri="{BB962C8B-B14F-4D97-AF65-F5344CB8AC3E}">
        <p14:creationId xmlns:p14="http://schemas.microsoft.com/office/powerpoint/2010/main" val="169424635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Spectral</a:t>
            </a:r>
            <a:r>
              <a:rPr lang="zh-CN" altLang="en-US" dirty="0" smtClean="0"/>
              <a:t> </a:t>
            </a:r>
            <a:r>
              <a:rPr lang="en-US" altLang="zh-CN" dirty="0" smtClean="0"/>
              <a:t>Subspace</a:t>
            </a:r>
            <a:r>
              <a:rPr lang="zh-CN" altLang="en-US" dirty="0" smtClean="0"/>
              <a:t> </a:t>
            </a:r>
            <a:r>
              <a:rPr lang="en-US" altLang="zh-CN" dirty="0" smtClean="0"/>
              <a:t>Plot:</a:t>
            </a:r>
            <a:r>
              <a:rPr lang="zh-CN" altLang="en-US" dirty="0" smtClean="0"/>
              <a:t> </a:t>
            </a:r>
            <a:r>
              <a:rPr lang="en-US" altLang="zh-CN" dirty="0" smtClean="0">
                <a:solidFill>
                  <a:srgbClr val="FF0000"/>
                </a:solidFill>
              </a:rPr>
              <a:t>Case</a:t>
            </a:r>
            <a:r>
              <a:rPr lang="zh-CN" altLang="en-US" dirty="0" smtClean="0">
                <a:solidFill>
                  <a:srgbClr val="FF0000"/>
                </a:solidFill>
              </a:rPr>
              <a:t> </a:t>
            </a:r>
            <a:r>
              <a:rPr lang="en-US" altLang="zh-CN" dirty="0" smtClean="0">
                <a:solidFill>
                  <a:srgbClr val="FF0000"/>
                </a:solidFill>
              </a:rPr>
              <a:t>#2</a:t>
            </a:r>
            <a:endParaRPr lang="en-US" dirty="0">
              <a:solidFill>
                <a:srgbClr val="FF0000"/>
              </a:solidFill>
            </a:endParaRPr>
          </a:p>
        </p:txBody>
      </p:sp>
      <p:sp>
        <p:nvSpPr>
          <p:cNvPr id="3" name="Content Placeholder 2"/>
          <p:cNvSpPr>
            <a:spLocks noGrp="1"/>
          </p:cNvSpPr>
          <p:nvPr>
            <p:ph idx="1"/>
          </p:nvPr>
        </p:nvSpPr>
        <p:spPr/>
        <p:txBody>
          <a:bodyPr/>
          <a:lstStyle/>
          <a:p>
            <a:r>
              <a:rPr lang="en-US" altLang="zh-CN" dirty="0" smtClean="0">
                <a:solidFill>
                  <a:srgbClr val="011C9A"/>
                </a:solidFill>
              </a:rPr>
              <a:t>Non-overlapping:</a:t>
            </a:r>
            <a:r>
              <a:rPr lang="zh-CN" altLang="en-US" dirty="0" smtClean="0">
                <a:solidFill>
                  <a:srgbClr val="011C9A"/>
                </a:solidFill>
              </a:rPr>
              <a:t> </a:t>
            </a:r>
            <a:r>
              <a:rPr lang="en-US" altLang="zh-CN" dirty="0" smtClean="0">
                <a:solidFill>
                  <a:srgbClr val="FF0000"/>
                </a:solidFill>
              </a:rPr>
              <a:t>Low</a:t>
            </a:r>
            <a:r>
              <a:rPr lang="zh-CN" altLang="en-US" dirty="0" smtClean="0">
                <a:solidFill>
                  <a:srgbClr val="FF0000"/>
                </a:solidFill>
              </a:rPr>
              <a:t> </a:t>
            </a:r>
            <a:r>
              <a:rPr lang="en-US" altLang="zh-CN" dirty="0" smtClean="0">
                <a:solidFill>
                  <a:srgbClr val="FF0000"/>
                </a:solidFill>
              </a:rPr>
              <a:t>density,</a:t>
            </a:r>
            <a:r>
              <a:rPr lang="zh-CN" altLang="en-US" dirty="0" smtClean="0">
                <a:solidFill>
                  <a:srgbClr val="FF0000"/>
                </a:solidFill>
              </a:rPr>
              <a:t> </a:t>
            </a:r>
            <a:r>
              <a:rPr lang="en-US" altLang="zh-CN" dirty="0" smtClean="0">
                <a:solidFill>
                  <a:srgbClr val="FF0000"/>
                </a:solidFill>
              </a:rPr>
              <a:t>Elongation</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177</a:t>
            </a:fld>
            <a:endParaRPr lang="en-US"/>
          </a:p>
        </p:txBody>
      </p:sp>
      <p:sp>
        <p:nvSpPr>
          <p:cNvPr id="43" name="Rectangle 42"/>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Inferring</a:t>
            </a:r>
            <a:r>
              <a:rPr lang="zh-CN" altLang="en-US" b="1" dirty="0" smtClean="0">
                <a:solidFill>
                  <a:schemeClr val="bg1"/>
                </a:solidFill>
              </a:rPr>
              <a:t> </a:t>
            </a:r>
            <a:r>
              <a:rPr lang="en-US" altLang="zh-CN" b="1" dirty="0" smtClean="0">
                <a:solidFill>
                  <a:schemeClr val="bg1"/>
                </a:solidFill>
              </a:rPr>
              <a:t>Strange</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from</a:t>
            </a:r>
            <a:r>
              <a:rPr lang="zh-CN" altLang="en-US" b="1" dirty="0" smtClean="0">
                <a:solidFill>
                  <a:schemeClr val="bg1"/>
                </a:solidFill>
              </a:rPr>
              <a:t> </a:t>
            </a:r>
            <a:r>
              <a:rPr lang="en-US" altLang="zh-CN" b="1" dirty="0" smtClean="0">
                <a:solidFill>
                  <a:schemeClr val="bg1"/>
                </a:solidFill>
              </a:rPr>
              <a:t>Connectivity</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Networks. </a:t>
            </a:r>
            <a:r>
              <a:rPr lang="en-US" altLang="zh-CN" i="1" dirty="0" smtClean="0">
                <a:solidFill>
                  <a:schemeClr val="bg1"/>
                </a:solidFill>
              </a:rPr>
              <a:t>PAKDD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
        <p:nvSpPr>
          <p:cNvPr id="13" name="TextBox 12"/>
          <p:cNvSpPr txBox="1"/>
          <p:nvPr/>
        </p:nvSpPr>
        <p:spPr>
          <a:xfrm>
            <a:off x="1195234" y="2312630"/>
            <a:ext cx="2412840" cy="461665"/>
          </a:xfrm>
          <a:prstGeom prst="rect">
            <a:avLst/>
          </a:prstGeom>
          <a:noFill/>
        </p:spPr>
        <p:txBody>
          <a:bodyPr wrap="none" rtlCol="0">
            <a:spAutoFit/>
          </a:bodyPr>
          <a:lstStyle/>
          <a:p>
            <a:pPr algn="ctr"/>
            <a:r>
              <a:rPr lang="en-US" altLang="zh-CN" sz="2400" dirty="0" smtClean="0">
                <a:cs typeface="Times New Roman" panose="02020603050405020304" pitchFamily="18" charset="0"/>
              </a:rPr>
              <a:t>Adjacency Matrix</a:t>
            </a:r>
          </a:p>
        </p:txBody>
      </p:sp>
      <p:sp>
        <p:nvSpPr>
          <p:cNvPr id="14" name="TextBox 13"/>
          <p:cNvSpPr txBox="1"/>
          <p:nvPr/>
        </p:nvSpPr>
        <p:spPr>
          <a:xfrm>
            <a:off x="4004343" y="2312630"/>
            <a:ext cx="4160346" cy="461665"/>
          </a:xfrm>
          <a:prstGeom prst="rect">
            <a:avLst/>
          </a:prstGeom>
          <a:noFill/>
        </p:spPr>
        <p:txBody>
          <a:bodyPr wrap="square" rtlCol="0">
            <a:spAutoFit/>
          </a:bodyPr>
          <a:lstStyle/>
          <a:p>
            <a:pPr algn="ctr"/>
            <a:r>
              <a:rPr lang="en-US" altLang="zh-CN" sz="2400" dirty="0" smtClean="0">
                <a:cs typeface="Times New Roman" panose="02020603050405020304" pitchFamily="18" charset="0"/>
              </a:rPr>
              <a:t>Spectral</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Subspace</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Plot</a:t>
            </a: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958418"/>
            <a:ext cx="8255398" cy="26791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154991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Spectral</a:t>
            </a:r>
            <a:r>
              <a:rPr lang="zh-CN" altLang="en-US" dirty="0" smtClean="0"/>
              <a:t> </a:t>
            </a:r>
            <a:r>
              <a:rPr lang="en-US" altLang="zh-CN" dirty="0" smtClean="0"/>
              <a:t>Subspace</a:t>
            </a:r>
            <a:r>
              <a:rPr lang="zh-CN" altLang="en-US" dirty="0" smtClean="0"/>
              <a:t> </a:t>
            </a:r>
            <a:r>
              <a:rPr lang="en-US" altLang="zh-CN" dirty="0" smtClean="0"/>
              <a:t>Plot:</a:t>
            </a:r>
            <a:r>
              <a:rPr lang="zh-CN" altLang="en-US" dirty="0" smtClean="0"/>
              <a:t> </a:t>
            </a:r>
            <a:r>
              <a:rPr lang="en-US" altLang="zh-CN" dirty="0" smtClean="0">
                <a:solidFill>
                  <a:srgbClr val="FF0000"/>
                </a:solidFill>
              </a:rPr>
              <a:t>Case</a:t>
            </a:r>
            <a:r>
              <a:rPr lang="zh-CN" altLang="en-US" dirty="0" smtClean="0">
                <a:solidFill>
                  <a:srgbClr val="FF0000"/>
                </a:solidFill>
              </a:rPr>
              <a:t> </a:t>
            </a:r>
            <a:r>
              <a:rPr lang="en-US" altLang="zh-CN" dirty="0" smtClean="0">
                <a:solidFill>
                  <a:srgbClr val="FF0000"/>
                </a:solidFill>
              </a:rPr>
              <a:t>#3</a:t>
            </a:r>
            <a:endParaRPr lang="en-US" dirty="0">
              <a:solidFill>
                <a:srgbClr val="FF0000"/>
              </a:solidFill>
            </a:endParaRPr>
          </a:p>
        </p:txBody>
      </p:sp>
      <p:sp>
        <p:nvSpPr>
          <p:cNvPr id="3" name="Content Placeholder 2"/>
          <p:cNvSpPr>
            <a:spLocks noGrp="1"/>
          </p:cNvSpPr>
          <p:nvPr>
            <p:ph idx="1"/>
          </p:nvPr>
        </p:nvSpPr>
        <p:spPr>
          <a:xfrm>
            <a:off x="457200" y="1511300"/>
            <a:ext cx="8511800" cy="4533900"/>
          </a:xfrm>
        </p:spPr>
        <p:txBody>
          <a:bodyPr>
            <a:normAutofit/>
          </a:bodyPr>
          <a:lstStyle/>
          <a:p>
            <a:r>
              <a:rPr lang="en-US" altLang="zh-CN" dirty="0" smtClean="0">
                <a:solidFill>
                  <a:srgbClr val="011C9A"/>
                </a:solidFill>
              </a:rPr>
              <a:t>Non-overlapping:</a:t>
            </a:r>
            <a:r>
              <a:rPr lang="zh-CN" altLang="en-US" dirty="0" smtClean="0">
                <a:solidFill>
                  <a:srgbClr val="011C9A"/>
                </a:solidFill>
              </a:rPr>
              <a:t> </a:t>
            </a:r>
            <a:r>
              <a:rPr lang="en-US" altLang="zh-CN" dirty="0" smtClean="0">
                <a:solidFill>
                  <a:srgbClr val="FF0000"/>
                </a:solidFill>
              </a:rPr>
              <a:t>Camouflage/Fame,</a:t>
            </a:r>
            <a:r>
              <a:rPr lang="zh-CN" altLang="en-US" dirty="0" smtClean="0">
                <a:solidFill>
                  <a:srgbClr val="FF0000"/>
                </a:solidFill>
              </a:rPr>
              <a:t> </a:t>
            </a:r>
            <a:r>
              <a:rPr lang="en-US" altLang="zh-CN" dirty="0" smtClean="0">
                <a:solidFill>
                  <a:srgbClr val="FF0000"/>
                </a:solidFill>
              </a:rPr>
              <a:t>Tilting</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178</a:t>
            </a:fld>
            <a:endParaRPr lang="en-US"/>
          </a:p>
        </p:txBody>
      </p:sp>
      <p:sp>
        <p:nvSpPr>
          <p:cNvPr id="43" name="Rectangle 42"/>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Inferring</a:t>
            </a:r>
            <a:r>
              <a:rPr lang="zh-CN" altLang="en-US" b="1" dirty="0" smtClean="0">
                <a:solidFill>
                  <a:schemeClr val="bg1"/>
                </a:solidFill>
              </a:rPr>
              <a:t> </a:t>
            </a:r>
            <a:r>
              <a:rPr lang="en-US" altLang="zh-CN" b="1" dirty="0" smtClean="0">
                <a:solidFill>
                  <a:schemeClr val="bg1"/>
                </a:solidFill>
              </a:rPr>
              <a:t>Strange</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from</a:t>
            </a:r>
            <a:r>
              <a:rPr lang="zh-CN" altLang="en-US" b="1" dirty="0" smtClean="0">
                <a:solidFill>
                  <a:schemeClr val="bg1"/>
                </a:solidFill>
              </a:rPr>
              <a:t> </a:t>
            </a:r>
            <a:r>
              <a:rPr lang="en-US" altLang="zh-CN" b="1" dirty="0" smtClean="0">
                <a:solidFill>
                  <a:schemeClr val="bg1"/>
                </a:solidFill>
              </a:rPr>
              <a:t>Connectivity</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Networks. </a:t>
            </a:r>
            <a:r>
              <a:rPr lang="en-US" altLang="zh-CN" i="1" dirty="0" smtClean="0">
                <a:solidFill>
                  <a:schemeClr val="bg1"/>
                </a:solidFill>
              </a:rPr>
              <a:t>PAKDD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
        <p:nvSpPr>
          <p:cNvPr id="9" name="TextBox 8"/>
          <p:cNvSpPr txBox="1"/>
          <p:nvPr/>
        </p:nvSpPr>
        <p:spPr>
          <a:xfrm>
            <a:off x="1120283" y="2253549"/>
            <a:ext cx="2412840" cy="461665"/>
          </a:xfrm>
          <a:prstGeom prst="rect">
            <a:avLst/>
          </a:prstGeom>
          <a:noFill/>
        </p:spPr>
        <p:txBody>
          <a:bodyPr wrap="none" rtlCol="0">
            <a:spAutoFit/>
          </a:bodyPr>
          <a:lstStyle/>
          <a:p>
            <a:pPr algn="ctr"/>
            <a:r>
              <a:rPr lang="en-US" altLang="zh-CN" sz="2400" dirty="0" smtClean="0">
                <a:cs typeface="Times New Roman" panose="02020603050405020304" pitchFamily="18" charset="0"/>
              </a:rPr>
              <a:t>Adjacency Matrix</a:t>
            </a:r>
          </a:p>
        </p:txBody>
      </p:sp>
      <p:sp>
        <p:nvSpPr>
          <p:cNvPr id="13" name="TextBox 12"/>
          <p:cNvSpPr txBox="1"/>
          <p:nvPr/>
        </p:nvSpPr>
        <p:spPr>
          <a:xfrm>
            <a:off x="3929392" y="2253549"/>
            <a:ext cx="4160346" cy="461665"/>
          </a:xfrm>
          <a:prstGeom prst="rect">
            <a:avLst/>
          </a:prstGeom>
          <a:noFill/>
        </p:spPr>
        <p:txBody>
          <a:bodyPr wrap="square" rtlCol="0">
            <a:spAutoFit/>
          </a:bodyPr>
          <a:lstStyle/>
          <a:p>
            <a:pPr algn="ctr"/>
            <a:r>
              <a:rPr lang="en-US" altLang="zh-CN" sz="2400" dirty="0" smtClean="0">
                <a:cs typeface="Times New Roman" panose="02020603050405020304" pitchFamily="18" charset="0"/>
              </a:rPr>
              <a:t>Spectral</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Subspace</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Plot</a:t>
            </a: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641" y="2956738"/>
            <a:ext cx="7297345" cy="26791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74144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Spectral</a:t>
            </a:r>
            <a:r>
              <a:rPr lang="zh-CN" altLang="en-US" dirty="0" smtClean="0"/>
              <a:t> </a:t>
            </a:r>
            <a:r>
              <a:rPr lang="en-US" altLang="zh-CN" dirty="0" smtClean="0"/>
              <a:t>Subspace</a:t>
            </a:r>
            <a:r>
              <a:rPr lang="zh-CN" altLang="en-US" dirty="0" smtClean="0"/>
              <a:t> </a:t>
            </a:r>
            <a:r>
              <a:rPr lang="en-US" altLang="zh-CN" dirty="0" smtClean="0"/>
              <a:t>Plot:</a:t>
            </a:r>
            <a:r>
              <a:rPr lang="zh-CN" altLang="en-US" dirty="0" smtClean="0"/>
              <a:t> </a:t>
            </a:r>
            <a:r>
              <a:rPr lang="en-US" altLang="zh-CN" dirty="0" smtClean="0">
                <a:solidFill>
                  <a:srgbClr val="FF0000"/>
                </a:solidFill>
              </a:rPr>
              <a:t>Case</a:t>
            </a:r>
            <a:r>
              <a:rPr lang="zh-CN" altLang="en-US" dirty="0" smtClean="0">
                <a:solidFill>
                  <a:srgbClr val="FF0000"/>
                </a:solidFill>
              </a:rPr>
              <a:t> </a:t>
            </a:r>
            <a:r>
              <a:rPr lang="en-US" altLang="zh-CN" dirty="0" smtClean="0">
                <a:solidFill>
                  <a:srgbClr val="FF0000"/>
                </a:solidFill>
              </a:rPr>
              <a:t>#4</a:t>
            </a:r>
            <a:endParaRPr lang="en-US" dirty="0">
              <a:solidFill>
                <a:srgbClr val="FF0000"/>
              </a:solidFill>
            </a:endParaRPr>
          </a:p>
        </p:txBody>
      </p:sp>
      <p:sp>
        <p:nvSpPr>
          <p:cNvPr id="3" name="Content Placeholder 2"/>
          <p:cNvSpPr>
            <a:spLocks noGrp="1"/>
          </p:cNvSpPr>
          <p:nvPr>
            <p:ph idx="1"/>
          </p:nvPr>
        </p:nvSpPr>
        <p:spPr>
          <a:xfrm>
            <a:off x="457200" y="1511300"/>
            <a:ext cx="8511800" cy="4533900"/>
          </a:xfrm>
        </p:spPr>
        <p:txBody>
          <a:bodyPr>
            <a:normAutofit/>
          </a:bodyPr>
          <a:lstStyle/>
          <a:p>
            <a:r>
              <a:rPr lang="en-US" altLang="zh-CN" dirty="0">
                <a:solidFill>
                  <a:srgbClr val="011C9A"/>
                </a:solidFill>
              </a:rPr>
              <a:t>O</a:t>
            </a:r>
            <a:r>
              <a:rPr lang="en-US" altLang="zh-CN" dirty="0" smtClean="0">
                <a:solidFill>
                  <a:srgbClr val="011C9A"/>
                </a:solidFill>
              </a:rPr>
              <a:t>verlapping:</a:t>
            </a:r>
            <a:r>
              <a:rPr lang="zh-CN" altLang="en-US" dirty="0" smtClean="0">
                <a:solidFill>
                  <a:srgbClr val="011C9A"/>
                </a:solidFill>
              </a:rPr>
              <a:t> </a:t>
            </a:r>
            <a:r>
              <a:rPr lang="en-US" altLang="zh-CN" dirty="0" smtClean="0">
                <a:solidFill>
                  <a:srgbClr val="FF0000"/>
                </a:solidFill>
              </a:rPr>
              <a:t>“Staircase”,</a:t>
            </a:r>
            <a:r>
              <a:rPr lang="zh-CN" altLang="en-US" dirty="0" smtClean="0">
                <a:solidFill>
                  <a:srgbClr val="FF0000"/>
                </a:solidFill>
              </a:rPr>
              <a:t> </a:t>
            </a:r>
            <a:r>
              <a:rPr lang="en-US" altLang="zh-CN" dirty="0" smtClean="0">
                <a:solidFill>
                  <a:srgbClr val="FF0000"/>
                </a:solidFill>
              </a:rPr>
              <a:t>“Pearls”</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179</a:t>
            </a:fld>
            <a:endParaRPr lang="en-US"/>
          </a:p>
        </p:txBody>
      </p:sp>
      <p:sp>
        <p:nvSpPr>
          <p:cNvPr id="43" name="Rectangle 42"/>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Inferring</a:t>
            </a:r>
            <a:r>
              <a:rPr lang="zh-CN" altLang="en-US" b="1" dirty="0" smtClean="0">
                <a:solidFill>
                  <a:schemeClr val="bg1"/>
                </a:solidFill>
              </a:rPr>
              <a:t> </a:t>
            </a:r>
            <a:r>
              <a:rPr lang="en-US" altLang="zh-CN" b="1" dirty="0" smtClean="0">
                <a:solidFill>
                  <a:schemeClr val="bg1"/>
                </a:solidFill>
              </a:rPr>
              <a:t>Strange</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from</a:t>
            </a:r>
            <a:r>
              <a:rPr lang="zh-CN" altLang="en-US" b="1" dirty="0" smtClean="0">
                <a:solidFill>
                  <a:schemeClr val="bg1"/>
                </a:solidFill>
              </a:rPr>
              <a:t> </a:t>
            </a:r>
            <a:r>
              <a:rPr lang="en-US" altLang="zh-CN" b="1" dirty="0" smtClean="0">
                <a:solidFill>
                  <a:schemeClr val="bg1"/>
                </a:solidFill>
              </a:rPr>
              <a:t>Connectivity</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Networks. </a:t>
            </a:r>
            <a:r>
              <a:rPr lang="en-US" altLang="zh-CN" i="1" dirty="0" smtClean="0">
                <a:solidFill>
                  <a:schemeClr val="bg1"/>
                </a:solidFill>
              </a:rPr>
              <a:t>PAKDD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
        <p:nvSpPr>
          <p:cNvPr id="10" name="TextBox 9"/>
          <p:cNvSpPr txBox="1"/>
          <p:nvPr/>
        </p:nvSpPr>
        <p:spPr>
          <a:xfrm>
            <a:off x="1195234" y="2143613"/>
            <a:ext cx="2412840" cy="461665"/>
          </a:xfrm>
          <a:prstGeom prst="rect">
            <a:avLst/>
          </a:prstGeom>
          <a:noFill/>
        </p:spPr>
        <p:txBody>
          <a:bodyPr wrap="none" rtlCol="0">
            <a:spAutoFit/>
          </a:bodyPr>
          <a:lstStyle/>
          <a:p>
            <a:pPr algn="ctr"/>
            <a:r>
              <a:rPr lang="en-US" altLang="zh-CN" sz="2400" dirty="0" smtClean="0">
                <a:cs typeface="Times New Roman" panose="02020603050405020304" pitchFamily="18" charset="0"/>
              </a:rPr>
              <a:t>Adjacency Matrix</a:t>
            </a:r>
          </a:p>
        </p:txBody>
      </p:sp>
      <p:sp>
        <p:nvSpPr>
          <p:cNvPr id="11" name="TextBox 10"/>
          <p:cNvSpPr txBox="1"/>
          <p:nvPr/>
        </p:nvSpPr>
        <p:spPr>
          <a:xfrm>
            <a:off x="4004343" y="2143613"/>
            <a:ext cx="4160346" cy="461665"/>
          </a:xfrm>
          <a:prstGeom prst="rect">
            <a:avLst/>
          </a:prstGeom>
          <a:noFill/>
        </p:spPr>
        <p:txBody>
          <a:bodyPr wrap="square" rtlCol="0">
            <a:spAutoFit/>
          </a:bodyPr>
          <a:lstStyle/>
          <a:p>
            <a:pPr algn="ctr"/>
            <a:r>
              <a:rPr lang="en-US" altLang="zh-CN" sz="2400" dirty="0" smtClean="0">
                <a:cs typeface="Times New Roman" panose="02020603050405020304" pitchFamily="18" charset="0"/>
              </a:rPr>
              <a:t>Spectral</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Subspace</a:t>
            </a:r>
            <a:r>
              <a:rPr lang="zh-CN" altLang="en-US" sz="2400" dirty="0" smtClean="0">
                <a:cs typeface="Times New Roman" panose="02020603050405020304" pitchFamily="18" charset="0"/>
              </a:rPr>
              <a:t> </a:t>
            </a:r>
            <a:r>
              <a:rPr lang="en-US" altLang="zh-CN" sz="2400" dirty="0" smtClean="0">
                <a:cs typeface="Times New Roman" panose="02020603050405020304" pitchFamily="18" charset="0"/>
              </a:rPr>
              <a:t>Plot</a:t>
            </a:r>
          </a:p>
        </p:txBody>
      </p:sp>
      <p:pic>
        <p:nvPicPr>
          <p:cNvPr id="12"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05278"/>
            <a:ext cx="9144000" cy="327102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74243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11C9A">
            <a:alpha val="80000"/>
          </a:srgbClr>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Outline</a:t>
            </a:r>
            <a:endParaRPr lang="en-US" dirty="0">
              <a:solidFill>
                <a:schemeClr val="bg1"/>
              </a:solidFill>
            </a:endParaRPr>
          </a:p>
        </p:txBody>
      </p:sp>
      <p:sp>
        <p:nvSpPr>
          <p:cNvPr id="6" name="Content Placeholder 5"/>
          <p:cNvSpPr>
            <a:spLocks noGrp="1"/>
          </p:cNvSpPr>
          <p:nvPr>
            <p:ph idx="1"/>
          </p:nvPr>
        </p:nvSpPr>
        <p:spPr/>
        <p:txBody>
          <a:bodyPr/>
          <a:lstStyle/>
          <a:p>
            <a:pPr>
              <a:buClr>
                <a:schemeClr val="bg1"/>
              </a:buClr>
            </a:pPr>
            <a:r>
              <a:rPr lang="en-US" altLang="zh-CN" b="1" dirty="0" smtClean="0">
                <a:solidFill>
                  <a:srgbClr val="EBB100"/>
                </a:solidFill>
              </a:rPr>
              <a:t>Prediction</a:t>
            </a:r>
            <a:r>
              <a:rPr lang="zh-CN" altLang="en-US" b="1" dirty="0" smtClean="0">
                <a:solidFill>
                  <a:srgbClr val="EBB100"/>
                </a:solidFill>
              </a:rPr>
              <a:t> </a:t>
            </a:r>
            <a:r>
              <a:rPr lang="en-US" altLang="zh-CN" b="1" dirty="0" smtClean="0">
                <a:solidFill>
                  <a:srgbClr val="EBB100"/>
                </a:solidFill>
              </a:rPr>
              <a:t>for</a:t>
            </a:r>
            <a:r>
              <a:rPr lang="zh-CN" altLang="en-US" b="1" dirty="0" smtClean="0">
                <a:solidFill>
                  <a:srgbClr val="EBB100"/>
                </a:solidFill>
              </a:rPr>
              <a:t> </a:t>
            </a:r>
            <a:r>
              <a:rPr lang="en-US" altLang="zh-CN" b="1" dirty="0" smtClean="0">
                <a:solidFill>
                  <a:srgbClr val="EBB100"/>
                </a:solidFill>
              </a:rPr>
              <a:t>natural</a:t>
            </a:r>
            <a:r>
              <a:rPr lang="zh-CN" altLang="en-US" b="1" dirty="0" smtClean="0">
                <a:solidFill>
                  <a:srgbClr val="EBB100"/>
                </a:solidFill>
              </a:rPr>
              <a:t> </a:t>
            </a:r>
            <a:r>
              <a:rPr lang="en-US" altLang="zh-CN" b="1" dirty="0" smtClean="0">
                <a:solidFill>
                  <a:srgbClr val="EBB100"/>
                </a:solidFill>
              </a:rPr>
              <a:t>behavior</a:t>
            </a:r>
            <a:endParaRPr lang="zh-CN" altLang="en-US" b="1" dirty="0" smtClean="0">
              <a:solidFill>
                <a:srgbClr val="EBB100"/>
              </a:solidFill>
            </a:endParaRPr>
          </a:p>
          <a:p>
            <a:pPr lvl="1">
              <a:buClr>
                <a:schemeClr val="bg1"/>
              </a:buClr>
            </a:pPr>
            <a:r>
              <a:rPr lang="en-US" altLang="zh-CN" b="1" dirty="0" smtClean="0">
                <a:solidFill>
                  <a:srgbClr val="EBB100"/>
                </a:solidFill>
              </a:rPr>
              <a:t>Modeling</a:t>
            </a:r>
            <a:r>
              <a:rPr lang="zh-CN" altLang="en-US" b="1" dirty="0" smtClean="0">
                <a:solidFill>
                  <a:srgbClr val="EBB100"/>
                </a:solidFill>
              </a:rPr>
              <a:t> </a:t>
            </a:r>
            <a:r>
              <a:rPr lang="en-US" altLang="zh-CN" b="1" dirty="0">
                <a:solidFill>
                  <a:srgbClr val="EBB100"/>
                </a:solidFill>
              </a:rPr>
              <a:t>i</a:t>
            </a:r>
            <a:r>
              <a:rPr lang="en-US" altLang="zh-CN" b="1" dirty="0" smtClean="0">
                <a:solidFill>
                  <a:srgbClr val="EBB100"/>
                </a:solidFill>
              </a:rPr>
              <a:t>ndividual</a:t>
            </a:r>
            <a:r>
              <a:rPr lang="zh-CN" altLang="en-US" b="1" dirty="0" smtClean="0">
                <a:solidFill>
                  <a:srgbClr val="EBB100"/>
                </a:solidFill>
              </a:rPr>
              <a:t> </a:t>
            </a:r>
            <a:r>
              <a:rPr lang="en-US" altLang="zh-CN" b="1" dirty="0" smtClean="0">
                <a:solidFill>
                  <a:srgbClr val="EBB100"/>
                </a:solidFill>
              </a:rPr>
              <a:t>behavior</a:t>
            </a:r>
            <a:r>
              <a:rPr lang="zh-CN" altLang="en-US" b="1" dirty="0" smtClean="0">
                <a:solidFill>
                  <a:srgbClr val="EBB100"/>
                </a:solidFill>
              </a:rPr>
              <a:t> </a:t>
            </a:r>
            <a:r>
              <a:rPr lang="en-US" altLang="zh-CN" b="1" dirty="0" smtClean="0">
                <a:solidFill>
                  <a:srgbClr val="EBB100"/>
                </a:solidFill>
              </a:rPr>
              <a:t>(MICRO)</a:t>
            </a:r>
            <a:endParaRPr lang="zh-CN" altLang="en-US" b="1" dirty="0" smtClean="0">
              <a:solidFill>
                <a:srgbClr val="EBB100"/>
              </a:solidFill>
            </a:endParaRPr>
          </a:p>
          <a:p>
            <a:pPr lvl="1">
              <a:buClr>
                <a:schemeClr val="bg1"/>
              </a:buClr>
            </a:pPr>
            <a:r>
              <a:rPr lang="en-US" altLang="zh-CN" dirty="0">
                <a:solidFill>
                  <a:schemeClr val="bg1"/>
                </a:solidFill>
              </a:rPr>
              <a:t>M</a:t>
            </a:r>
            <a:r>
              <a:rPr lang="en-US" altLang="zh-CN" dirty="0" smtClean="0">
                <a:solidFill>
                  <a:schemeClr val="bg1"/>
                </a:solidFill>
              </a:rPr>
              <a:t>odeling</a:t>
            </a:r>
            <a:r>
              <a:rPr lang="zh-CN" altLang="en-US" dirty="0" smtClean="0">
                <a:solidFill>
                  <a:schemeClr val="bg1"/>
                </a:solidFill>
              </a:rPr>
              <a:t> </a:t>
            </a:r>
            <a:r>
              <a:rPr lang="en-US" altLang="zh-CN" dirty="0" smtClean="0">
                <a:solidFill>
                  <a:schemeClr val="bg1"/>
                </a:solidFill>
              </a:rPr>
              <a:t>information</a:t>
            </a:r>
            <a:r>
              <a:rPr lang="zh-CN" altLang="en-US" dirty="0" smtClean="0">
                <a:solidFill>
                  <a:schemeClr val="bg1"/>
                </a:solidFill>
              </a:rPr>
              <a:t> </a:t>
            </a:r>
            <a:r>
              <a:rPr lang="en-US" altLang="zh-CN" dirty="0" smtClean="0">
                <a:solidFill>
                  <a:schemeClr val="bg1"/>
                </a:solidFill>
              </a:rPr>
              <a:t>cascade</a:t>
            </a:r>
            <a:r>
              <a:rPr lang="zh-CN" altLang="en-US" dirty="0" smtClean="0">
                <a:solidFill>
                  <a:schemeClr val="bg1"/>
                </a:solidFill>
              </a:rPr>
              <a:t> </a:t>
            </a:r>
            <a:r>
              <a:rPr lang="en-US" altLang="zh-CN" dirty="0" smtClean="0">
                <a:solidFill>
                  <a:schemeClr val="bg1"/>
                </a:solidFill>
              </a:rPr>
              <a:t>(MACRO)</a:t>
            </a:r>
            <a:endParaRPr lang="zh-CN" altLang="en-US" dirty="0" smtClean="0">
              <a:solidFill>
                <a:schemeClr val="bg1"/>
              </a:solidFill>
            </a:endParaRPr>
          </a:p>
          <a:p>
            <a:pPr>
              <a:buClr>
                <a:schemeClr val="bg1"/>
              </a:buClr>
            </a:pPr>
            <a:r>
              <a:rPr lang="en-US" altLang="zh-CN" dirty="0" smtClean="0">
                <a:solidFill>
                  <a:schemeClr val="bg1"/>
                </a:solidFill>
              </a:rPr>
              <a:t>Detection</a:t>
            </a:r>
            <a:r>
              <a:rPr lang="zh-CN" altLang="en-US" dirty="0" smtClean="0">
                <a:solidFill>
                  <a:schemeClr val="bg1"/>
                </a:solidFill>
              </a:rPr>
              <a:t> </a:t>
            </a:r>
            <a:r>
              <a:rPr lang="en-US" altLang="zh-CN" dirty="0" smtClean="0">
                <a:solidFill>
                  <a:schemeClr val="bg1"/>
                </a:solidFill>
              </a:rPr>
              <a:t>for</a:t>
            </a:r>
            <a:r>
              <a:rPr lang="zh-CN" altLang="en-US" dirty="0" smtClean="0">
                <a:solidFill>
                  <a:schemeClr val="bg1"/>
                </a:solidFill>
              </a:rPr>
              <a:t> </a:t>
            </a:r>
            <a:r>
              <a:rPr lang="en-US" altLang="zh-CN" dirty="0" smtClean="0">
                <a:solidFill>
                  <a:schemeClr val="bg1"/>
                </a:solidFill>
              </a:rPr>
              <a:t>unnatural</a:t>
            </a:r>
            <a:r>
              <a:rPr lang="zh-CN" altLang="en-US" dirty="0" smtClean="0">
                <a:solidFill>
                  <a:schemeClr val="bg1"/>
                </a:solidFill>
              </a:rPr>
              <a:t> </a:t>
            </a:r>
            <a:r>
              <a:rPr lang="en-US" altLang="zh-CN" dirty="0" smtClean="0">
                <a:solidFill>
                  <a:schemeClr val="bg1"/>
                </a:solidFill>
              </a:rPr>
              <a:t>behavior</a:t>
            </a:r>
            <a:endParaRPr lang="zh-CN" altLang="en-US" dirty="0" smtClean="0">
              <a:solidFill>
                <a:schemeClr val="bg1"/>
              </a:solidFill>
            </a:endParaRPr>
          </a:p>
          <a:p>
            <a:pPr lvl="1">
              <a:buClr>
                <a:schemeClr val="bg1"/>
              </a:buClr>
            </a:pPr>
            <a:r>
              <a:rPr lang="en-US" altLang="zh-CN" dirty="0" smtClean="0">
                <a:solidFill>
                  <a:schemeClr val="bg1"/>
                </a:solidFill>
              </a:rPr>
              <a:t>Suspicious</a:t>
            </a:r>
            <a:r>
              <a:rPr lang="zh-CN" altLang="en-US" dirty="0" smtClean="0">
                <a:solidFill>
                  <a:schemeClr val="bg1"/>
                </a:solidFill>
              </a:rPr>
              <a:t> </a:t>
            </a:r>
            <a:r>
              <a:rPr lang="en-US" altLang="zh-CN" dirty="0" smtClean="0">
                <a:solidFill>
                  <a:schemeClr val="bg1"/>
                </a:solidFill>
              </a:rPr>
              <a:t>behavior</a:t>
            </a:r>
            <a:r>
              <a:rPr lang="zh-CN" altLang="en-US" dirty="0" smtClean="0">
                <a:solidFill>
                  <a:schemeClr val="bg1"/>
                </a:solidFill>
              </a:rPr>
              <a:t> </a:t>
            </a:r>
            <a:r>
              <a:rPr lang="en-US" altLang="zh-CN" dirty="0" smtClean="0">
                <a:solidFill>
                  <a:schemeClr val="bg1"/>
                </a:solidFill>
              </a:rPr>
              <a:t>detection</a:t>
            </a:r>
            <a:endParaRPr lang="zh-CN" altLang="en-US" dirty="0" smtClean="0">
              <a:solidFill>
                <a:schemeClr val="bg1"/>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18</a:t>
            </a:fld>
            <a:endParaRPr lang="en-US"/>
          </a:p>
        </p:txBody>
      </p:sp>
    </p:spTree>
    <p:extLst>
      <p:ext uri="{BB962C8B-B14F-4D97-AF65-F5344CB8AC3E}">
        <p14:creationId xmlns:p14="http://schemas.microsoft.com/office/powerpoint/2010/main" val="139392308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Spectral</a:t>
            </a:r>
            <a:r>
              <a:rPr lang="zh-CN" altLang="en-US" sz="3200" dirty="0"/>
              <a:t> </a:t>
            </a:r>
            <a:r>
              <a:rPr lang="en-US" altLang="zh-CN" sz="3200" dirty="0"/>
              <a:t>Subspace</a:t>
            </a:r>
            <a:r>
              <a:rPr lang="zh-CN" altLang="en-US" sz="3200" dirty="0"/>
              <a:t> </a:t>
            </a:r>
            <a:r>
              <a:rPr lang="en-US" altLang="zh-CN" sz="3200" dirty="0"/>
              <a:t>Plot</a:t>
            </a:r>
            <a:r>
              <a:rPr lang="en-US" altLang="zh-CN" sz="3200" dirty="0" smtClean="0"/>
              <a:t>:</a:t>
            </a:r>
            <a:r>
              <a:rPr lang="zh-CN" altLang="en-US" sz="3200" dirty="0" smtClean="0"/>
              <a:t> </a:t>
            </a:r>
            <a:r>
              <a:rPr lang="en-US" altLang="zh-CN" sz="3200" dirty="0" smtClean="0">
                <a:solidFill>
                  <a:srgbClr val="FF0000"/>
                </a:solidFill>
              </a:rPr>
              <a:t>Reading</a:t>
            </a:r>
            <a:r>
              <a:rPr lang="zh-CN" altLang="en-US" sz="3200" dirty="0" smtClean="0">
                <a:solidFill>
                  <a:srgbClr val="FF0000"/>
                </a:solidFill>
              </a:rPr>
              <a:t> </a:t>
            </a:r>
            <a:r>
              <a:rPr lang="en-US" altLang="zh-CN" sz="3200" dirty="0" smtClean="0">
                <a:solidFill>
                  <a:srgbClr val="FF0000"/>
                </a:solidFill>
              </a:rPr>
              <a:t>&amp;</a:t>
            </a:r>
            <a:r>
              <a:rPr lang="zh-CN" altLang="en-US" sz="3200" dirty="0" smtClean="0">
                <a:solidFill>
                  <a:srgbClr val="FF0000"/>
                </a:solidFill>
              </a:rPr>
              <a:t> </a:t>
            </a:r>
            <a:r>
              <a:rPr lang="en-US" altLang="zh-CN" sz="3200" dirty="0" err="1" smtClean="0">
                <a:solidFill>
                  <a:srgbClr val="FF0000"/>
                </a:solidFill>
              </a:rPr>
              <a:t>LockInfer</a:t>
            </a:r>
            <a:endParaRPr lang="en-US" sz="3200"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180</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931" y="2152188"/>
            <a:ext cx="6648138" cy="38292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784952" y="1424686"/>
            <a:ext cx="2170787" cy="830997"/>
          </a:xfrm>
          <a:prstGeom prst="rect">
            <a:avLst/>
          </a:prstGeom>
          <a:noFill/>
        </p:spPr>
        <p:txBody>
          <a:bodyPr wrap="none" rtlCol="0">
            <a:spAutoFit/>
          </a:bodyPr>
          <a:lstStyle/>
          <a:p>
            <a:pPr algn="ctr"/>
            <a:r>
              <a:rPr lang="en-US" altLang="zh-CN" sz="2400" dirty="0" smtClean="0">
                <a:solidFill>
                  <a:srgbClr val="011C9A"/>
                </a:solidFill>
                <a:cs typeface="Times New Roman" panose="02020603050405020304" pitchFamily="18" charset="0"/>
              </a:rPr>
              <a:t>Spectral</a:t>
            </a:r>
            <a:endParaRPr lang="en-US" altLang="zh-CN" sz="2400" dirty="0">
              <a:solidFill>
                <a:srgbClr val="011C9A"/>
              </a:solidFill>
              <a:cs typeface="Times New Roman" panose="02020603050405020304" pitchFamily="18" charset="0"/>
            </a:endParaRPr>
          </a:p>
          <a:p>
            <a:pPr algn="ctr"/>
            <a:r>
              <a:rPr lang="en-US" altLang="zh-CN" sz="2400" dirty="0" smtClean="0">
                <a:solidFill>
                  <a:srgbClr val="011C9A"/>
                </a:solidFill>
                <a:cs typeface="Times New Roman" panose="02020603050405020304" pitchFamily="18" charset="0"/>
              </a:rPr>
              <a:t>Subspace</a:t>
            </a:r>
            <a:r>
              <a:rPr lang="zh-CN" altLang="en-US" sz="2400" dirty="0" smtClean="0">
                <a:solidFill>
                  <a:srgbClr val="011C9A"/>
                </a:solidFill>
                <a:cs typeface="Times New Roman" panose="02020603050405020304" pitchFamily="18" charset="0"/>
              </a:rPr>
              <a:t> </a:t>
            </a:r>
            <a:r>
              <a:rPr lang="en-US" altLang="zh-CN" sz="2400" dirty="0" smtClean="0">
                <a:solidFill>
                  <a:srgbClr val="011C9A"/>
                </a:solidFill>
                <a:cs typeface="Times New Roman" panose="02020603050405020304" pitchFamily="18" charset="0"/>
              </a:rPr>
              <a:t>Plot</a:t>
            </a:r>
          </a:p>
        </p:txBody>
      </p:sp>
      <p:sp>
        <p:nvSpPr>
          <p:cNvPr id="7" name="TextBox 6"/>
          <p:cNvSpPr txBox="1"/>
          <p:nvPr/>
        </p:nvSpPr>
        <p:spPr>
          <a:xfrm>
            <a:off x="2776628" y="1409067"/>
            <a:ext cx="2497800" cy="830997"/>
          </a:xfrm>
          <a:prstGeom prst="rect">
            <a:avLst/>
          </a:prstGeom>
          <a:noFill/>
        </p:spPr>
        <p:txBody>
          <a:bodyPr wrap="none" rtlCol="0">
            <a:spAutoFit/>
          </a:bodyPr>
          <a:lstStyle/>
          <a:p>
            <a:pPr algn="ctr"/>
            <a:r>
              <a:rPr lang="en-US" altLang="zh-CN" sz="2400" dirty="0" smtClean="0">
                <a:solidFill>
                  <a:srgbClr val="011C9A"/>
                </a:solidFill>
                <a:cs typeface="Times New Roman" panose="02020603050405020304" pitchFamily="18" charset="0"/>
              </a:rPr>
              <a:t>Polar</a:t>
            </a:r>
            <a:r>
              <a:rPr lang="zh-CN" altLang="en-US" sz="2400" dirty="0" smtClean="0">
                <a:solidFill>
                  <a:srgbClr val="011C9A"/>
                </a:solidFill>
                <a:cs typeface="Times New Roman" panose="02020603050405020304" pitchFamily="18" charset="0"/>
              </a:rPr>
              <a:t> </a:t>
            </a:r>
            <a:r>
              <a:rPr lang="en-US" altLang="zh-CN" sz="2400" dirty="0" smtClean="0">
                <a:solidFill>
                  <a:srgbClr val="011C9A"/>
                </a:solidFill>
                <a:cs typeface="Times New Roman" panose="02020603050405020304" pitchFamily="18" charset="0"/>
              </a:rPr>
              <a:t>Coordinate</a:t>
            </a:r>
            <a:endParaRPr lang="en-US" altLang="zh-CN" sz="2400" dirty="0">
              <a:solidFill>
                <a:srgbClr val="011C9A"/>
              </a:solidFill>
              <a:cs typeface="Times New Roman" panose="02020603050405020304" pitchFamily="18" charset="0"/>
            </a:endParaRPr>
          </a:p>
          <a:p>
            <a:pPr algn="ctr"/>
            <a:r>
              <a:rPr lang="en-US" altLang="zh-CN" sz="2400" dirty="0" smtClean="0">
                <a:solidFill>
                  <a:srgbClr val="011C9A"/>
                </a:solidFill>
                <a:cs typeface="Times New Roman" panose="02020603050405020304" pitchFamily="18" charset="0"/>
              </a:rPr>
              <a:t>Transform</a:t>
            </a:r>
          </a:p>
        </p:txBody>
      </p:sp>
      <p:sp>
        <p:nvSpPr>
          <p:cNvPr id="8" name="TextBox 7"/>
          <p:cNvSpPr txBox="1"/>
          <p:nvPr/>
        </p:nvSpPr>
        <p:spPr>
          <a:xfrm>
            <a:off x="5478033" y="1674904"/>
            <a:ext cx="1742785" cy="461665"/>
          </a:xfrm>
          <a:prstGeom prst="rect">
            <a:avLst/>
          </a:prstGeom>
          <a:noFill/>
        </p:spPr>
        <p:txBody>
          <a:bodyPr wrap="none" rtlCol="0">
            <a:spAutoFit/>
          </a:bodyPr>
          <a:lstStyle/>
          <a:p>
            <a:pPr algn="ctr"/>
            <a:r>
              <a:rPr lang="en-US" altLang="zh-CN" sz="2400" dirty="0" smtClean="0">
                <a:solidFill>
                  <a:srgbClr val="011C9A"/>
                </a:solidFill>
                <a:cs typeface="Times New Roman" panose="02020603050405020304" pitchFamily="18" charset="0"/>
              </a:rPr>
              <a:t>Histograms</a:t>
            </a:r>
          </a:p>
        </p:txBody>
      </p:sp>
      <p:sp>
        <p:nvSpPr>
          <p:cNvPr id="9" name="Rectangle 8"/>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Inferring</a:t>
            </a:r>
            <a:r>
              <a:rPr lang="zh-CN" altLang="en-US" b="1" dirty="0" smtClean="0">
                <a:solidFill>
                  <a:schemeClr val="bg1"/>
                </a:solidFill>
              </a:rPr>
              <a:t> </a:t>
            </a:r>
            <a:r>
              <a:rPr lang="en-US" altLang="zh-CN" b="1" dirty="0" smtClean="0">
                <a:solidFill>
                  <a:schemeClr val="bg1"/>
                </a:solidFill>
              </a:rPr>
              <a:t>Strange</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from</a:t>
            </a:r>
            <a:r>
              <a:rPr lang="zh-CN" altLang="en-US" b="1" dirty="0" smtClean="0">
                <a:solidFill>
                  <a:schemeClr val="bg1"/>
                </a:solidFill>
              </a:rPr>
              <a:t> </a:t>
            </a:r>
            <a:r>
              <a:rPr lang="en-US" altLang="zh-CN" b="1" dirty="0" smtClean="0">
                <a:solidFill>
                  <a:schemeClr val="bg1"/>
                </a:solidFill>
              </a:rPr>
              <a:t>Connectivity</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Networks. </a:t>
            </a:r>
            <a:r>
              <a:rPr lang="en-US" altLang="zh-CN" i="1" dirty="0" smtClean="0">
                <a:solidFill>
                  <a:schemeClr val="bg1"/>
                </a:solidFill>
              </a:rPr>
              <a:t>PAKDD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1847604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Graphical</a:t>
            </a:r>
            <a:r>
              <a:rPr lang="zh-CN" altLang="en-US" dirty="0" smtClean="0"/>
              <a:t> </a:t>
            </a:r>
            <a:r>
              <a:rPr lang="en-US" altLang="zh-CN" dirty="0" smtClean="0"/>
              <a:t>View:</a:t>
            </a:r>
            <a:r>
              <a:rPr lang="zh-CN" altLang="en-US" dirty="0" smtClean="0"/>
              <a:t> </a:t>
            </a:r>
            <a:r>
              <a:rPr lang="en-US" altLang="zh-CN" dirty="0" smtClean="0">
                <a:solidFill>
                  <a:srgbClr val="FF0000"/>
                </a:solidFill>
              </a:rPr>
              <a:t>Power-Law</a:t>
            </a:r>
            <a:r>
              <a:rPr lang="zh-CN" altLang="en-US" dirty="0" smtClean="0">
                <a:solidFill>
                  <a:srgbClr val="FF0000"/>
                </a:solidFill>
              </a:rPr>
              <a:t> </a:t>
            </a:r>
            <a:r>
              <a:rPr lang="en-US" altLang="zh-CN" dirty="0" smtClean="0">
                <a:solidFill>
                  <a:srgbClr val="FF0000"/>
                </a:solidFill>
              </a:rPr>
              <a:t>Distribution</a:t>
            </a:r>
            <a:endParaRPr lang="en-US" dirty="0">
              <a:solidFill>
                <a:srgbClr val="FF0000"/>
              </a:solidFill>
            </a:endParaRPr>
          </a:p>
        </p:txBody>
      </p:sp>
      <p:sp>
        <p:nvSpPr>
          <p:cNvPr id="3" name="Content Placeholder 2"/>
          <p:cNvSpPr>
            <a:spLocks noGrp="1"/>
          </p:cNvSpPr>
          <p:nvPr>
            <p:ph idx="1"/>
          </p:nvPr>
        </p:nvSpPr>
        <p:spPr/>
        <p:txBody>
          <a:bodyPr/>
          <a:lstStyle/>
          <a:p>
            <a:r>
              <a:rPr lang="en-US" altLang="zh-CN" dirty="0" smtClean="0">
                <a:solidFill>
                  <a:srgbClr val="011C9A"/>
                </a:solidFill>
              </a:rPr>
              <a:t>Out-degree</a:t>
            </a:r>
            <a:r>
              <a:rPr lang="zh-CN" altLang="en-US" dirty="0" smtClean="0">
                <a:solidFill>
                  <a:srgbClr val="011C9A"/>
                </a:solidFill>
              </a:rPr>
              <a:t> </a:t>
            </a:r>
            <a:r>
              <a:rPr lang="en-US" altLang="zh-CN" dirty="0" smtClean="0">
                <a:solidFill>
                  <a:srgbClr val="011C9A"/>
                </a:solidFill>
              </a:rPr>
              <a:t>distribution</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181</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CatchSync</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Catching</a:t>
            </a:r>
            <a:r>
              <a:rPr lang="zh-CN" altLang="en-US" b="1" dirty="0" smtClean="0">
                <a:solidFill>
                  <a:schemeClr val="bg1"/>
                </a:solidFill>
              </a:rPr>
              <a:t> </a:t>
            </a:r>
            <a:r>
              <a:rPr lang="en-US" altLang="zh-CN" b="1" dirty="0" smtClean="0">
                <a:solidFill>
                  <a:schemeClr val="bg1"/>
                </a:solidFill>
              </a:rPr>
              <a:t>Synchronized</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Large</a:t>
            </a:r>
            <a:r>
              <a:rPr lang="zh-CN" altLang="en-US" b="1" dirty="0" smtClean="0">
                <a:solidFill>
                  <a:schemeClr val="bg1"/>
                </a:solidFill>
              </a:rPr>
              <a:t> </a:t>
            </a:r>
            <a:r>
              <a:rPr lang="en-US" altLang="zh-CN" b="1" dirty="0" smtClean="0">
                <a:solidFill>
                  <a:schemeClr val="bg1"/>
                </a:solidFill>
              </a:rPr>
              <a:t>Directed</a:t>
            </a:r>
            <a:r>
              <a:rPr lang="zh-CN" altLang="en-US" b="1" dirty="0" smtClean="0">
                <a:solidFill>
                  <a:schemeClr val="bg1"/>
                </a:solidFill>
              </a:rPr>
              <a:t> </a:t>
            </a:r>
            <a:r>
              <a:rPr lang="en-US" altLang="zh-CN" b="1" dirty="0" smtClean="0">
                <a:solidFill>
                  <a:schemeClr val="bg1"/>
                </a:solidFill>
              </a:rPr>
              <a:t>Graphs. </a:t>
            </a:r>
            <a:r>
              <a:rPr lang="en-US" altLang="zh-CN" i="1" dirty="0" smtClean="0">
                <a:solidFill>
                  <a:schemeClr val="bg1"/>
                </a:solidFill>
              </a:rPr>
              <a:t>KDD</a:t>
            </a:r>
            <a:r>
              <a:rPr lang="zh-CN" altLang="en-US" i="1" dirty="0" smtClean="0">
                <a:solidFill>
                  <a:schemeClr val="bg1"/>
                </a:solidFill>
              </a:rPr>
              <a:t> </a:t>
            </a:r>
            <a:r>
              <a:rPr lang="en-US" altLang="zh-CN" i="1" dirty="0" smtClean="0">
                <a:solidFill>
                  <a:schemeClr val="bg1"/>
                </a:solidFill>
              </a:rPr>
              <a:t>Best</a:t>
            </a:r>
            <a:r>
              <a:rPr lang="zh-CN" altLang="en-US" i="1" dirty="0" smtClean="0">
                <a:solidFill>
                  <a:schemeClr val="bg1"/>
                </a:solidFill>
              </a:rPr>
              <a:t> </a:t>
            </a:r>
            <a:r>
              <a:rPr lang="en-US" altLang="zh-CN" i="1" dirty="0" smtClean="0">
                <a:solidFill>
                  <a:schemeClr val="bg1"/>
                </a:solidFill>
              </a:rPr>
              <a:t>Paper</a:t>
            </a:r>
            <a:r>
              <a:rPr lang="zh-CN" altLang="en-US" i="1" dirty="0" smtClean="0">
                <a:solidFill>
                  <a:schemeClr val="bg1"/>
                </a:solidFill>
              </a:rPr>
              <a:t> </a:t>
            </a:r>
            <a:r>
              <a:rPr lang="en-US" altLang="zh-CN" i="1" dirty="0" smtClean="0">
                <a:solidFill>
                  <a:schemeClr val="bg1"/>
                </a:solidFill>
              </a:rPr>
              <a:t>Finalist</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graphicFrame>
        <p:nvGraphicFramePr>
          <p:cNvPr id="6" name="表格 4"/>
          <p:cNvGraphicFramePr>
            <a:graphicFrameLocks noGrp="1"/>
          </p:cNvGraphicFramePr>
          <p:nvPr>
            <p:extLst>
              <p:ext uri="{D42A27DB-BD31-4B8C-83A1-F6EECF244321}">
                <p14:modId xmlns:p14="http://schemas.microsoft.com/office/powerpoint/2010/main" val="1202674051"/>
              </p:ext>
            </p:extLst>
          </p:nvPr>
        </p:nvGraphicFramePr>
        <p:xfrm>
          <a:off x="457200" y="2330250"/>
          <a:ext cx="8444934" cy="3134716"/>
        </p:xfrm>
        <a:graphic>
          <a:graphicData uri="http://schemas.openxmlformats.org/drawingml/2006/table">
            <a:tbl>
              <a:tblPr firstRow="1" bandRow="1">
                <a:tableStyleId>{5940675A-B579-460E-94D1-54222C63F5DA}</a:tableStyleId>
              </a:tblPr>
              <a:tblGrid>
                <a:gridCol w="2814978"/>
                <a:gridCol w="2814978"/>
                <a:gridCol w="2814978"/>
              </a:tblGrid>
              <a:tr h="626271">
                <a:tc>
                  <a:txBody>
                    <a:bodyPr/>
                    <a:lstStyle/>
                    <a:p>
                      <a:pPr algn="ctr"/>
                      <a:r>
                        <a:rPr lang="en-US" altLang="zh-CN" b="1" dirty="0" smtClean="0"/>
                        <a:t>DBLP</a:t>
                      </a:r>
                      <a:endParaRPr lang="zh-CN" altLang="en-US"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Author</a:t>
                      </a:r>
                      <a:r>
                        <a:rPr lang="en-US" altLang="zh-CN" dirty="0" smtClean="0"/>
                        <a:t>-publication</a:t>
                      </a:r>
                      <a:endParaRPr lang="zh-CN" altLang="en-US" dirty="0" smtClean="0"/>
                    </a:p>
                  </a:txBody>
                  <a:tcPr/>
                </a:tc>
                <a:tc>
                  <a:txBody>
                    <a:bodyPr/>
                    <a:lstStyle/>
                    <a:p>
                      <a:pPr algn="ctr"/>
                      <a:r>
                        <a:rPr lang="en-US" altLang="zh-CN" b="1" dirty="0" smtClean="0"/>
                        <a:t>Flickr</a:t>
                      </a:r>
                      <a:endParaRPr lang="zh-CN" altLang="en-US"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User</a:t>
                      </a:r>
                      <a:r>
                        <a:rPr lang="en-US" altLang="zh-CN" b="0" dirty="0" smtClean="0"/>
                        <a:t>-user</a:t>
                      </a:r>
                      <a:endParaRPr lang="zh-CN" altLang="en-US" b="0" dirty="0" smtClean="0"/>
                    </a:p>
                  </a:txBody>
                  <a:tcPr/>
                </a:tc>
                <a:tc>
                  <a:txBody>
                    <a:bodyPr/>
                    <a:lstStyle/>
                    <a:p>
                      <a:pPr algn="ctr"/>
                      <a:r>
                        <a:rPr lang="en-US" altLang="zh-CN" b="1" dirty="0" smtClean="0">
                          <a:solidFill>
                            <a:schemeClr val="tx1"/>
                          </a:solidFill>
                        </a:rPr>
                        <a:t>Twitter</a:t>
                      </a:r>
                    </a:p>
                    <a:p>
                      <a:pPr algn="ctr"/>
                      <a:r>
                        <a:rPr lang="en-US" altLang="zh-CN" b="1" dirty="0" smtClean="0">
                          <a:solidFill>
                            <a:schemeClr val="tx1"/>
                          </a:solidFill>
                        </a:rPr>
                        <a:t>Who</a:t>
                      </a:r>
                      <a:r>
                        <a:rPr lang="en-US" altLang="zh-CN" b="0" dirty="0" smtClean="0">
                          <a:solidFill>
                            <a:schemeClr val="tx1"/>
                          </a:solidFill>
                        </a:rPr>
                        <a:t>-follows-whom</a:t>
                      </a:r>
                      <a:endParaRPr lang="zh-CN" altLang="en-US" b="0" dirty="0">
                        <a:solidFill>
                          <a:schemeClr val="tx1"/>
                        </a:solidFill>
                      </a:endParaRPr>
                    </a:p>
                  </a:txBody>
                  <a:tcPr/>
                </a:tc>
              </a:tr>
              <a:tr h="2494636">
                <a:tc>
                  <a:txBody>
                    <a:bodyPr/>
                    <a:lstStyle/>
                    <a:p>
                      <a:pPr algn="ctr"/>
                      <a:endParaRPr lang="en-US" altLang="zh-CN" dirty="0" smtClean="0"/>
                    </a:p>
                    <a:p>
                      <a:pPr algn="ctr"/>
                      <a:endParaRPr lang="en-US" altLang="zh-CN" dirty="0" smtClean="0"/>
                    </a:p>
                    <a:p>
                      <a:pPr algn="ctr"/>
                      <a:endParaRPr lang="en-US" altLang="zh-CN" dirty="0" smtClean="0"/>
                    </a:p>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r>
            </a:tbl>
          </a:graphicData>
        </a:graphic>
      </p:graphicFrame>
      <p:pic>
        <p:nvPicPr>
          <p:cNvPr id="7" name="Picture 10" descr="http://konect.uni-koblenz.de/img/degree.u.dblp-autho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7" y="3165130"/>
            <a:ext cx="2700000" cy="2102291"/>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6075410" y="5452610"/>
            <a:ext cx="2840842" cy="307777"/>
          </a:xfrm>
          <a:prstGeom prst="rect">
            <a:avLst/>
          </a:prstGeom>
        </p:spPr>
        <p:txBody>
          <a:bodyPr wrap="none">
            <a:spAutoFit/>
          </a:bodyPr>
          <a:lstStyle/>
          <a:p>
            <a:r>
              <a:rPr lang="en-US" sz="1400" dirty="0" smtClean="0"/>
              <a:t>[</a:t>
            </a:r>
            <a:r>
              <a:rPr lang="en-US" altLang="zh-CN" sz="1400" dirty="0" smtClean="0"/>
              <a:t>konect.uni-koblenz.de/networks/</a:t>
            </a:r>
            <a:r>
              <a:rPr lang="en-US" sz="1400" dirty="0" smtClean="0"/>
              <a:t>]</a:t>
            </a:r>
          </a:p>
        </p:txBody>
      </p:sp>
      <p:pic>
        <p:nvPicPr>
          <p:cNvPr id="9" name="Picture 8" descr="http://konect.uni-koblenz.de/img/degree.u.flickr-growt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9537" y="3146971"/>
            <a:ext cx="2700000" cy="2121072"/>
          </a:xfrm>
          <a:prstGeom prst="rect">
            <a:avLst/>
          </a:prstGeom>
          <a:noFill/>
          <a:extLst>
            <a:ext uri="{909E8E84-426E-40dd-AFC4-6F175D3DCCD1}">
              <a14:hiddenFill xmlns="" xmlns:a14="http://schemas.microsoft.com/office/drawing/2010/main">
                <a:solidFill>
                  <a:srgbClr val="FFFFFF"/>
                </a:solidFill>
              </a14:hiddenFill>
            </a:ext>
          </a:extLst>
        </p:spPr>
      </p:pic>
      <p:pic>
        <p:nvPicPr>
          <p:cNvPr id="10" name="Picture 6" descr="http://konect.uni-koblenz.de/img/degree.v.twitt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6522" y="3181906"/>
            <a:ext cx="2700000" cy="2116484"/>
          </a:xfrm>
          <a:prstGeom prst="rect">
            <a:avLst/>
          </a:prstGeom>
          <a:noFill/>
          <a:effectLst>
            <a:glow rad="63500">
              <a:srgbClr val="FF0000"/>
            </a:glow>
          </a:effectLst>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5817837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182</a:t>
            </a:fld>
            <a:endParaRPr lang="en-US"/>
          </a:p>
        </p:txBody>
      </p:sp>
      <p:pic>
        <p:nvPicPr>
          <p:cNvPr id="6"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83" y="1458473"/>
            <a:ext cx="4680000" cy="4680000"/>
          </a:xfrm>
          <a:prstGeom prst="rect">
            <a:avLst/>
          </a:prstGeom>
        </p:spPr>
      </p:pic>
      <p:cxnSp>
        <p:nvCxnSpPr>
          <p:cNvPr id="7" name="Straight Connector 10"/>
          <p:cNvCxnSpPr/>
          <p:nvPr/>
        </p:nvCxnSpPr>
        <p:spPr>
          <a:xfrm>
            <a:off x="2375602" y="2560799"/>
            <a:ext cx="900254"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11"/>
          <p:cNvCxnSpPr/>
          <p:nvPr/>
        </p:nvCxnSpPr>
        <p:spPr>
          <a:xfrm>
            <a:off x="2375602" y="1984654"/>
            <a:ext cx="900254" cy="6387"/>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12"/>
          <p:cNvCxnSpPr/>
          <p:nvPr/>
        </p:nvCxnSpPr>
        <p:spPr>
          <a:xfrm>
            <a:off x="2944393" y="1991041"/>
            <a:ext cx="0" cy="569758"/>
          </a:xfrm>
          <a:prstGeom prst="line">
            <a:avLst/>
          </a:prstGeom>
          <a:ln w="25400">
            <a:solidFill>
              <a:srgbClr val="00B0F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0" name="Rectangle 14"/>
          <p:cNvSpPr/>
          <p:nvPr/>
        </p:nvSpPr>
        <p:spPr>
          <a:xfrm>
            <a:off x="3185248" y="2227914"/>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0.41M</a:t>
            </a:r>
            <a:endParaRPr lang="en-US" sz="3200" dirty="0">
              <a:solidFill>
                <a:srgbClr val="00B0F0"/>
              </a:solidFill>
            </a:endParaRPr>
          </a:p>
        </p:txBody>
      </p:sp>
      <p:sp>
        <p:nvSpPr>
          <p:cNvPr id="11" name="Rectangle 15"/>
          <p:cNvSpPr/>
          <p:nvPr/>
        </p:nvSpPr>
        <p:spPr>
          <a:xfrm>
            <a:off x="3166916" y="1698653"/>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3.17M</a:t>
            </a:r>
            <a:endParaRPr lang="en-US" sz="3200" dirty="0">
              <a:solidFill>
                <a:srgbClr val="00B0F0"/>
              </a:solidFill>
            </a:endParaRPr>
          </a:p>
        </p:txBody>
      </p:sp>
      <p:cxnSp>
        <p:nvCxnSpPr>
          <p:cNvPr id="12" name="Straight Connector 16"/>
          <p:cNvCxnSpPr/>
          <p:nvPr/>
        </p:nvCxnSpPr>
        <p:spPr>
          <a:xfrm flipH="1">
            <a:off x="2363854" y="2665875"/>
            <a:ext cx="11748" cy="255922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Rectangle 17"/>
          <p:cNvSpPr/>
          <p:nvPr/>
        </p:nvSpPr>
        <p:spPr>
          <a:xfrm>
            <a:off x="2363854" y="4639379"/>
            <a:ext cx="113043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d=</a:t>
            </a:r>
            <a:r>
              <a:rPr lang="en-US" sz="3200" b="1"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20</a:t>
            </a:r>
            <a:endParaRPr lang="en-US" sz="3200" b="1" dirty="0">
              <a:solidFill>
                <a:srgbClr val="FF0000"/>
              </a:solidFill>
            </a:endParaRPr>
          </a:p>
        </p:txBody>
      </p:sp>
      <p:pic>
        <p:nvPicPr>
          <p:cNvPr id="14" name="Picture 2" descr="Twitter bird logo 2012.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181" y="806810"/>
            <a:ext cx="888889" cy="720000"/>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矩形 23"/>
          <p:cNvSpPr/>
          <p:nvPr/>
        </p:nvSpPr>
        <p:spPr>
          <a:xfrm>
            <a:off x="1511078" y="757368"/>
            <a:ext cx="1441420"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B0F0"/>
                </a:solidFill>
                <a:effectLst>
                  <a:outerShdw blurRad="75057" dist="38100" dir="5400000" sy="-20000" rotWithShape="0">
                    <a:prstClr val="black">
                      <a:alpha val="25000"/>
                    </a:prstClr>
                  </a:outerShdw>
                </a:effectLst>
              </a:rPr>
              <a:t>2009</a:t>
            </a:r>
            <a:endParaRPr lang="zh-CN" altLang="en-US" sz="4400" b="1" cap="none" spc="0" dirty="0">
              <a:ln w="10541" cmpd="sng">
                <a:noFill/>
                <a:prstDash val="solid"/>
              </a:ln>
              <a:solidFill>
                <a:srgbClr val="00B0F0"/>
              </a:solidFill>
              <a:effectLst>
                <a:outerShdw blurRad="75057" dist="38100" dir="5400000" sy="-20000" rotWithShape="0">
                  <a:prstClr val="black">
                    <a:alpha val="25000"/>
                  </a:prstClr>
                </a:outerShdw>
              </a:effectLst>
            </a:endParaRPr>
          </a:p>
        </p:txBody>
      </p:sp>
      <p:sp>
        <p:nvSpPr>
          <p:cNvPr id="16" name="Rectangle 15"/>
          <p:cNvSpPr/>
          <p:nvPr/>
        </p:nvSpPr>
        <p:spPr>
          <a:xfrm>
            <a:off x="3048365" y="849700"/>
            <a:ext cx="981359"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41M</a:t>
            </a:r>
            <a:endParaRPr lang="en-US" sz="3200" b="1" dirty="0">
              <a:solidFill>
                <a:srgbClr val="00B0F0"/>
              </a:solidFill>
            </a:endParaRPr>
          </a:p>
        </p:txBody>
      </p:sp>
      <p:pic>
        <p:nvPicPr>
          <p:cNvPr id="17"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4000" y="1458473"/>
            <a:ext cx="4680000" cy="4680000"/>
          </a:xfrm>
          <a:prstGeom prst="rect">
            <a:avLst/>
          </a:prstGeom>
        </p:spPr>
      </p:pic>
      <p:cxnSp>
        <p:nvCxnSpPr>
          <p:cNvPr id="18" name="Straight Connector 5"/>
          <p:cNvCxnSpPr/>
          <p:nvPr/>
        </p:nvCxnSpPr>
        <p:spPr>
          <a:xfrm>
            <a:off x="7795713" y="2720798"/>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6"/>
          <p:cNvCxnSpPr/>
          <p:nvPr/>
        </p:nvCxnSpPr>
        <p:spPr>
          <a:xfrm>
            <a:off x="7753840" y="2300581"/>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7"/>
          <p:cNvCxnSpPr/>
          <p:nvPr/>
        </p:nvCxnSpPr>
        <p:spPr>
          <a:xfrm>
            <a:off x="8377601" y="2271238"/>
            <a:ext cx="0" cy="472585"/>
          </a:xfrm>
          <a:prstGeom prst="line">
            <a:avLst/>
          </a:prstGeom>
          <a:ln w="254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8"/>
          <p:cNvSpPr/>
          <p:nvPr/>
        </p:nvSpPr>
        <p:spPr>
          <a:xfrm>
            <a:off x="7843935" y="2754154"/>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0.44M</a:t>
            </a:r>
            <a:endParaRPr lang="en-US" sz="3200" dirty="0">
              <a:solidFill>
                <a:srgbClr val="0070C0"/>
              </a:solidFill>
            </a:endParaRPr>
          </a:p>
        </p:txBody>
      </p:sp>
      <p:sp>
        <p:nvSpPr>
          <p:cNvPr id="22" name="Rectangle 9"/>
          <p:cNvSpPr/>
          <p:nvPr/>
        </p:nvSpPr>
        <p:spPr>
          <a:xfrm>
            <a:off x="7821202" y="1686463"/>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1.91M</a:t>
            </a:r>
            <a:endParaRPr lang="en-US" sz="3200" dirty="0">
              <a:solidFill>
                <a:srgbClr val="0070C0"/>
              </a:solidFill>
            </a:endParaRPr>
          </a:p>
        </p:txBody>
      </p:sp>
      <p:cxnSp>
        <p:nvCxnSpPr>
          <p:cNvPr id="23" name="Straight Connector 10"/>
          <p:cNvCxnSpPr/>
          <p:nvPr/>
        </p:nvCxnSpPr>
        <p:spPr>
          <a:xfrm>
            <a:off x="7732233" y="2743823"/>
            <a:ext cx="0" cy="2481272"/>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4" name="Rectangle 11"/>
          <p:cNvSpPr/>
          <p:nvPr/>
        </p:nvSpPr>
        <p:spPr>
          <a:xfrm>
            <a:off x="7732233" y="4640320"/>
            <a:ext cx="113043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d=</a:t>
            </a:r>
            <a:r>
              <a:rPr lang="en-US" sz="3200" b="1"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64</a:t>
            </a:r>
            <a:endParaRPr lang="en-US" sz="3200" b="1" dirty="0">
              <a:solidFill>
                <a:srgbClr val="FF0000"/>
              </a:solidFill>
            </a:endParaRPr>
          </a:p>
        </p:txBody>
      </p:sp>
      <p:sp>
        <p:nvSpPr>
          <p:cNvPr id="25" name="矩形 33"/>
          <p:cNvSpPr/>
          <p:nvPr/>
        </p:nvSpPr>
        <p:spPr>
          <a:xfrm>
            <a:off x="5796136" y="757368"/>
            <a:ext cx="1410258"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70C0"/>
                </a:solidFill>
                <a:effectLst>
                  <a:outerShdw blurRad="75057" dist="38100" dir="5400000" sy="-20000" rotWithShape="0">
                    <a:prstClr val="black">
                      <a:alpha val="25000"/>
                    </a:prstClr>
                  </a:outerShdw>
                </a:effectLst>
              </a:rPr>
              <a:t>2011</a:t>
            </a:r>
            <a:endParaRPr lang="zh-CN" altLang="en-US" sz="4400" b="1" cap="none" spc="0" dirty="0">
              <a:ln w="10541" cmpd="sng">
                <a:noFill/>
                <a:prstDash val="solid"/>
              </a:ln>
              <a:solidFill>
                <a:srgbClr val="0070C0"/>
              </a:solidFill>
              <a:effectLst>
                <a:outerShdw blurRad="75057" dist="38100" dir="5400000" sy="-20000" rotWithShape="0">
                  <a:prstClr val="black">
                    <a:alpha val="25000"/>
                  </a:prstClr>
                </a:outerShdw>
              </a:effectLst>
            </a:endParaRPr>
          </a:p>
        </p:txBody>
      </p:sp>
      <p:sp>
        <p:nvSpPr>
          <p:cNvPr id="26" name="Rectangle 15"/>
          <p:cNvSpPr/>
          <p:nvPr/>
        </p:nvSpPr>
        <p:spPr>
          <a:xfrm>
            <a:off x="7139058" y="849699"/>
            <a:ext cx="118635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117M</a:t>
            </a:r>
            <a:endParaRPr lang="en-US" sz="3200" b="1" dirty="0">
              <a:solidFill>
                <a:srgbClr val="0070C0"/>
              </a:solidFill>
            </a:endParaRPr>
          </a:p>
        </p:txBody>
      </p:sp>
      <p:pic>
        <p:nvPicPr>
          <p:cNvPr id="27" name="Picture 2" descr="http://image.51wp.com/uploads/120413/3-1204132122241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0337" y="782088"/>
            <a:ext cx="720000" cy="720000"/>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Rectangle 27"/>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CatchSync</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Catching</a:t>
            </a:r>
            <a:r>
              <a:rPr lang="zh-CN" altLang="en-US" b="1" dirty="0" smtClean="0">
                <a:solidFill>
                  <a:schemeClr val="bg1"/>
                </a:solidFill>
              </a:rPr>
              <a:t> </a:t>
            </a:r>
            <a:r>
              <a:rPr lang="en-US" altLang="zh-CN" b="1" dirty="0" smtClean="0">
                <a:solidFill>
                  <a:schemeClr val="bg1"/>
                </a:solidFill>
              </a:rPr>
              <a:t>Synchronized</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Large</a:t>
            </a:r>
            <a:r>
              <a:rPr lang="zh-CN" altLang="en-US" b="1" dirty="0" smtClean="0">
                <a:solidFill>
                  <a:schemeClr val="bg1"/>
                </a:solidFill>
              </a:rPr>
              <a:t> </a:t>
            </a:r>
            <a:r>
              <a:rPr lang="en-US" altLang="zh-CN" b="1" dirty="0" smtClean="0">
                <a:solidFill>
                  <a:schemeClr val="bg1"/>
                </a:solidFill>
              </a:rPr>
              <a:t>Directed</a:t>
            </a:r>
            <a:r>
              <a:rPr lang="zh-CN" altLang="en-US" b="1" dirty="0" smtClean="0">
                <a:solidFill>
                  <a:schemeClr val="bg1"/>
                </a:solidFill>
              </a:rPr>
              <a:t> </a:t>
            </a:r>
            <a:r>
              <a:rPr lang="en-US" altLang="zh-CN" b="1" dirty="0" smtClean="0">
                <a:solidFill>
                  <a:schemeClr val="bg1"/>
                </a:solidFill>
              </a:rPr>
              <a:t>Graphs. </a:t>
            </a:r>
            <a:r>
              <a:rPr lang="en-US" altLang="zh-CN" i="1" dirty="0" smtClean="0">
                <a:solidFill>
                  <a:schemeClr val="bg1"/>
                </a:solidFill>
              </a:rPr>
              <a:t>KDD</a:t>
            </a:r>
            <a:r>
              <a:rPr lang="zh-CN" altLang="en-US" i="1" dirty="0" smtClean="0">
                <a:solidFill>
                  <a:schemeClr val="bg1"/>
                </a:solidFill>
              </a:rPr>
              <a:t> </a:t>
            </a:r>
            <a:r>
              <a:rPr lang="en-US" altLang="zh-CN" i="1" dirty="0" smtClean="0">
                <a:solidFill>
                  <a:schemeClr val="bg1"/>
                </a:solidFill>
              </a:rPr>
              <a:t>Best</a:t>
            </a:r>
            <a:r>
              <a:rPr lang="zh-CN" altLang="en-US" i="1" dirty="0" smtClean="0">
                <a:solidFill>
                  <a:schemeClr val="bg1"/>
                </a:solidFill>
              </a:rPr>
              <a:t> </a:t>
            </a:r>
            <a:r>
              <a:rPr lang="en-US" altLang="zh-CN" i="1" dirty="0" smtClean="0">
                <a:solidFill>
                  <a:schemeClr val="bg1"/>
                </a:solidFill>
              </a:rPr>
              <a:t>Paper</a:t>
            </a:r>
            <a:r>
              <a:rPr lang="zh-CN" altLang="en-US" i="1" dirty="0" smtClean="0">
                <a:solidFill>
                  <a:schemeClr val="bg1"/>
                </a:solidFill>
              </a:rPr>
              <a:t> </a:t>
            </a:r>
            <a:r>
              <a:rPr lang="en-US" altLang="zh-CN" i="1" dirty="0" smtClean="0">
                <a:solidFill>
                  <a:schemeClr val="bg1"/>
                </a:solidFill>
              </a:rPr>
              <a:t>Finalist</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50788660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meng\Desktop\d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8359" y="1612649"/>
            <a:ext cx="4432551" cy="443255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Synchronized</a:t>
            </a:r>
            <a:r>
              <a:rPr lang="zh-CN" altLang="en-US" dirty="0" smtClean="0"/>
              <a:t> </a:t>
            </a:r>
            <a:r>
              <a:rPr lang="en-US" altLang="zh-CN" dirty="0" smtClean="0"/>
              <a:t>Behavior:</a:t>
            </a:r>
            <a:r>
              <a:rPr lang="zh-CN" altLang="en-US" dirty="0" smtClean="0"/>
              <a:t> </a:t>
            </a:r>
            <a:r>
              <a:rPr lang="en-US" altLang="zh-CN" dirty="0" smtClean="0">
                <a:solidFill>
                  <a:srgbClr val="FF0000"/>
                </a:solidFill>
              </a:rPr>
              <a:t>Features</a:t>
            </a:r>
            <a:endParaRPr lang="zh-CN" altLang="en-US" dirty="0">
              <a:solidFill>
                <a:srgbClr val="FF0000"/>
              </a:solidFill>
            </a:endParaRPr>
          </a:p>
        </p:txBody>
      </p:sp>
      <p:sp>
        <p:nvSpPr>
          <p:cNvPr id="19" name="内容占位符 18"/>
          <p:cNvSpPr>
            <a:spLocks noGrp="1"/>
          </p:cNvSpPr>
          <p:nvPr>
            <p:ph idx="1"/>
          </p:nvPr>
        </p:nvSpPr>
        <p:spPr/>
        <p:txBody>
          <a:bodyPr>
            <a:normAutofit/>
          </a:bodyPr>
          <a:lstStyle/>
          <a:p>
            <a:r>
              <a:rPr lang="en-US" altLang="zh-CN" sz="3200" dirty="0" smtClean="0">
                <a:solidFill>
                  <a:srgbClr val="011C9A"/>
                </a:solidFill>
              </a:rPr>
              <a:t>Synchronized</a:t>
            </a:r>
          </a:p>
          <a:p>
            <a:r>
              <a:rPr lang="en-US" altLang="zh-CN" sz="3200" dirty="0" smtClean="0">
                <a:solidFill>
                  <a:srgbClr val="011C9A"/>
                </a:solidFill>
              </a:rPr>
              <a:t>Abnormal</a:t>
            </a:r>
            <a:endParaRPr lang="zh-CN" altLang="en-US" sz="3200" dirty="0">
              <a:solidFill>
                <a:srgbClr val="011C9A"/>
              </a:solidFill>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183</a:t>
            </a:fld>
            <a:endParaRPr lang="en-US"/>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4455" y="1475230"/>
            <a:ext cx="991883" cy="12655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6397" y="2768474"/>
            <a:ext cx="1050000" cy="540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6140" y="3392446"/>
            <a:ext cx="953960" cy="12086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7437" y="4601104"/>
            <a:ext cx="953960" cy="5253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2" name="Rounded Rectangle 2"/>
          <p:cNvSpPr/>
          <p:nvPr/>
        </p:nvSpPr>
        <p:spPr>
          <a:xfrm>
            <a:off x="6516216" y="3206208"/>
            <a:ext cx="432048" cy="8629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6"/>
          <p:cNvSpPr/>
          <p:nvPr/>
        </p:nvSpPr>
        <p:spPr>
          <a:xfrm rot="679086">
            <a:off x="6865264" y="1884038"/>
            <a:ext cx="396976" cy="350724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9"/>
          <p:cNvCxnSpPr>
            <a:stCxn id="11" idx="3"/>
            <a:endCxn id="12" idx="1"/>
          </p:cNvCxnSpPr>
          <p:nvPr/>
        </p:nvCxnSpPr>
        <p:spPr>
          <a:xfrm flipV="1">
            <a:off x="5841397" y="3637662"/>
            <a:ext cx="674819" cy="12261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p:nvPr/>
        </p:nvCxnSpPr>
        <p:spPr>
          <a:xfrm>
            <a:off x="6366397" y="2229891"/>
            <a:ext cx="581867" cy="3590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CatchSync</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Catching</a:t>
            </a:r>
            <a:r>
              <a:rPr lang="zh-CN" altLang="en-US" b="1" dirty="0" smtClean="0">
                <a:solidFill>
                  <a:schemeClr val="bg1"/>
                </a:solidFill>
              </a:rPr>
              <a:t> </a:t>
            </a:r>
            <a:r>
              <a:rPr lang="en-US" altLang="zh-CN" b="1" dirty="0" smtClean="0">
                <a:solidFill>
                  <a:schemeClr val="bg1"/>
                </a:solidFill>
              </a:rPr>
              <a:t>Synchronized</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Large</a:t>
            </a:r>
            <a:r>
              <a:rPr lang="zh-CN" altLang="en-US" b="1" dirty="0" smtClean="0">
                <a:solidFill>
                  <a:schemeClr val="bg1"/>
                </a:solidFill>
              </a:rPr>
              <a:t> </a:t>
            </a:r>
            <a:r>
              <a:rPr lang="en-US" altLang="zh-CN" b="1" dirty="0" smtClean="0">
                <a:solidFill>
                  <a:schemeClr val="bg1"/>
                </a:solidFill>
              </a:rPr>
              <a:t>Directed</a:t>
            </a:r>
            <a:r>
              <a:rPr lang="zh-CN" altLang="en-US" b="1" dirty="0" smtClean="0">
                <a:solidFill>
                  <a:schemeClr val="bg1"/>
                </a:solidFill>
              </a:rPr>
              <a:t> </a:t>
            </a:r>
            <a:r>
              <a:rPr lang="en-US" altLang="zh-CN" b="1" dirty="0" smtClean="0">
                <a:solidFill>
                  <a:schemeClr val="bg1"/>
                </a:solidFill>
              </a:rPr>
              <a:t>Graphs. </a:t>
            </a:r>
            <a:r>
              <a:rPr lang="en-US" altLang="zh-CN" i="1" dirty="0" smtClean="0">
                <a:solidFill>
                  <a:schemeClr val="bg1"/>
                </a:solidFill>
              </a:rPr>
              <a:t>KDD</a:t>
            </a:r>
            <a:r>
              <a:rPr lang="zh-CN" altLang="en-US" i="1" dirty="0" smtClean="0">
                <a:solidFill>
                  <a:schemeClr val="bg1"/>
                </a:solidFill>
              </a:rPr>
              <a:t> </a:t>
            </a:r>
            <a:r>
              <a:rPr lang="en-US" altLang="zh-CN" i="1" dirty="0" smtClean="0">
                <a:solidFill>
                  <a:schemeClr val="bg1"/>
                </a:solidFill>
              </a:rPr>
              <a:t>Best</a:t>
            </a:r>
            <a:r>
              <a:rPr lang="zh-CN" altLang="en-US" i="1" dirty="0" smtClean="0">
                <a:solidFill>
                  <a:schemeClr val="bg1"/>
                </a:solidFill>
              </a:rPr>
              <a:t> </a:t>
            </a:r>
            <a:r>
              <a:rPr lang="en-US" altLang="zh-CN" i="1" dirty="0" smtClean="0">
                <a:solidFill>
                  <a:schemeClr val="bg1"/>
                </a:solidFill>
              </a:rPr>
              <a:t>Paper</a:t>
            </a:r>
            <a:r>
              <a:rPr lang="zh-CN" altLang="en-US" i="1" dirty="0" smtClean="0">
                <a:solidFill>
                  <a:schemeClr val="bg1"/>
                </a:solidFill>
              </a:rPr>
              <a:t> </a:t>
            </a:r>
            <a:r>
              <a:rPr lang="en-US" altLang="zh-CN" i="1" dirty="0" smtClean="0">
                <a:solidFill>
                  <a:schemeClr val="bg1"/>
                </a:solidFill>
              </a:rPr>
              <a:t>Finalist</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233096538"/>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434086"/>
            <a:ext cx="8401987" cy="990600"/>
          </a:xfrm>
        </p:spPr>
        <p:txBody>
          <a:bodyPr>
            <a:noAutofit/>
          </a:bodyPr>
          <a:lstStyle/>
          <a:p>
            <a:r>
              <a:rPr lang="en-US" altLang="zh-CN" dirty="0"/>
              <a:t>Synchronized</a:t>
            </a:r>
            <a:r>
              <a:rPr lang="zh-CN" altLang="en-US" dirty="0"/>
              <a:t> </a:t>
            </a:r>
            <a:r>
              <a:rPr lang="en-US" altLang="zh-CN" dirty="0" smtClean="0"/>
              <a:t>Behavior:</a:t>
            </a:r>
            <a:r>
              <a:rPr lang="zh-CN" altLang="en-US" dirty="0" smtClean="0"/>
              <a:t> </a:t>
            </a:r>
            <a:r>
              <a:rPr lang="en-US" altLang="zh-CN" dirty="0" smtClean="0">
                <a:solidFill>
                  <a:srgbClr val="FF0000"/>
                </a:solidFill>
              </a:rPr>
              <a:t>Synchronicity</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184</a:t>
            </a:fld>
            <a:endParaRPr lang="en-US"/>
          </a:p>
        </p:txBody>
      </p:sp>
      <p:pic>
        <p:nvPicPr>
          <p:cNvPr id="7" name="Picture 5" descr="C:\Users\meng\Desktop\mysy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2000" y="1681605"/>
            <a:ext cx="5760000" cy="833791"/>
          </a:xfrm>
          <a:prstGeom prst="rect">
            <a:avLst/>
          </a:prstGeom>
          <a:noFill/>
          <a:extLst>
            <a:ext uri="{909E8E84-426E-40dd-AFC4-6F175D3DCCD1}">
              <a14:hiddenFill xmlns="" xmlns:a14="http://schemas.microsoft.com/office/drawing/2010/main">
                <a:solidFill>
                  <a:srgbClr val="FFFFFF"/>
                </a:solidFill>
              </a14:hiddenFill>
            </a:ext>
          </a:extLst>
        </p:spPr>
      </p:pic>
      <p:pic>
        <p:nvPicPr>
          <p:cNvPr id="2050" name="Picture 2" descr="C:\Users\meng\Desktop\g_weibojan_HDi_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7239" y="2818113"/>
            <a:ext cx="3048248" cy="3048248"/>
          </a:xfrm>
          <a:prstGeom prst="rect">
            <a:avLst/>
          </a:prstGeom>
          <a:noFill/>
          <a:extLst>
            <a:ext uri="{909E8E84-426E-40dd-AFC4-6F175D3DCCD1}">
              <a14:hiddenFill xmlns="" xmlns:a14="http://schemas.microsoft.com/office/drawing/2010/main">
                <a:solidFill>
                  <a:srgbClr val="FFFFFF"/>
                </a:solidFill>
              </a14:hiddenFill>
            </a:ext>
          </a:extLst>
        </p:spPr>
      </p:pic>
      <p:pic>
        <p:nvPicPr>
          <p:cNvPr id="2051" name="Picture 3" descr="C:\Users\meng\Desktop\f_weibojan_HDi_a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8815" y="2848325"/>
            <a:ext cx="3023480" cy="302348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Rectangle 7"/>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CatchSync</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Catching</a:t>
            </a:r>
            <a:r>
              <a:rPr lang="zh-CN" altLang="en-US" b="1" dirty="0" smtClean="0">
                <a:solidFill>
                  <a:schemeClr val="bg1"/>
                </a:solidFill>
              </a:rPr>
              <a:t> </a:t>
            </a:r>
            <a:r>
              <a:rPr lang="en-US" altLang="zh-CN" b="1" dirty="0" smtClean="0">
                <a:solidFill>
                  <a:schemeClr val="bg1"/>
                </a:solidFill>
              </a:rPr>
              <a:t>Synchronized</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Large</a:t>
            </a:r>
            <a:r>
              <a:rPr lang="zh-CN" altLang="en-US" b="1" dirty="0" smtClean="0">
                <a:solidFill>
                  <a:schemeClr val="bg1"/>
                </a:solidFill>
              </a:rPr>
              <a:t> </a:t>
            </a:r>
            <a:r>
              <a:rPr lang="en-US" altLang="zh-CN" b="1" dirty="0" smtClean="0">
                <a:solidFill>
                  <a:schemeClr val="bg1"/>
                </a:solidFill>
              </a:rPr>
              <a:t>Directed</a:t>
            </a:r>
            <a:r>
              <a:rPr lang="zh-CN" altLang="en-US" b="1" dirty="0" smtClean="0">
                <a:solidFill>
                  <a:schemeClr val="bg1"/>
                </a:solidFill>
              </a:rPr>
              <a:t> </a:t>
            </a:r>
            <a:r>
              <a:rPr lang="en-US" altLang="zh-CN" b="1" dirty="0" smtClean="0">
                <a:solidFill>
                  <a:schemeClr val="bg1"/>
                </a:solidFill>
              </a:rPr>
              <a:t>Graphs. </a:t>
            </a:r>
            <a:r>
              <a:rPr lang="en-US" altLang="zh-CN" i="1" dirty="0" smtClean="0">
                <a:solidFill>
                  <a:schemeClr val="bg1"/>
                </a:solidFill>
              </a:rPr>
              <a:t>KDD</a:t>
            </a:r>
            <a:r>
              <a:rPr lang="zh-CN" altLang="en-US" i="1" dirty="0" smtClean="0">
                <a:solidFill>
                  <a:schemeClr val="bg1"/>
                </a:solidFill>
              </a:rPr>
              <a:t> </a:t>
            </a:r>
            <a:r>
              <a:rPr lang="en-US" altLang="zh-CN" i="1" dirty="0" smtClean="0">
                <a:solidFill>
                  <a:schemeClr val="bg1"/>
                </a:solidFill>
              </a:rPr>
              <a:t>Best</a:t>
            </a:r>
            <a:r>
              <a:rPr lang="zh-CN" altLang="en-US" i="1" dirty="0" smtClean="0">
                <a:solidFill>
                  <a:schemeClr val="bg1"/>
                </a:solidFill>
              </a:rPr>
              <a:t> </a:t>
            </a:r>
            <a:r>
              <a:rPr lang="en-US" altLang="zh-CN" i="1" dirty="0" smtClean="0">
                <a:solidFill>
                  <a:schemeClr val="bg1"/>
                </a:solidFill>
              </a:rPr>
              <a:t>Paper</a:t>
            </a:r>
            <a:r>
              <a:rPr lang="zh-CN" altLang="en-US" i="1" dirty="0" smtClean="0">
                <a:solidFill>
                  <a:schemeClr val="bg1"/>
                </a:solidFill>
              </a:rPr>
              <a:t> </a:t>
            </a:r>
            <a:r>
              <a:rPr lang="en-US" altLang="zh-CN" i="1" dirty="0" smtClean="0">
                <a:solidFill>
                  <a:schemeClr val="bg1"/>
                </a:solidFill>
              </a:rPr>
              <a:t>Finalist</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1086214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3458" y="2807652"/>
            <a:ext cx="3072656" cy="30726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9123" y="2878914"/>
            <a:ext cx="3001394" cy="30013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p:txBody>
          <a:bodyPr>
            <a:normAutofit/>
          </a:bodyPr>
          <a:lstStyle/>
          <a:p>
            <a:r>
              <a:rPr lang="en-US" altLang="zh-CN" dirty="0"/>
              <a:t>Synchronized</a:t>
            </a:r>
            <a:r>
              <a:rPr lang="zh-CN" altLang="en-US" dirty="0"/>
              <a:t> </a:t>
            </a:r>
            <a:r>
              <a:rPr lang="en-US" altLang="zh-CN" dirty="0" smtClean="0"/>
              <a:t>Behavior:</a:t>
            </a:r>
            <a:r>
              <a:rPr lang="zh-CN" altLang="en-US" dirty="0" smtClean="0"/>
              <a:t> </a:t>
            </a:r>
            <a:r>
              <a:rPr lang="en-US" altLang="zh-CN" dirty="0" smtClean="0">
                <a:solidFill>
                  <a:srgbClr val="FF0000"/>
                </a:solidFill>
              </a:rPr>
              <a:t>Normality</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185</a:t>
            </a:fld>
            <a:endParaRPr lang="en-US"/>
          </a:p>
        </p:txBody>
      </p:sp>
      <p:pic>
        <p:nvPicPr>
          <p:cNvPr id="11" name="Picture 6" descr="C:\Users\meng\Desktop\mynormalit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92000" y="1718900"/>
            <a:ext cx="5760000" cy="839514"/>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等腰三角形 16"/>
          <p:cNvSpPr/>
          <p:nvPr/>
        </p:nvSpPr>
        <p:spPr>
          <a:xfrm>
            <a:off x="6957368" y="4992577"/>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969891" y="4159964"/>
            <a:ext cx="201345" cy="21602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CatchSync</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Catching</a:t>
            </a:r>
            <a:r>
              <a:rPr lang="zh-CN" altLang="en-US" b="1" dirty="0" smtClean="0">
                <a:solidFill>
                  <a:schemeClr val="bg1"/>
                </a:solidFill>
              </a:rPr>
              <a:t> </a:t>
            </a:r>
            <a:r>
              <a:rPr lang="en-US" altLang="zh-CN" b="1" dirty="0" smtClean="0">
                <a:solidFill>
                  <a:schemeClr val="bg1"/>
                </a:solidFill>
              </a:rPr>
              <a:t>Synchronized</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Large</a:t>
            </a:r>
            <a:r>
              <a:rPr lang="zh-CN" altLang="en-US" b="1" dirty="0" smtClean="0">
                <a:solidFill>
                  <a:schemeClr val="bg1"/>
                </a:solidFill>
              </a:rPr>
              <a:t> </a:t>
            </a:r>
            <a:r>
              <a:rPr lang="en-US" altLang="zh-CN" b="1" dirty="0" smtClean="0">
                <a:solidFill>
                  <a:schemeClr val="bg1"/>
                </a:solidFill>
              </a:rPr>
              <a:t>Directed</a:t>
            </a:r>
            <a:r>
              <a:rPr lang="zh-CN" altLang="en-US" b="1" dirty="0" smtClean="0">
                <a:solidFill>
                  <a:schemeClr val="bg1"/>
                </a:solidFill>
              </a:rPr>
              <a:t> </a:t>
            </a:r>
            <a:r>
              <a:rPr lang="en-US" altLang="zh-CN" b="1" dirty="0" smtClean="0">
                <a:solidFill>
                  <a:schemeClr val="bg1"/>
                </a:solidFill>
              </a:rPr>
              <a:t>Graphs. </a:t>
            </a:r>
            <a:r>
              <a:rPr lang="en-US" altLang="zh-CN" i="1" dirty="0" smtClean="0">
                <a:solidFill>
                  <a:schemeClr val="bg1"/>
                </a:solidFill>
              </a:rPr>
              <a:t>KDD</a:t>
            </a:r>
            <a:r>
              <a:rPr lang="zh-CN" altLang="en-US" i="1" dirty="0" smtClean="0">
                <a:solidFill>
                  <a:schemeClr val="bg1"/>
                </a:solidFill>
              </a:rPr>
              <a:t> </a:t>
            </a:r>
            <a:r>
              <a:rPr lang="en-US" altLang="zh-CN" i="1" dirty="0" smtClean="0">
                <a:solidFill>
                  <a:schemeClr val="bg1"/>
                </a:solidFill>
              </a:rPr>
              <a:t>Best</a:t>
            </a:r>
            <a:r>
              <a:rPr lang="zh-CN" altLang="en-US" i="1" dirty="0" smtClean="0">
                <a:solidFill>
                  <a:schemeClr val="bg1"/>
                </a:solidFill>
              </a:rPr>
              <a:t> </a:t>
            </a:r>
            <a:r>
              <a:rPr lang="en-US" altLang="zh-CN" i="1" dirty="0" smtClean="0">
                <a:solidFill>
                  <a:schemeClr val="bg1"/>
                </a:solidFill>
              </a:rPr>
              <a:t>Paper</a:t>
            </a:r>
            <a:r>
              <a:rPr lang="zh-CN" altLang="en-US" i="1" dirty="0" smtClean="0">
                <a:solidFill>
                  <a:schemeClr val="bg1"/>
                </a:solidFill>
              </a:rPr>
              <a:t> </a:t>
            </a:r>
            <a:r>
              <a:rPr lang="en-US" altLang="zh-CN" i="1" dirty="0" smtClean="0">
                <a:solidFill>
                  <a:schemeClr val="bg1"/>
                </a:solidFill>
              </a:rPr>
              <a:t>Finalist</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746809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Synchronized</a:t>
            </a:r>
            <a:r>
              <a:rPr lang="zh-CN" altLang="en-US" sz="3200" dirty="0" smtClean="0"/>
              <a:t> </a:t>
            </a:r>
            <a:r>
              <a:rPr lang="en-US" altLang="zh-CN" sz="3200" dirty="0" smtClean="0"/>
              <a:t>Behavior:</a:t>
            </a:r>
            <a:r>
              <a:rPr lang="zh-CN" altLang="en-US" sz="3200" dirty="0" smtClean="0"/>
              <a:t> </a:t>
            </a:r>
            <a:r>
              <a:rPr lang="en-US" altLang="zh-CN" sz="3200" dirty="0" smtClean="0">
                <a:solidFill>
                  <a:srgbClr val="FF0000"/>
                </a:solidFill>
              </a:rPr>
              <a:t>Theorem</a:t>
            </a:r>
            <a:r>
              <a:rPr lang="zh-CN" altLang="en-US" sz="3200" dirty="0" smtClean="0">
                <a:solidFill>
                  <a:srgbClr val="FF0000"/>
                </a:solidFill>
              </a:rPr>
              <a:t> </a:t>
            </a:r>
            <a:r>
              <a:rPr lang="en-US" altLang="zh-CN" sz="3200" dirty="0" smtClean="0">
                <a:solidFill>
                  <a:srgbClr val="FF0000"/>
                </a:solidFill>
              </a:rPr>
              <a:t>&amp;</a:t>
            </a:r>
            <a:r>
              <a:rPr lang="zh-CN" altLang="en-US" sz="3200" dirty="0" smtClean="0">
                <a:solidFill>
                  <a:srgbClr val="FF0000"/>
                </a:solidFill>
              </a:rPr>
              <a:t> </a:t>
            </a:r>
            <a:r>
              <a:rPr lang="en-US" altLang="zh-CN" sz="3200" dirty="0" err="1" smtClean="0">
                <a:solidFill>
                  <a:srgbClr val="FF0000"/>
                </a:solidFill>
              </a:rPr>
              <a:t>CatchSync</a:t>
            </a:r>
            <a:endParaRPr lang="en-US" sz="3200" dirty="0">
              <a:solidFill>
                <a:srgbClr val="FF0000"/>
              </a:solidFill>
            </a:endParaRPr>
          </a:p>
        </p:txBody>
      </p:sp>
      <p:sp>
        <p:nvSpPr>
          <p:cNvPr id="3" name="Content Placeholder 2"/>
          <p:cNvSpPr>
            <a:spLocks noGrp="1"/>
          </p:cNvSpPr>
          <p:nvPr>
            <p:ph idx="1"/>
          </p:nvPr>
        </p:nvSpPr>
        <p:spPr/>
        <p:txBody>
          <a:bodyPr/>
          <a:lstStyle/>
          <a:p>
            <a:r>
              <a:rPr lang="en-US" altLang="zh-CN" dirty="0" smtClean="0">
                <a:solidFill>
                  <a:srgbClr val="011C9A"/>
                </a:solidFill>
              </a:rPr>
              <a:t>Synchronicity-Normality</a:t>
            </a:r>
            <a:r>
              <a:rPr lang="zh-CN" altLang="en-US" dirty="0" smtClean="0">
                <a:solidFill>
                  <a:srgbClr val="011C9A"/>
                </a:solidFill>
              </a:rPr>
              <a:t> </a:t>
            </a:r>
            <a:r>
              <a:rPr lang="en-US" altLang="zh-CN" dirty="0" smtClean="0">
                <a:solidFill>
                  <a:srgbClr val="011C9A"/>
                </a:solidFill>
              </a:rPr>
              <a:t>Plot</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186</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CatchSync</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Catching</a:t>
            </a:r>
            <a:r>
              <a:rPr lang="zh-CN" altLang="en-US" b="1" dirty="0" smtClean="0">
                <a:solidFill>
                  <a:schemeClr val="bg1"/>
                </a:solidFill>
              </a:rPr>
              <a:t> </a:t>
            </a:r>
            <a:r>
              <a:rPr lang="en-US" altLang="zh-CN" b="1" dirty="0" smtClean="0">
                <a:solidFill>
                  <a:schemeClr val="bg1"/>
                </a:solidFill>
              </a:rPr>
              <a:t>Synchronized</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Large</a:t>
            </a:r>
            <a:r>
              <a:rPr lang="zh-CN" altLang="en-US" b="1" dirty="0" smtClean="0">
                <a:solidFill>
                  <a:schemeClr val="bg1"/>
                </a:solidFill>
              </a:rPr>
              <a:t> </a:t>
            </a:r>
            <a:r>
              <a:rPr lang="en-US" altLang="zh-CN" b="1" dirty="0" smtClean="0">
                <a:solidFill>
                  <a:schemeClr val="bg1"/>
                </a:solidFill>
              </a:rPr>
              <a:t>Directed</a:t>
            </a:r>
            <a:r>
              <a:rPr lang="zh-CN" altLang="en-US" b="1" dirty="0" smtClean="0">
                <a:solidFill>
                  <a:schemeClr val="bg1"/>
                </a:solidFill>
              </a:rPr>
              <a:t> </a:t>
            </a:r>
            <a:r>
              <a:rPr lang="en-US" altLang="zh-CN" b="1" dirty="0" smtClean="0">
                <a:solidFill>
                  <a:schemeClr val="bg1"/>
                </a:solidFill>
              </a:rPr>
              <a:t>Graphs. </a:t>
            </a:r>
            <a:r>
              <a:rPr lang="en-US" altLang="zh-CN" i="1" dirty="0" smtClean="0">
                <a:solidFill>
                  <a:schemeClr val="bg1"/>
                </a:solidFill>
              </a:rPr>
              <a:t>KDD</a:t>
            </a:r>
            <a:r>
              <a:rPr lang="zh-CN" altLang="en-US" i="1" dirty="0" smtClean="0">
                <a:solidFill>
                  <a:schemeClr val="bg1"/>
                </a:solidFill>
              </a:rPr>
              <a:t> </a:t>
            </a:r>
            <a:r>
              <a:rPr lang="en-US" altLang="zh-CN" i="1" dirty="0" smtClean="0">
                <a:solidFill>
                  <a:schemeClr val="bg1"/>
                </a:solidFill>
              </a:rPr>
              <a:t>Best</a:t>
            </a:r>
            <a:r>
              <a:rPr lang="zh-CN" altLang="en-US" i="1" dirty="0" smtClean="0">
                <a:solidFill>
                  <a:schemeClr val="bg1"/>
                </a:solidFill>
              </a:rPr>
              <a:t> </a:t>
            </a:r>
            <a:r>
              <a:rPr lang="en-US" altLang="zh-CN" i="1" dirty="0" smtClean="0">
                <a:solidFill>
                  <a:schemeClr val="bg1"/>
                </a:solidFill>
              </a:rPr>
              <a:t>Paper</a:t>
            </a:r>
            <a:r>
              <a:rPr lang="zh-CN" altLang="en-US" i="1" dirty="0" smtClean="0">
                <a:solidFill>
                  <a:schemeClr val="bg1"/>
                </a:solidFill>
              </a:rPr>
              <a:t> </a:t>
            </a:r>
            <a:r>
              <a:rPr lang="en-US" altLang="zh-CN" i="1" dirty="0" smtClean="0">
                <a:solidFill>
                  <a:schemeClr val="bg1"/>
                </a:solidFill>
              </a:rPr>
              <a:t>Finalist</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1839" y="2087847"/>
            <a:ext cx="5558026" cy="47285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1" name="Picture 2" descr="C:\Users\meng\Desktop\cellvnorcohD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3967" y="2879284"/>
            <a:ext cx="3240000" cy="3240000"/>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任意多边形 23"/>
          <p:cNvSpPr/>
          <p:nvPr/>
        </p:nvSpPr>
        <p:spPr>
          <a:xfrm>
            <a:off x="4062951" y="4408942"/>
            <a:ext cx="1336431" cy="1045424"/>
          </a:xfrm>
          <a:custGeom>
            <a:avLst/>
            <a:gdLst>
              <a:gd name="connsiteX0" fmla="*/ 0 w 1336431"/>
              <a:gd name="connsiteY0" fmla="*/ 1037493 h 1045424"/>
              <a:gd name="connsiteX1" fmla="*/ 237392 w 1336431"/>
              <a:gd name="connsiteY1" fmla="*/ 1011116 h 1045424"/>
              <a:gd name="connsiteX2" fmla="*/ 720969 w 1336431"/>
              <a:gd name="connsiteY2" fmla="*/ 764931 h 1045424"/>
              <a:gd name="connsiteX3" fmla="*/ 1090246 w 1336431"/>
              <a:gd name="connsiteY3" fmla="*/ 413239 h 1045424"/>
              <a:gd name="connsiteX4" fmla="*/ 1336431 w 1336431"/>
              <a:gd name="connsiteY4" fmla="*/ 0 h 1045424"/>
              <a:gd name="connsiteX5" fmla="*/ 1336431 w 1336431"/>
              <a:gd name="connsiteY5" fmla="*/ 0 h 1045424"/>
              <a:gd name="connsiteX6" fmla="*/ 1336431 w 1336431"/>
              <a:gd name="connsiteY6" fmla="*/ 0 h 1045424"/>
              <a:gd name="connsiteX7" fmla="*/ 1336431 w 1336431"/>
              <a:gd name="connsiteY7" fmla="*/ 0 h 10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431" h="1045424">
                <a:moveTo>
                  <a:pt x="0" y="1037493"/>
                </a:moveTo>
                <a:cubicBezTo>
                  <a:pt x="58615" y="1047018"/>
                  <a:pt x="117231" y="1056543"/>
                  <a:pt x="237392" y="1011116"/>
                </a:cubicBezTo>
                <a:cubicBezTo>
                  <a:pt x="357553" y="965689"/>
                  <a:pt x="578827" y="864577"/>
                  <a:pt x="720969" y="764931"/>
                </a:cubicBezTo>
                <a:cubicBezTo>
                  <a:pt x="863111" y="665285"/>
                  <a:pt x="987669" y="540728"/>
                  <a:pt x="1090246" y="413239"/>
                </a:cubicBezTo>
                <a:cubicBezTo>
                  <a:pt x="1192823" y="285750"/>
                  <a:pt x="1336431" y="0"/>
                  <a:pt x="1336431" y="0"/>
                </a:cubicBezTo>
                <a:lnTo>
                  <a:pt x="1336431" y="0"/>
                </a:lnTo>
                <a:lnTo>
                  <a:pt x="1336431" y="0"/>
                </a:lnTo>
                <a:lnTo>
                  <a:pt x="1336431" y="0"/>
                </a:lnTo>
              </a:path>
            </a:pathLst>
          </a:cu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角星 24"/>
          <p:cNvSpPr/>
          <p:nvPr/>
        </p:nvSpPr>
        <p:spPr>
          <a:xfrm>
            <a:off x="3635109" y="3398534"/>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角星 25"/>
          <p:cNvSpPr/>
          <p:nvPr/>
        </p:nvSpPr>
        <p:spPr>
          <a:xfrm>
            <a:off x="4356118" y="4979753"/>
            <a:ext cx="360040" cy="375703"/>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839" y="2782958"/>
            <a:ext cx="953960" cy="12086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1839" y="3991616"/>
            <a:ext cx="953960" cy="52536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27" name="Straight Arrow Connector 19"/>
          <p:cNvCxnSpPr/>
          <p:nvPr/>
        </p:nvCxnSpPr>
        <p:spPr>
          <a:xfrm>
            <a:off x="2865799" y="3387287"/>
            <a:ext cx="769310" cy="1547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6674" y="3776189"/>
            <a:ext cx="991883" cy="126550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9"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6674" y="5041694"/>
            <a:ext cx="1050000" cy="540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30" name="Straight Arrow Connector 19"/>
          <p:cNvCxnSpPr/>
          <p:nvPr/>
        </p:nvCxnSpPr>
        <p:spPr>
          <a:xfrm flipH="1">
            <a:off x="4716158" y="4408942"/>
            <a:ext cx="1450516" cy="71431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22428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Synchronized</a:t>
            </a:r>
            <a:r>
              <a:rPr lang="zh-CN" altLang="en-US" dirty="0"/>
              <a:t> </a:t>
            </a:r>
            <a:r>
              <a:rPr lang="en-US" altLang="zh-CN" dirty="0"/>
              <a:t>Behavior:</a:t>
            </a:r>
            <a:r>
              <a:rPr lang="zh-CN" altLang="en-US" dirty="0"/>
              <a:t> </a:t>
            </a:r>
            <a:r>
              <a:rPr lang="en-US" altLang="zh-CN" dirty="0">
                <a:solidFill>
                  <a:srgbClr val="FF0000"/>
                </a:solidFill>
              </a:rPr>
              <a:t>Performance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187</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CatchSync</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Catching</a:t>
            </a:r>
            <a:r>
              <a:rPr lang="zh-CN" altLang="en-US" b="1" dirty="0" smtClean="0">
                <a:solidFill>
                  <a:schemeClr val="bg1"/>
                </a:solidFill>
              </a:rPr>
              <a:t> </a:t>
            </a:r>
            <a:r>
              <a:rPr lang="en-US" altLang="zh-CN" b="1" dirty="0" smtClean="0">
                <a:solidFill>
                  <a:schemeClr val="bg1"/>
                </a:solidFill>
              </a:rPr>
              <a:t>Synchronized</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Large</a:t>
            </a:r>
            <a:r>
              <a:rPr lang="zh-CN" altLang="en-US" b="1" dirty="0" smtClean="0">
                <a:solidFill>
                  <a:schemeClr val="bg1"/>
                </a:solidFill>
              </a:rPr>
              <a:t> </a:t>
            </a:r>
            <a:r>
              <a:rPr lang="en-US" altLang="zh-CN" b="1" dirty="0" smtClean="0">
                <a:solidFill>
                  <a:schemeClr val="bg1"/>
                </a:solidFill>
              </a:rPr>
              <a:t>Directed</a:t>
            </a:r>
            <a:r>
              <a:rPr lang="zh-CN" altLang="en-US" b="1" dirty="0" smtClean="0">
                <a:solidFill>
                  <a:schemeClr val="bg1"/>
                </a:solidFill>
              </a:rPr>
              <a:t> </a:t>
            </a:r>
            <a:r>
              <a:rPr lang="en-US" altLang="zh-CN" b="1" dirty="0" smtClean="0">
                <a:solidFill>
                  <a:schemeClr val="bg1"/>
                </a:solidFill>
              </a:rPr>
              <a:t>Graphs. </a:t>
            </a:r>
            <a:r>
              <a:rPr lang="en-US" altLang="zh-CN" i="1" dirty="0" smtClean="0">
                <a:solidFill>
                  <a:schemeClr val="bg1"/>
                </a:solidFill>
              </a:rPr>
              <a:t>KDD</a:t>
            </a:r>
            <a:r>
              <a:rPr lang="zh-CN" altLang="en-US" i="1" dirty="0" smtClean="0">
                <a:solidFill>
                  <a:schemeClr val="bg1"/>
                </a:solidFill>
              </a:rPr>
              <a:t> </a:t>
            </a:r>
            <a:r>
              <a:rPr lang="en-US" altLang="zh-CN" i="1" dirty="0" smtClean="0">
                <a:solidFill>
                  <a:schemeClr val="bg1"/>
                </a:solidFill>
              </a:rPr>
              <a:t>Best</a:t>
            </a:r>
            <a:r>
              <a:rPr lang="zh-CN" altLang="en-US" i="1" dirty="0" smtClean="0">
                <a:solidFill>
                  <a:schemeClr val="bg1"/>
                </a:solidFill>
              </a:rPr>
              <a:t> </a:t>
            </a:r>
            <a:r>
              <a:rPr lang="en-US" altLang="zh-CN" i="1" dirty="0" smtClean="0">
                <a:solidFill>
                  <a:schemeClr val="bg1"/>
                </a:solidFill>
              </a:rPr>
              <a:t>Paper</a:t>
            </a:r>
            <a:r>
              <a:rPr lang="zh-CN" altLang="en-US" i="1" dirty="0" smtClean="0">
                <a:solidFill>
                  <a:schemeClr val="bg1"/>
                </a:solidFill>
              </a:rPr>
              <a:t> </a:t>
            </a:r>
            <a:r>
              <a:rPr lang="en-US" altLang="zh-CN" i="1" dirty="0" smtClean="0">
                <a:solidFill>
                  <a:schemeClr val="bg1"/>
                </a:solidFill>
              </a:rPr>
              <a:t>Finalist</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graphicFrame>
        <p:nvGraphicFramePr>
          <p:cNvPr id="6" name="图表 20"/>
          <p:cNvGraphicFramePr/>
          <p:nvPr>
            <p:extLst>
              <p:ext uri="{D42A27DB-BD31-4B8C-83A1-F6EECF244321}">
                <p14:modId xmlns:p14="http://schemas.microsoft.com/office/powerpoint/2010/main" val="1083126206"/>
              </p:ext>
            </p:extLst>
          </p:nvPr>
        </p:nvGraphicFramePr>
        <p:xfrm>
          <a:off x="2944284" y="1570790"/>
          <a:ext cx="6004819" cy="2262877"/>
        </p:xfrm>
        <a:graphic>
          <a:graphicData uri="http://schemas.openxmlformats.org/drawingml/2006/chart">
            <c:chart xmlns:c="http://schemas.openxmlformats.org/drawingml/2006/chart" xmlns:r="http://schemas.openxmlformats.org/officeDocument/2006/relationships" r:id="rId2"/>
          </a:graphicData>
        </a:graphic>
      </p:graphicFrame>
      <p:pic>
        <p:nvPicPr>
          <p:cNvPr id="7" name="Picture 6" descr="Twitter bird logo 2012.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828" y="2570180"/>
            <a:ext cx="888889" cy="720000"/>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extBox 7"/>
          <p:cNvSpPr txBox="1"/>
          <p:nvPr/>
        </p:nvSpPr>
        <p:spPr>
          <a:xfrm>
            <a:off x="316500" y="1562068"/>
            <a:ext cx="2792752" cy="461665"/>
          </a:xfrm>
          <a:prstGeom prst="rect">
            <a:avLst/>
          </a:prstGeom>
          <a:noFill/>
        </p:spPr>
        <p:txBody>
          <a:bodyPr wrap="none" rtlCol="0">
            <a:spAutoFit/>
          </a:bodyPr>
          <a:lstStyle/>
          <a:p>
            <a:r>
              <a:rPr lang="en-US" altLang="zh-CN" sz="2400" dirty="0" err="1" smtClean="0">
                <a:solidFill>
                  <a:srgbClr val="FF0000"/>
                </a:solidFill>
              </a:rPr>
              <a:t>CatchSync+SPOT</a:t>
            </a:r>
            <a:endParaRPr lang="en-US" altLang="zh-CN" sz="2400" dirty="0" smtClean="0">
              <a:solidFill>
                <a:srgbClr val="FF0000"/>
              </a:solidFill>
            </a:endParaRPr>
          </a:p>
        </p:txBody>
      </p:sp>
      <p:sp>
        <p:nvSpPr>
          <p:cNvPr id="9" name="TextBox 8"/>
          <p:cNvSpPr txBox="1"/>
          <p:nvPr/>
        </p:nvSpPr>
        <p:spPr>
          <a:xfrm>
            <a:off x="1296698" y="2002978"/>
            <a:ext cx="1673856" cy="461665"/>
          </a:xfrm>
          <a:prstGeom prst="rect">
            <a:avLst/>
          </a:prstGeom>
          <a:noFill/>
        </p:spPr>
        <p:txBody>
          <a:bodyPr wrap="none" rtlCol="0">
            <a:spAutoFit/>
          </a:bodyPr>
          <a:lstStyle/>
          <a:p>
            <a:r>
              <a:rPr lang="en-US" altLang="zh-CN" sz="2400" dirty="0" err="1" smtClean="0">
                <a:solidFill>
                  <a:srgbClr val="7030A0"/>
                </a:solidFill>
              </a:rPr>
              <a:t>CatchSync</a:t>
            </a:r>
            <a:endParaRPr lang="en-US" altLang="zh-CN" sz="2400" dirty="0" smtClean="0">
              <a:solidFill>
                <a:srgbClr val="7030A0"/>
              </a:solidFill>
            </a:endParaRPr>
          </a:p>
        </p:txBody>
      </p:sp>
      <p:sp>
        <p:nvSpPr>
          <p:cNvPr id="10" name="TextBox 9"/>
          <p:cNvSpPr txBox="1"/>
          <p:nvPr/>
        </p:nvSpPr>
        <p:spPr>
          <a:xfrm>
            <a:off x="2030073" y="2468515"/>
            <a:ext cx="1021433" cy="461665"/>
          </a:xfrm>
          <a:prstGeom prst="rect">
            <a:avLst/>
          </a:prstGeom>
          <a:noFill/>
        </p:spPr>
        <p:txBody>
          <a:bodyPr wrap="none" rtlCol="0">
            <a:spAutoFit/>
          </a:bodyPr>
          <a:lstStyle/>
          <a:p>
            <a:r>
              <a:rPr lang="en-US" altLang="zh-CN" sz="2400" dirty="0" smtClean="0">
                <a:solidFill>
                  <a:srgbClr val="00B0F0"/>
                </a:solidFill>
              </a:rPr>
              <a:t>SPOT</a:t>
            </a:r>
          </a:p>
        </p:txBody>
      </p:sp>
      <p:sp>
        <p:nvSpPr>
          <p:cNvPr id="11" name="TextBox 10"/>
          <p:cNvSpPr txBox="1"/>
          <p:nvPr/>
        </p:nvSpPr>
        <p:spPr>
          <a:xfrm>
            <a:off x="1673404" y="2858845"/>
            <a:ext cx="1399742" cy="461665"/>
          </a:xfrm>
          <a:prstGeom prst="rect">
            <a:avLst/>
          </a:prstGeom>
          <a:noFill/>
        </p:spPr>
        <p:txBody>
          <a:bodyPr wrap="none" rtlCol="0">
            <a:spAutoFit/>
          </a:bodyPr>
          <a:lstStyle/>
          <a:p>
            <a:r>
              <a:rPr lang="en-US" altLang="zh-CN" sz="2400" dirty="0" err="1" smtClean="0">
                <a:solidFill>
                  <a:srgbClr val="00B0F0"/>
                </a:solidFill>
              </a:rPr>
              <a:t>OutRank</a:t>
            </a:r>
            <a:endParaRPr lang="en-US" altLang="zh-CN" sz="2400" dirty="0" smtClean="0">
              <a:solidFill>
                <a:srgbClr val="00B0F0"/>
              </a:solidFill>
            </a:endParaRPr>
          </a:p>
        </p:txBody>
      </p:sp>
      <p:graphicFrame>
        <p:nvGraphicFramePr>
          <p:cNvPr id="12" name="图表 37"/>
          <p:cNvGraphicFramePr/>
          <p:nvPr>
            <p:extLst>
              <p:ext uri="{D42A27DB-BD31-4B8C-83A1-F6EECF244321}">
                <p14:modId xmlns:p14="http://schemas.microsoft.com/office/powerpoint/2010/main" val="2030752270"/>
              </p:ext>
            </p:extLst>
          </p:nvPr>
        </p:nvGraphicFramePr>
        <p:xfrm>
          <a:off x="2975760" y="3633433"/>
          <a:ext cx="6048672" cy="2403707"/>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2" descr="http://image.51wp.com/uploads/120413/3-1204132122241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4887" y="4813004"/>
            <a:ext cx="720000" cy="72000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290230" y="3808814"/>
            <a:ext cx="2792752" cy="461665"/>
          </a:xfrm>
          <a:prstGeom prst="rect">
            <a:avLst/>
          </a:prstGeom>
          <a:noFill/>
        </p:spPr>
        <p:txBody>
          <a:bodyPr wrap="none" rtlCol="0">
            <a:spAutoFit/>
          </a:bodyPr>
          <a:lstStyle/>
          <a:p>
            <a:r>
              <a:rPr lang="en-US" altLang="zh-CN" sz="2400" dirty="0" err="1" smtClean="0">
                <a:solidFill>
                  <a:srgbClr val="FF0000"/>
                </a:solidFill>
              </a:rPr>
              <a:t>CatchSync+SPOT</a:t>
            </a:r>
            <a:endParaRPr lang="en-US" altLang="zh-CN" sz="2400" dirty="0" smtClean="0">
              <a:solidFill>
                <a:srgbClr val="FF0000"/>
              </a:solidFill>
            </a:endParaRPr>
          </a:p>
        </p:txBody>
      </p:sp>
      <p:sp>
        <p:nvSpPr>
          <p:cNvPr id="15" name="TextBox 14"/>
          <p:cNvSpPr txBox="1"/>
          <p:nvPr/>
        </p:nvSpPr>
        <p:spPr>
          <a:xfrm>
            <a:off x="1270428" y="4249724"/>
            <a:ext cx="1673856" cy="461665"/>
          </a:xfrm>
          <a:prstGeom prst="rect">
            <a:avLst/>
          </a:prstGeom>
          <a:noFill/>
        </p:spPr>
        <p:txBody>
          <a:bodyPr wrap="none" rtlCol="0">
            <a:spAutoFit/>
          </a:bodyPr>
          <a:lstStyle/>
          <a:p>
            <a:r>
              <a:rPr lang="en-US" altLang="zh-CN" sz="2400" dirty="0" err="1" smtClean="0">
                <a:solidFill>
                  <a:srgbClr val="7030A0"/>
                </a:solidFill>
              </a:rPr>
              <a:t>CatchSync</a:t>
            </a:r>
            <a:endParaRPr lang="en-US" altLang="zh-CN" sz="2400" dirty="0" smtClean="0">
              <a:solidFill>
                <a:srgbClr val="7030A0"/>
              </a:solidFill>
            </a:endParaRPr>
          </a:p>
        </p:txBody>
      </p:sp>
      <p:sp>
        <p:nvSpPr>
          <p:cNvPr id="16" name="TextBox 15"/>
          <p:cNvSpPr txBox="1"/>
          <p:nvPr/>
        </p:nvSpPr>
        <p:spPr>
          <a:xfrm>
            <a:off x="2003803" y="4715261"/>
            <a:ext cx="1021433" cy="461665"/>
          </a:xfrm>
          <a:prstGeom prst="rect">
            <a:avLst/>
          </a:prstGeom>
          <a:noFill/>
        </p:spPr>
        <p:txBody>
          <a:bodyPr wrap="none" rtlCol="0">
            <a:spAutoFit/>
          </a:bodyPr>
          <a:lstStyle/>
          <a:p>
            <a:r>
              <a:rPr lang="en-US" altLang="zh-CN" sz="2400" dirty="0" smtClean="0">
                <a:solidFill>
                  <a:srgbClr val="0070C0"/>
                </a:solidFill>
              </a:rPr>
              <a:t>SPOT</a:t>
            </a:r>
          </a:p>
        </p:txBody>
      </p:sp>
      <p:sp>
        <p:nvSpPr>
          <p:cNvPr id="17" name="TextBox 16"/>
          <p:cNvSpPr txBox="1"/>
          <p:nvPr/>
        </p:nvSpPr>
        <p:spPr>
          <a:xfrm>
            <a:off x="1647134" y="5105591"/>
            <a:ext cx="1399742" cy="461665"/>
          </a:xfrm>
          <a:prstGeom prst="rect">
            <a:avLst/>
          </a:prstGeom>
          <a:noFill/>
        </p:spPr>
        <p:txBody>
          <a:bodyPr wrap="none" rtlCol="0">
            <a:spAutoFit/>
          </a:bodyPr>
          <a:lstStyle/>
          <a:p>
            <a:r>
              <a:rPr lang="en-US" altLang="zh-CN" sz="2400" dirty="0" err="1" smtClean="0">
                <a:solidFill>
                  <a:srgbClr val="0070C0"/>
                </a:solidFill>
              </a:rPr>
              <a:t>OutRank</a:t>
            </a:r>
            <a:endParaRPr lang="en-US" altLang="zh-CN" sz="2400" dirty="0" smtClean="0">
              <a:solidFill>
                <a:srgbClr val="0070C0"/>
              </a:solidFill>
            </a:endParaRPr>
          </a:p>
        </p:txBody>
      </p:sp>
    </p:spTree>
    <p:extLst>
      <p:ext uri="{BB962C8B-B14F-4D97-AF65-F5344CB8AC3E}">
        <p14:creationId xmlns:p14="http://schemas.microsoft.com/office/powerpoint/2010/main" val="17866803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p:txBody>
          <a:bodyPr/>
          <a:lstStyle/>
          <a:p>
            <a:r>
              <a:rPr lang="en-US" altLang="zh-CN" dirty="0"/>
              <a:t>Synchronized</a:t>
            </a:r>
            <a:r>
              <a:rPr lang="zh-CN" altLang="en-US" dirty="0"/>
              <a:t> </a:t>
            </a:r>
            <a:r>
              <a:rPr lang="en-US" altLang="zh-CN" dirty="0"/>
              <a:t>Behavior:</a:t>
            </a:r>
            <a:r>
              <a:rPr lang="zh-CN" altLang="en-US" dirty="0"/>
              <a:t> </a:t>
            </a:r>
            <a:r>
              <a:rPr lang="en-US" altLang="zh-CN" dirty="0">
                <a:solidFill>
                  <a:srgbClr val="FF0000"/>
                </a:solidFill>
              </a:rPr>
              <a:t>Performance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188</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err="1" smtClean="0">
                <a:solidFill>
                  <a:schemeClr val="bg1"/>
                </a:solidFill>
              </a:rPr>
              <a:t>CatchSync</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Catching</a:t>
            </a:r>
            <a:r>
              <a:rPr lang="zh-CN" altLang="en-US" b="1" dirty="0" smtClean="0">
                <a:solidFill>
                  <a:schemeClr val="bg1"/>
                </a:solidFill>
              </a:rPr>
              <a:t> </a:t>
            </a:r>
            <a:r>
              <a:rPr lang="en-US" altLang="zh-CN" b="1" dirty="0" smtClean="0">
                <a:solidFill>
                  <a:schemeClr val="bg1"/>
                </a:solidFill>
              </a:rPr>
              <a:t>Synchronized</a:t>
            </a:r>
            <a:r>
              <a:rPr lang="zh-CN" altLang="en-US" b="1" dirty="0" smtClean="0">
                <a:solidFill>
                  <a:schemeClr val="bg1"/>
                </a:solidFill>
              </a:rPr>
              <a:t> </a:t>
            </a:r>
            <a:r>
              <a:rPr lang="en-US" altLang="zh-CN" b="1" dirty="0" smtClean="0">
                <a:solidFill>
                  <a:schemeClr val="bg1"/>
                </a:solidFill>
              </a:rPr>
              <a:t>Behavior</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Large</a:t>
            </a:r>
            <a:r>
              <a:rPr lang="zh-CN" altLang="en-US" b="1" dirty="0" smtClean="0">
                <a:solidFill>
                  <a:schemeClr val="bg1"/>
                </a:solidFill>
              </a:rPr>
              <a:t> </a:t>
            </a:r>
            <a:r>
              <a:rPr lang="en-US" altLang="zh-CN" b="1" dirty="0" smtClean="0">
                <a:solidFill>
                  <a:schemeClr val="bg1"/>
                </a:solidFill>
              </a:rPr>
              <a:t>Directed</a:t>
            </a:r>
            <a:r>
              <a:rPr lang="zh-CN" altLang="en-US" b="1" dirty="0" smtClean="0">
                <a:solidFill>
                  <a:schemeClr val="bg1"/>
                </a:solidFill>
              </a:rPr>
              <a:t> </a:t>
            </a:r>
            <a:r>
              <a:rPr lang="en-US" altLang="zh-CN" b="1" dirty="0" smtClean="0">
                <a:solidFill>
                  <a:schemeClr val="bg1"/>
                </a:solidFill>
              </a:rPr>
              <a:t>Graphs. </a:t>
            </a:r>
            <a:r>
              <a:rPr lang="en-US" altLang="zh-CN" i="1" dirty="0" smtClean="0">
                <a:solidFill>
                  <a:schemeClr val="bg1"/>
                </a:solidFill>
              </a:rPr>
              <a:t>KDD</a:t>
            </a:r>
            <a:r>
              <a:rPr lang="zh-CN" altLang="en-US" i="1" dirty="0" smtClean="0">
                <a:solidFill>
                  <a:schemeClr val="bg1"/>
                </a:solidFill>
              </a:rPr>
              <a:t> </a:t>
            </a:r>
            <a:r>
              <a:rPr lang="en-US" altLang="zh-CN" i="1" dirty="0" smtClean="0">
                <a:solidFill>
                  <a:schemeClr val="bg1"/>
                </a:solidFill>
              </a:rPr>
              <a:t>Best</a:t>
            </a:r>
            <a:r>
              <a:rPr lang="zh-CN" altLang="en-US" i="1" dirty="0" smtClean="0">
                <a:solidFill>
                  <a:schemeClr val="bg1"/>
                </a:solidFill>
              </a:rPr>
              <a:t> </a:t>
            </a:r>
            <a:r>
              <a:rPr lang="en-US" altLang="zh-CN" i="1" dirty="0" smtClean="0">
                <a:solidFill>
                  <a:schemeClr val="bg1"/>
                </a:solidFill>
              </a:rPr>
              <a:t>Paper</a:t>
            </a:r>
            <a:r>
              <a:rPr lang="zh-CN" altLang="en-US" i="1" dirty="0" smtClean="0">
                <a:solidFill>
                  <a:schemeClr val="bg1"/>
                </a:solidFill>
              </a:rPr>
              <a:t> </a:t>
            </a:r>
            <a:r>
              <a:rPr lang="en-US" altLang="zh-CN" i="1" dirty="0" smtClean="0">
                <a:solidFill>
                  <a:schemeClr val="bg1"/>
                </a:solidFill>
              </a:rPr>
              <a:t>Finalist</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4898" y="1602522"/>
            <a:ext cx="4572000" cy="4572000"/>
          </a:xfrm>
          <a:prstGeom prst="rect">
            <a:avLst/>
          </a:prstGeom>
        </p:spPr>
      </p:pic>
      <p:pic>
        <p:nvPicPr>
          <p:cNvPr id="43"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3742" y="2822466"/>
            <a:ext cx="3200400" cy="32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44" name="Straight Connector 12"/>
          <p:cNvCxnSpPr/>
          <p:nvPr/>
        </p:nvCxnSpPr>
        <p:spPr>
          <a:xfrm>
            <a:off x="6400031" y="2635398"/>
            <a:ext cx="1247523"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13"/>
          <p:cNvCxnSpPr/>
          <p:nvPr/>
        </p:nvCxnSpPr>
        <p:spPr>
          <a:xfrm>
            <a:off x="6400031" y="2156426"/>
            <a:ext cx="1247523"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14"/>
          <p:cNvCxnSpPr/>
          <p:nvPr/>
        </p:nvCxnSpPr>
        <p:spPr>
          <a:xfrm>
            <a:off x="7172055" y="2162813"/>
            <a:ext cx="0" cy="472585"/>
          </a:xfrm>
          <a:prstGeom prst="line">
            <a:avLst/>
          </a:prstGeom>
          <a:ln w="25400">
            <a:solidFill>
              <a:srgbClr val="00B0F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47" name="Rectangle 15"/>
          <p:cNvSpPr/>
          <p:nvPr/>
        </p:nvSpPr>
        <p:spPr>
          <a:xfrm>
            <a:off x="7197817" y="2641029"/>
            <a:ext cx="1611339"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0.41M</a:t>
            </a:r>
            <a:endParaRPr lang="en-US" sz="4000" b="1" dirty="0">
              <a:solidFill>
                <a:srgbClr val="00B0F0"/>
              </a:solidFill>
            </a:endParaRPr>
          </a:p>
        </p:txBody>
      </p:sp>
      <p:sp>
        <p:nvSpPr>
          <p:cNvPr id="48" name="Rectangle 16"/>
          <p:cNvSpPr/>
          <p:nvPr/>
        </p:nvSpPr>
        <p:spPr>
          <a:xfrm>
            <a:off x="7197817" y="1454927"/>
            <a:ext cx="1611339"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3.17M</a:t>
            </a:r>
            <a:endParaRPr lang="en-US" sz="4000" b="1" dirty="0">
              <a:solidFill>
                <a:srgbClr val="00B0F0"/>
              </a:solidFill>
            </a:endParaRPr>
          </a:p>
        </p:txBody>
      </p:sp>
      <p:cxnSp>
        <p:nvCxnSpPr>
          <p:cNvPr id="49" name="Straight Connector 17"/>
          <p:cNvCxnSpPr/>
          <p:nvPr/>
        </p:nvCxnSpPr>
        <p:spPr>
          <a:xfrm flipH="1">
            <a:off x="6293209" y="2743766"/>
            <a:ext cx="3681" cy="167890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0" name="Rectangle 18"/>
          <p:cNvSpPr/>
          <p:nvPr/>
        </p:nvSpPr>
        <p:spPr>
          <a:xfrm>
            <a:off x="6339951" y="3888522"/>
            <a:ext cx="136768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d=20</a:t>
            </a:r>
            <a:endParaRPr lang="en-US" sz="4000" b="1" dirty="0">
              <a:solidFill>
                <a:srgbClr val="00B0F0"/>
              </a:solidFill>
            </a:endParaRPr>
          </a:p>
        </p:txBody>
      </p:sp>
      <p:pic>
        <p:nvPicPr>
          <p:cNvPr id="51" name="Picture 2" descr="Twitter bird logo 201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981" y="1474128"/>
            <a:ext cx="888889" cy="720000"/>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矩形 37"/>
          <p:cNvSpPr/>
          <p:nvPr/>
        </p:nvSpPr>
        <p:spPr>
          <a:xfrm>
            <a:off x="1408878" y="1424686"/>
            <a:ext cx="1441420"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B0F0"/>
                </a:solidFill>
                <a:effectLst>
                  <a:outerShdw blurRad="75057" dist="38100" dir="5400000" sy="-20000" rotWithShape="0">
                    <a:prstClr val="black">
                      <a:alpha val="25000"/>
                    </a:prstClr>
                  </a:outerShdw>
                </a:effectLst>
              </a:rPr>
              <a:t>2009</a:t>
            </a:r>
            <a:endParaRPr lang="zh-CN" altLang="en-US" sz="4400" b="1" cap="none" spc="0" dirty="0">
              <a:ln w="10541" cmpd="sng">
                <a:noFill/>
                <a:prstDash val="solid"/>
              </a:ln>
              <a:solidFill>
                <a:srgbClr val="00B0F0"/>
              </a:solidFill>
              <a:effectLst>
                <a:outerShdw blurRad="75057" dist="38100" dir="5400000" sy="-20000" rotWithShape="0">
                  <a:prstClr val="black">
                    <a:alpha val="25000"/>
                  </a:prstClr>
                </a:outerShdw>
              </a:effectLst>
            </a:endParaRPr>
          </a:p>
        </p:txBody>
      </p:sp>
      <p:sp>
        <p:nvSpPr>
          <p:cNvPr id="53" name="Rectangle 15"/>
          <p:cNvSpPr/>
          <p:nvPr/>
        </p:nvSpPr>
        <p:spPr>
          <a:xfrm>
            <a:off x="447981" y="2338224"/>
            <a:ext cx="981359"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41M</a:t>
            </a:r>
            <a:endParaRPr lang="en-US" sz="3200" b="1" dirty="0">
              <a:solidFill>
                <a:srgbClr val="00B0F0"/>
              </a:solidFill>
            </a:endParaRPr>
          </a:p>
        </p:txBody>
      </p:sp>
    </p:spTree>
    <p:extLst>
      <p:ext uri="{BB962C8B-B14F-4D97-AF65-F5344CB8AC3E}">
        <p14:creationId xmlns:p14="http://schemas.microsoft.com/office/powerpoint/2010/main" val="3766538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Beyond</a:t>
            </a:r>
            <a:r>
              <a:rPr lang="zh-CN" altLang="en-US" dirty="0" smtClean="0"/>
              <a:t> </a:t>
            </a:r>
            <a:r>
              <a:rPr lang="en-US" altLang="zh-CN" dirty="0" smtClean="0"/>
              <a:t>Graph:</a:t>
            </a:r>
            <a:r>
              <a:rPr lang="zh-CN" altLang="en-US" dirty="0" smtClean="0"/>
              <a:t> </a:t>
            </a:r>
            <a:r>
              <a:rPr lang="en-US" altLang="zh-CN" dirty="0" smtClean="0"/>
              <a:t>Multi-Dimensional</a:t>
            </a:r>
            <a:r>
              <a:rPr lang="zh-CN" altLang="en-US" dirty="0" smtClean="0"/>
              <a:t> </a:t>
            </a:r>
            <a:r>
              <a:rPr lang="en-US" altLang="zh-CN" dirty="0" smtClean="0"/>
              <a:t>Fraud</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189</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A</a:t>
            </a:r>
            <a:r>
              <a:rPr lang="zh-CN" altLang="en-US" b="1" dirty="0" smtClean="0">
                <a:solidFill>
                  <a:schemeClr val="bg1"/>
                </a:solidFill>
              </a:rPr>
              <a:t> </a:t>
            </a:r>
            <a:r>
              <a:rPr lang="en-US" altLang="zh-CN" b="1" dirty="0" smtClean="0">
                <a:solidFill>
                  <a:schemeClr val="bg1"/>
                </a:solidFill>
              </a:rPr>
              <a:t>General</a:t>
            </a:r>
            <a:r>
              <a:rPr lang="zh-CN" altLang="en-US" b="1" dirty="0" smtClean="0">
                <a:solidFill>
                  <a:schemeClr val="bg1"/>
                </a:solidFill>
              </a:rPr>
              <a:t> </a:t>
            </a:r>
            <a:r>
              <a:rPr lang="en-US" altLang="zh-CN" b="1" dirty="0" smtClean="0">
                <a:solidFill>
                  <a:schemeClr val="bg1"/>
                </a:solidFill>
              </a:rPr>
              <a:t>Suspicious</a:t>
            </a:r>
            <a:r>
              <a:rPr lang="zh-CN" altLang="en-US" b="1" dirty="0" smtClean="0">
                <a:solidFill>
                  <a:schemeClr val="bg1"/>
                </a:solidFill>
              </a:rPr>
              <a:t> </a:t>
            </a:r>
            <a:r>
              <a:rPr lang="en-US" altLang="zh-CN" b="1" dirty="0" smtClean="0">
                <a:solidFill>
                  <a:schemeClr val="bg1"/>
                </a:solidFill>
              </a:rPr>
              <a:t>Metric</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Dense</a:t>
            </a:r>
            <a:r>
              <a:rPr lang="zh-CN" altLang="en-US" b="1" dirty="0" smtClean="0">
                <a:solidFill>
                  <a:schemeClr val="bg1"/>
                </a:solidFill>
              </a:rPr>
              <a:t> </a:t>
            </a:r>
            <a:r>
              <a:rPr lang="en-US" altLang="zh-CN" b="1" dirty="0" smtClean="0">
                <a:solidFill>
                  <a:schemeClr val="bg1"/>
                </a:solidFill>
              </a:rPr>
              <a:t>Blocks</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Multi-Modal</a:t>
            </a:r>
            <a:r>
              <a:rPr lang="zh-CN" altLang="en-US" b="1" dirty="0" smtClean="0">
                <a:solidFill>
                  <a:schemeClr val="bg1"/>
                </a:solidFill>
              </a:rPr>
              <a:t> </a:t>
            </a:r>
            <a:r>
              <a:rPr lang="en-US" altLang="zh-CN" b="1" dirty="0" smtClean="0">
                <a:solidFill>
                  <a:schemeClr val="bg1"/>
                </a:solidFill>
              </a:rPr>
              <a:t>Data. </a:t>
            </a:r>
            <a:r>
              <a:rPr lang="en-US" altLang="zh-CN" i="1" dirty="0" smtClean="0">
                <a:solidFill>
                  <a:schemeClr val="bg1"/>
                </a:solidFill>
              </a:rPr>
              <a:t>ICDM</a:t>
            </a:r>
            <a:r>
              <a:rPr lang="en-US" dirty="0" smtClean="0">
                <a:solidFill>
                  <a:schemeClr val="bg1"/>
                </a:solidFill>
              </a:rPr>
              <a:t>, </a:t>
            </a:r>
            <a:r>
              <a:rPr lang="en-US" altLang="zh-CN" dirty="0" smtClean="0">
                <a:solidFill>
                  <a:schemeClr val="bg1"/>
                </a:solidFill>
              </a:rPr>
              <a:t>2015.</a:t>
            </a:r>
            <a:endParaRPr lang="en-US" dirty="0">
              <a:solidFill>
                <a:schemeClr val="bg1"/>
              </a:solidFill>
            </a:endParaRPr>
          </a:p>
        </p:txBody>
      </p:sp>
      <p:pic>
        <p:nvPicPr>
          <p:cNvPr id="6" name="Picture 5"/>
          <p:cNvPicPr>
            <a:picLocks noChangeAspect="1"/>
          </p:cNvPicPr>
          <p:nvPr/>
        </p:nvPicPr>
        <p:blipFill>
          <a:blip r:embed="rId3"/>
          <a:stretch>
            <a:fillRect/>
          </a:stretch>
        </p:blipFill>
        <p:spPr>
          <a:xfrm>
            <a:off x="127000" y="1993943"/>
            <a:ext cx="3150682" cy="3143696"/>
          </a:xfrm>
          <a:prstGeom prst="rect">
            <a:avLst/>
          </a:prstGeom>
        </p:spPr>
      </p:pic>
      <p:pic>
        <p:nvPicPr>
          <p:cNvPr id="7" name="Picture 6"/>
          <p:cNvPicPr>
            <a:picLocks noChangeAspect="1"/>
          </p:cNvPicPr>
          <p:nvPr/>
        </p:nvPicPr>
        <p:blipFill>
          <a:blip r:embed="rId4"/>
          <a:stretch>
            <a:fillRect/>
          </a:stretch>
        </p:blipFill>
        <p:spPr>
          <a:xfrm>
            <a:off x="3461899" y="3780643"/>
            <a:ext cx="5451524" cy="1945388"/>
          </a:xfrm>
          <a:prstGeom prst="rect">
            <a:avLst/>
          </a:prstGeom>
        </p:spPr>
      </p:pic>
      <p:sp>
        <p:nvSpPr>
          <p:cNvPr id="8" name="Oval Callout 7"/>
          <p:cNvSpPr/>
          <p:nvPr/>
        </p:nvSpPr>
        <p:spPr>
          <a:xfrm>
            <a:off x="3300213" y="1226847"/>
            <a:ext cx="5562286" cy="2338944"/>
          </a:xfrm>
          <a:prstGeom prst="wedgeEllipseCallout">
            <a:avLst>
              <a:gd name="adj1" fmla="val -86459"/>
              <a:gd name="adj2" fmla="val 2412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smtClean="0">
                <a:solidFill>
                  <a:schemeClr val="tx1"/>
                </a:solidFill>
              </a:rPr>
              <a:t>My</a:t>
            </a:r>
            <a:r>
              <a:rPr lang="zh-CN" altLang="en-US" sz="2400" dirty="0" smtClean="0">
                <a:solidFill>
                  <a:schemeClr val="tx1"/>
                </a:solidFill>
              </a:rPr>
              <a:t> </a:t>
            </a:r>
            <a:r>
              <a:rPr lang="en-US" altLang="zh-CN" sz="2400" dirty="0" smtClean="0">
                <a:solidFill>
                  <a:schemeClr val="tx1"/>
                </a:solidFill>
              </a:rPr>
              <a:t>boss</a:t>
            </a:r>
            <a:r>
              <a:rPr lang="zh-CN" altLang="en-US" sz="2400" dirty="0" smtClean="0">
                <a:solidFill>
                  <a:schemeClr val="tx1"/>
                </a:solidFill>
              </a:rPr>
              <a:t> </a:t>
            </a:r>
            <a:r>
              <a:rPr lang="en-US" altLang="zh-CN" sz="2400" dirty="0" smtClean="0">
                <a:solidFill>
                  <a:schemeClr val="tx1"/>
                </a:solidFill>
              </a:rPr>
              <a:t>wants</a:t>
            </a:r>
            <a:r>
              <a:rPr lang="zh-CN" altLang="en-US" sz="2400" dirty="0" smtClean="0">
                <a:solidFill>
                  <a:schemeClr val="tx1"/>
                </a:solidFill>
              </a:rPr>
              <a:t> </a:t>
            </a:r>
            <a:r>
              <a:rPr lang="en-US" altLang="zh-CN" sz="2400" dirty="0" smtClean="0">
                <a:solidFill>
                  <a:schemeClr val="tx1"/>
                </a:solidFill>
              </a:rPr>
              <a:t>me</a:t>
            </a:r>
            <a:r>
              <a:rPr lang="zh-CN" altLang="en-US" sz="2400" dirty="0" smtClean="0">
                <a:solidFill>
                  <a:schemeClr val="tx1"/>
                </a:solidFill>
              </a:rPr>
              <a:t> </a:t>
            </a:r>
            <a:r>
              <a:rPr lang="en-US" altLang="zh-CN" sz="2400" dirty="0" smtClean="0">
                <a:solidFill>
                  <a:schemeClr val="tx1"/>
                </a:solidFill>
              </a:rPr>
              <a:t>to</a:t>
            </a:r>
            <a:endParaRPr lang="zh-CN" altLang="en-US" sz="2400" dirty="0">
              <a:solidFill>
                <a:schemeClr val="tx1"/>
              </a:solidFill>
            </a:endParaRPr>
          </a:p>
          <a:p>
            <a:r>
              <a:rPr lang="en-US" altLang="zh-CN" sz="2400" b="1" dirty="0" smtClean="0">
                <a:solidFill>
                  <a:srgbClr val="FF0000"/>
                </a:solidFill>
              </a:rPr>
              <a:t>catch</a:t>
            </a:r>
            <a:r>
              <a:rPr lang="zh-CN" altLang="en-US" sz="2400" b="1" dirty="0" smtClean="0">
                <a:solidFill>
                  <a:srgbClr val="FF0000"/>
                </a:solidFill>
              </a:rPr>
              <a:t> </a:t>
            </a:r>
            <a:r>
              <a:rPr lang="en-US" altLang="zh-CN" sz="2400" b="1" dirty="0" smtClean="0">
                <a:solidFill>
                  <a:srgbClr val="FF0000"/>
                </a:solidFill>
              </a:rPr>
              <a:t>fraud</a:t>
            </a:r>
            <a:r>
              <a:rPr lang="zh-CN" altLang="en-US" sz="2400" b="1" dirty="0" smtClean="0">
                <a:solidFill>
                  <a:srgbClr val="FF0000"/>
                </a:solidFill>
              </a:rPr>
              <a:t> </a:t>
            </a:r>
            <a:r>
              <a:rPr lang="en-US" altLang="zh-CN" sz="2400" dirty="0" smtClean="0">
                <a:solidFill>
                  <a:schemeClr val="tx1"/>
                </a:solidFill>
              </a:rPr>
              <a:t>in</a:t>
            </a:r>
            <a:r>
              <a:rPr lang="zh-CN" altLang="en-US" sz="2400" dirty="0" smtClean="0">
                <a:solidFill>
                  <a:schemeClr val="tx1"/>
                </a:solidFill>
              </a:rPr>
              <a:t> </a:t>
            </a:r>
            <a:r>
              <a:rPr lang="en-US" altLang="zh-CN" sz="2400" dirty="0" smtClean="0">
                <a:solidFill>
                  <a:schemeClr val="tx1"/>
                </a:solidFill>
              </a:rPr>
              <a:t>such</a:t>
            </a:r>
            <a:r>
              <a:rPr lang="zh-CN" altLang="en-US" sz="2400" dirty="0" smtClean="0">
                <a:solidFill>
                  <a:schemeClr val="tx1"/>
                </a:solidFill>
              </a:rPr>
              <a:t> </a:t>
            </a:r>
            <a:r>
              <a:rPr lang="en-US" altLang="zh-CN" sz="2400" dirty="0" smtClean="0">
                <a:solidFill>
                  <a:schemeClr val="tx1"/>
                </a:solidFill>
              </a:rPr>
              <a:t>a</a:t>
            </a:r>
            <a:r>
              <a:rPr lang="zh-CN" altLang="en-US" sz="2400" dirty="0" smtClean="0">
                <a:solidFill>
                  <a:schemeClr val="tx1"/>
                </a:solidFill>
              </a:rPr>
              <a:t> </a:t>
            </a:r>
            <a:r>
              <a:rPr lang="en-US" altLang="zh-CN" sz="2400" dirty="0" smtClean="0">
                <a:solidFill>
                  <a:schemeClr val="tx1"/>
                </a:solidFill>
              </a:rPr>
              <a:t>big</a:t>
            </a:r>
            <a:r>
              <a:rPr lang="zh-CN" altLang="en-US" sz="2400" dirty="0" smtClean="0">
                <a:solidFill>
                  <a:schemeClr val="tx1"/>
                </a:solidFill>
              </a:rPr>
              <a:t> </a:t>
            </a:r>
            <a:r>
              <a:rPr lang="en-US" altLang="zh-CN" sz="2400" dirty="0" smtClean="0">
                <a:solidFill>
                  <a:schemeClr val="tx1"/>
                </a:solidFill>
              </a:rPr>
              <a:t>table</a:t>
            </a:r>
            <a:r>
              <a:rPr lang="zh-CN" altLang="en-US" sz="2400" dirty="0" smtClean="0">
                <a:solidFill>
                  <a:schemeClr val="tx1"/>
                </a:solidFill>
              </a:rPr>
              <a:t> </a:t>
            </a:r>
            <a:r>
              <a:rPr lang="en-US" altLang="zh-CN" sz="2400" dirty="0" smtClean="0">
                <a:solidFill>
                  <a:schemeClr val="tx1"/>
                </a:solidFill>
              </a:rPr>
              <a:t>–</a:t>
            </a:r>
            <a:r>
              <a:rPr lang="zh-CN" altLang="en-US" sz="2400" dirty="0" smtClean="0">
                <a:solidFill>
                  <a:schemeClr val="tx1"/>
                </a:solidFill>
              </a:rPr>
              <a:t> </a:t>
            </a:r>
            <a:r>
              <a:rPr lang="en-US" altLang="zh-CN" sz="2400" b="1" dirty="0" smtClean="0">
                <a:solidFill>
                  <a:srgbClr val="FF0000"/>
                </a:solidFill>
              </a:rPr>
              <a:t>billions</a:t>
            </a:r>
            <a:r>
              <a:rPr lang="zh-CN" altLang="en-US" sz="2400" b="1" dirty="0" smtClean="0">
                <a:solidFill>
                  <a:srgbClr val="FF0000"/>
                </a:solidFill>
              </a:rPr>
              <a:t> </a:t>
            </a:r>
            <a:r>
              <a:rPr lang="en-US" altLang="zh-CN" sz="2400" b="1" dirty="0" smtClean="0">
                <a:solidFill>
                  <a:srgbClr val="FF0000"/>
                </a:solidFill>
              </a:rPr>
              <a:t>of</a:t>
            </a:r>
            <a:r>
              <a:rPr lang="zh-CN" altLang="en-US" sz="2400" b="1" dirty="0" smtClean="0">
                <a:solidFill>
                  <a:srgbClr val="FF0000"/>
                </a:solidFill>
              </a:rPr>
              <a:t> </a:t>
            </a:r>
            <a:r>
              <a:rPr lang="en-US" altLang="zh-CN" sz="2400" b="1" dirty="0" smtClean="0">
                <a:solidFill>
                  <a:srgbClr val="FF0000"/>
                </a:solidFill>
              </a:rPr>
              <a:t>records,</a:t>
            </a:r>
            <a:r>
              <a:rPr lang="zh-CN" altLang="en-US" sz="2400" b="1" dirty="0" smtClean="0">
                <a:solidFill>
                  <a:srgbClr val="FF0000"/>
                </a:solidFill>
              </a:rPr>
              <a:t> </a:t>
            </a:r>
            <a:r>
              <a:rPr lang="en-US" altLang="zh-CN" sz="2400" b="1" dirty="0" smtClean="0">
                <a:solidFill>
                  <a:srgbClr val="FF0000"/>
                </a:solidFill>
              </a:rPr>
              <a:t>tens</a:t>
            </a:r>
            <a:r>
              <a:rPr lang="zh-CN" altLang="en-US" sz="2400" b="1" dirty="0" smtClean="0">
                <a:solidFill>
                  <a:srgbClr val="FF0000"/>
                </a:solidFill>
              </a:rPr>
              <a:t> </a:t>
            </a:r>
            <a:r>
              <a:rPr lang="en-US" altLang="zh-CN" sz="2400" b="1" dirty="0" smtClean="0">
                <a:solidFill>
                  <a:srgbClr val="FF0000"/>
                </a:solidFill>
              </a:rPr>
              <a:t>of</a:t>
            </a:r>
            <a:r>
              <a:rPr lang="zh-CN" altLang="en-US" sz="2400" b="1" dirty="0" smtClean="0">
                <a:solidFill>
                  <a:srgbClr val="FF0000"/>
                </a:solidFill>
              </a:rPr>
              <a:t> </a:t>
            </a:r>
            <a:r>
              <a:rPr lang="en-US" altLang="zh-CN" sz="2400" b="1" dirty="0" smtClean="0">
                <a:solidFill>
                  <a:srgbClr val="FF0000"/>
                </a:solidFill>
              </a:rPr>
              <a:t>columns</a:t>
            </a:r>
            <a:r>
              <a:rPr lang="en-US" altLang="zh-CN" sz="2400" dirty="0" smtClean="0">
                <a:solidFill>
                  <a:schemeClr val="tx1"/>
                </a:solidFill>
              </a:rPr>
              <a:t>!!!</a:t>
            </a:r>
            <a:r>
              <a:rPr lang="zh-CN" altLang="en-US" sz="2400" dirty="0" smtClean="0">
                <a:solidFill>
                  <a:schemeClr val="tx1"/>
                </a:solidFill>
              </a:rPr>
              <a:t> </a:t>
            </a:r>
            <a:r>
              <a:rPr lang="en-US" altLang="zh-CN" sz="2400" dirty="0" smtClean="0">
                <a:solidFill>
                  <a:schemeClr val="tx1"/>
                </a:solidFill>
              </a:rPr>
              <a:t>How?!</a:t>
            </a:r>
            <a:endParaRPr lang="en-US" sz="2400" dirty="0">
              <a:solidFill>
                <a:schemeClr val="tx1"/>
              </a:solidFill>
            </a:endParaRPr>
          </a:p>
        </p:txBody>
      </p:sp>
      <p:sp>
        <p:nvSpPr>
          <p:cNvPr id="9" name="Rectangle 8"/>
          <p:cNvSpPr/>
          <p:nvPr/>
        </p:nvSpPr>
        <p:spPr>
          <a:xfrm>
            <a:off x="7446355" y="5596919"/>
            <a:ext cx="1467068" cy="646331"/>
          </a:xfrm>
          <a:prstGeom prst="rect">
            <a:avLst/>
          </a:prstGeom>
        </p:spPr>
        <p:txBody>
          <a:bodyPr wrap="none">
            <a:spAutoFit/>
          </a:bodyPr>
          <a:lstStyle/>
          <a:p>
            <a:r>
              <a:rPr lang="en-US" altLang="zh-CN" sz="3600" b="1" dirty="0">
                <a:solidFill>
                  <a:srgbClr val="FF0000"/>
                </a:solidFill>
              </a:rPr>
              <a:t>fraud</a:t>
            </a:r>
            <a:r>
              <a:rPr lang="zh-CN" altLang="en-US" sz="3600" b="1" dirty="0">
                <a:solidFill>
                  <a:srgbClr val="FF0000"/>
                </a:solidFill>
              </a:rPr>
              <a:t> </a:t>
            </a:r>
            <a:endParaRPr lang="en-US" sz="3600" dirty="0"/>
          </a:p>
        </p:txBody>
      </p:sp>
      <p:sp>
        <p:nvSpPr>
          <p:cNvPr id="10" name="Rectangle 9"/>
          <p:cNvSpPr/>
          <p:nvPr/>
        </p:nvSpPr>
        <p:spPr>
          <a:xfrm>
            <a:off x="3321255" y="5157629"/>
            <a:ext cx="5535697" cy="5684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2453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Questions</a:t>
            </a:r>
            <a:r>
              <a:rPr lang="zh-CN" altLang="en-US" sz="3200" dirty="0" smtClean="0"/>
              <a:t> </a:t>
            </a:r>
            <a:r>
              <a:rPr lang="en-US" altLang="zh-CN" sz="3200" dirty="0" smtClean="0"/>
              <a:t>for</a:t>
            </a:r>
            <a:r>
              <a:rPr lang="zh-CN" altLang="en-US" sz="3200" dirty="0" smtClean="0"/>
              <a:t> </a:t>
            </a:r>
            <a:r>
              <a:rPr lang="en-US" altLang="zh-CN" sz="3200" dirty="0" smtClean="0"/>
              <a:t>Modeling</a:t>
            </a:r>
            <a:r>
              <a:rPr lang="zh-CN" altLang="en-US" sz="3200" dirty="0" smtClean="0"/>
              <a:t> </a:t>
            </a:r>
            <a:r>
              <a:rPr lang="en-US" altLang="zh-CN" sz="3200" dirty="0" smtClean="0"/>
              <a:t>Individual</a:t>
            </a:r>
            <a:r>
              <a:rPr lang="zh-CN" altLang="en-US" sz="3200" dirty="0" smtClean="0"/>
              <a:t> </a:t>
            </a:r>
            <a:r>
              <a:rPr lang="en-US" altLang="zh-CN" sz="3200" dirty="0" smtClean="0"/>
              <a:t>Behavior</a:t>
            </a:r>
            <a:endParaRPr lang="en-US" sz="3200" dirty="0"/>
          </a:p>
        </p:txBody>
      </p:sp>
      <p:sp>
        <p:nvSpPr>
          <p:cNvPr id="3" name="Content Placeholder 2"/>
          <p:cNvSpPr>
            <a:spLocks noGrp="1"/>
          </p:cNvSpPr>
          <p:nvPr>
            <p:ph idx="1"/>
          </p:nvPr>
        </p:nvSpPr>
        <p:spPr/>
        <p:txBody>
          <a:bodyPr>
            <a:normAutofit/>
          </a:bodyPr>
          <a:lstStyle/>
          <a:p>
            <a:r>
              <a:rPr lang="en-US" altLang="zh-CN" sz="2800" dirty="0" smtClean="0"/>
              <a:t>What</a:t>
            </a:r>
            <a:r>
              <a:rPr lang="zh-CN" altLang="en-US" sz="2800" dirty="0" smtClean="0"/>
              <a:t> </a:t>
            </a:r>
            <a:r>
              <a:rPr lang="en-US" altLang="zh-CN" sz="2800" dirty="0" smtClean="0"/>
              <a:t>is</a:t>
            </a:r>
            <a:r>
              <a:rPr lang="zh-CN" altLang="en-US" sz="2800" dirty="0" smtClean="0"/>
              <a:t> </a:t>
            </a:r>
            <a:r>
              <a:rPr lang="en-US" altLang="zh-CN" sz="2800" dirty="0" smtClean="0"/>
              <a:t>individual</a:t>
            </a:r>
            <a:r>
              <a:rPr lang="zh-CN" altLang="en-US" sz="2800" dirty="0" smtClean="0"/>
              <a:t> </a:t>
            </a:r>
            <a:r>
              <a:rPr lang="en-US" altLang="zh-CN" sz="2800" dirty="0" smtClean="0"/>
              <a:t>behavior</a:t>
            </a:r>
            <a:r>
              <a:rPr lang="zh-CN" altLang="en-US" sz="2800" dirty="0" smtClean="0"/>
              <a:t> </a:t>
            </a:r>
            <a:r>
              <a:rPr lang="en-US" altLang="zh-CN" sz="2800" dirty="0" smtClean="0"/>
              <a:t>in</a:t>
            </a:r>
            <a:r>
              <a:rPr lang="zh-CN" altLang="en-US" sz="2800" dirty="0" smtClean="0"/>
              <a:t> </a:t>
            </a:r>
            <a:r>
              <a:rPr lang="en-US" altLang="zh-CN" sz="2800" dirty="0" smtClean="0"/>
              <a:t>social</a:t>
            </a:r>
            <a:r>
              <a:rPr lang="zh-CN" altLang="en-US" sz="2800" dirty="0" smtClean="0"/>
              <a:t> </a:t>
            </a:r>
            <a:r>
              <a:rPr lang="en-US" altLang="zh-CN" sz="2800" dirty="0" smtClean="0"/>
              <a:t>networks?</a:t>
            </a:r>
            <a:endParaRPr lang="zh-CN" altLang="en-US" sz="2800" dirty="0" smtClean="0"/>
          </a:p>
          <a:p>
            <a:r>
              <a:rPr lang="en-US" altLang="zh-CN" sz="2800" dirty="0" smtClean="0"/>
              <a:t>Why</a:t>
            </a:r>
            <a:r>
              <a:rPr lang="zh-CN" altLang="en-US" sz="2800" dirty="0" smtClean="0"/>
              <a:t> </a:t>
            </a:r>
            <a:r>
              <a:rPr lang="en-US" altLang="zh-CN" sz="2800" dirty="0" smtClean="0"/>
              <a:t>should</a:t>
            </a:r>
            <a:r>
              <a:rPr lang="zh-CN" altLang="en-US" sz="2800" dirty="0" smtClean="0"/>
              <a:t> </a:t>
            </a:r>
            <a:r>
              <a:rPr lang="en-US" altLang="zh-CN" sz="2800" dirty="0" smtClean="0"/>
              <a:t>we</a:t>
            </a:r>
            <a:r>
              <a:rPr lang="zh-CN" altLang="en-US" sz="2800" dirty="0" smtClean="0"/>
              <a:t> </a:t>
            </a:r>
            <a:r>
              <a:rPr lang="en-US" altLang="zh-CN" sz="2800" dirty="0" smtClean="0"/>
              <a:t>study</a:t>
            </a:r>
            <a:r>
              <a:rPr lang="zh-CN" altLang="en-US" sz="2800" dirty="0" smtClean="0"/>
              <a:t> </a:t>
            </a:r>
            <a:r>
              <a:rPr lang="en-US" altLang="zh-CN" sz="2800" dirty="0" smtClean="0"/>
              <a:t>individual</a:t>
            </a:r>
            <a:r>
              <a:rPr lang="zh-CN" altLang="en-US" sz="2800" dirty="0" smtClean="0"/>
              <a:t> </a:t>
            </a:r>
            <a:r>
              <a:rPr lang="en-US" altLang="zh-CN" sz="2800" dirty="0" smtClean="0"/>
              <a:t>behavior?</a:t>
            </a:r>
            <a:endParaRPr lang="zh-CN" altLang="en-US" sz="2800" dirty="0" smtClean="0"/>
          </a:p>
          <a:p>
            <a:r>
              <a:rPr lang="en-US" altLang="zh-CN" sz="2800" dirty="0" smtClean="0"/>
              <a:t>What</a:t>
            </a:r>
            <a:r>
              <a:rPr lang="zh-CN" altLang="en-US" sz="2800" dirty="0" smtClean="0"/>
              <a:t> </a:t>
            </a:r>
            <a:r>
              <a:rPr lang="en-US" altLang="zh-CN" sz="2800" dirty="0" smtClean="0"/>
              <a:t>are</a:t>
            </a:r>
            <a:r>
              <a:rPr lang="zh-CN" altLang="en-US" sz="2800" dirty="0" smtClean="0"/>
              <a:t> </a:t>
            </a:r>
            <a:r>
              <a:rPr lang="en-US" altLang="zh-CN" sz="2800" dirty="0" smtClean="0"/>
              <a:t>the</a:t>
            </a:r>
            <a:r>
              <a:rPr lang="zh-CN" altLang="en-US" sz="2800" dirty="0" smtClean="0"/>
              <a:t> </a:t>
            </a:r>
            <a:r>
              <a:rPr lang="en-US" altLang="zh-CN" sz="2800" dirty="0" smtClean="0"/>
              <a:t>state-of-the-art</a:t>
            </a:r>
            <a:r>
              <a:rPr lang="zh-CN" altLang="en-US" sz="2800" dirty="0" smtClean="0"/>
              <a:t> </a:t>
            </a:r>
            <a:r>
              <a:rPr lang="en-US" altLang="zh-CN" sz="2800" dirty="0" smtClean="0"/>
              <a:t>models?</a:t>
            </a:r>
            <a:endParaRPr lang="zh-CN" altLang="en-US" sz="2800" dirty="0" smtClean="0"/>
          </a:p>
          <a:p>
            <a:pPr lvl="1"/>
            <a:r>
              <a:rPr lang="en-US" altLang="zh-CN" sz="2400" dirty="0" smtClean="0"/>
              <a:t>Modeling</a:t>
            </a:r>
            <a:r>
              <a:rPr lang="zh-CN" altLang="en-US" sz="2400" dirty="0" smtClean="0"/>
              <a:t> </a:t>
            </a:r>
            <a:r>
              <a:rPr lang="en-US" altLang="zh-CN" sz="2400" dirty="0" smtClean="0"/>
              <a:t>behaviors</a:t>
            </a:r>
            <a:r>
              <a:rPr lang="zh-CN" altLang="en-US" sz="2400" dirty="0" smtClean="0"/>
              <a:t> </a:t>
            </a:r>
            <a:r>
              <a:rPr lang="en-US" altLang="zh-CN" sz="2400" dirty="0" smtClean="0"/>
              <a:t>and</a:t>
            </a:r>
            <a:r>
              <a:rPr lang="zh-CN" altLang="en-US" sz="2400" dirty="0" smtClean="0"/>
              <a:t> </a:t>
            </a:r>
            <a:r>
              <a:rPr lang="en-US" altLang="zh-CN" sz="2400" dirty="0" smtClean="0"/>
              <a:t>social</a:t>
            </a:r>
            <a:r>
              <a:rPr lang="zh-CN" altLang="en-US" sz="2400" dirty="0" smtClean="0"/>
              <a:t> </a:t>
            </a:r>
            <a:r>
              <a:rPr lang="en-US" altLang="zh-CN" sz="2400" dirty="0" smtClean="0"/>
              <a:t>relations</a:t>
            </a:r>
            <a:endParaRPr lang="zh-CN" altLang="en-US" sz="2400" dirty="0" smtClean="0"/>
          </a:p>
          <a:p>
            <a:pPr lvl="1"/>
            <a:r>
              <a:rPr lang="en-US" altLang="zh-CN" sz="2400" dirty="0" smtClean="0"/>
              <a:t>Modeling</a:t>
            </a:r>
            <a:r>
              <a:rPr lang="zh-CN" altLang="en-US" sz="2400" dirty="0" smtClean="0"/>
              <a:t> </a:t>
            </a:r>
            <a:r>
              <a:rPr lang="en-US" altLang="zh-CN" sz="2400" dirty="0" smtClean="0"/>
              <a:t>social</a:t>
            </a:r>
            <a:r>
              <a:rPr lang="zh-CN" altLang="en-US" sz="2400" dirty="0" smtClean="0"/>
              <a:t> </a:t>
            </a:r>
            <a:r>
              <a:rPr lang="en-US" altLang="zh-CN" sz="2400" dirty="0" smtClean="0"/>
              <a:t>contexts</a:t>
            </a:r>
            <a:endParaRPr lang="zh-CN" altLang="en-US" sz="2400" dirty="0" smtClean="0"/>
          </a:p>
          <a:p>
            <a:pPr lvl="1"/>
            <a:r>
              <a:rPr lang="en-US" altLang="zh-CN" sz="2400" dirty="0" smtClean="0"/>
              <a:t>Modeling</a:t>
            </a:r>
            <a:r>
              <a:rPr lang="zh-CN" altLang="en-US" sz="2400" dirty="0" smtClean="0"/>
              <a:t> </a:t>
            </a:r>
            <a:r>
              <a:rPr lang="en-US" altLang="zh-CN" sz="2400" dirty="0" smtClean="0"/>
              <a:t>spatiotemporal</a:t>
            </a:r>
            <a:r>
              <a:rPr lang="zh-CN" altLang="en-US" sz="2400" dirty="0" smtClean="0"/>
              <a:t> </a:t>
            </a:r>
            <a:r>
              <a:rPr lang="en-US" altLang="zh-CN" sz="2400" dirty="0" smtClean="0"/>
              <a:t>contexts</a:t>
            </a:r>
            <a:endParaRPr lang="zh-CN" altLang="en-US" sz="2400" dirty="0" smtClean="0"/>
          </a:p>
          <a:p>
            <a:pPr lvl="1"/>
            <a:r>
              <a:rPr lang="en-US" altLang="zh-CN" sz="2400" dirty="0" smtClean="0"/>
              <a:t>Modeling</a:t>
            </a:r>
            <a:r>
              <a:rPr lang="zh-CN" altLang="en-US" sz="2400" dirty="0" smtClean="0"/>
              <a:t> </a:t>
            </a:r>
            <a:r>
              <a:rPr lang="en-US" altLang="zh-CN" sz="2400" dirty="0" smtClean="0"/>
              <a:t>multiple</a:t>
            </a:r>
            <a:r>
              <a:rPr lang="zh-CN" altLang="en-US" sz="2400" dirty="0" smtClean="0"/>
              <a:t> </a:t>
            </a:r>
            <a:r>
              <a:rPr lang="en-US" altLang="zh-CN" sz="2400" dirty="0" smtClean="0"/>
              <a:t>domains</a:t>
            </a:r>
            <a:r>
              <a:rPr lang="zh-CN" altLang="en-US" sz="2400" dirty="0" smtClean="0"/>
              <a:t> </a:t>
            </a:r>
            <a:r>
              <a:rPr lang="en-US" altLang="zh-CN" sz="2400" dirty="0" smtClean="0"/>
              <a:t>in</a:t>
            </a:r>
            <a:r>
              <a:rPr lang="zh-CN" altLang="en-US" sz="2400" dirty="0" smtClean="0"/>
              <a:t> </a:t>
            </a:r>
            <a:r>
              <a:rPr lang="en-US" altLang="zh-CN" sz="2400" dirty="0" smtClean="0"/>
              <a:t>social</a:t>
            </a:r>
            <a:r>
              <a:rPr lang="zh-CN" altLang="en-US" sz="2400" dirty="0" smtClean="0"/>
              <a:t> </a:t>
            </a:r>
            <a:r>
              <a:rPr lang="en-US" altLang="zh-CN" sz="2400" dirty="0" smtClean="0"/>
              <a:t>networks</a:t>
            </a:r>
            <a:endParaRPr lang="zh-CN" altLang="en-US" sz="2400" dirty="0" smtClean="0"/>
          </a:p>
        </p:txBody>
      </p:sp>
      <p:sp>
        <p:nvSpPr>
          <p:cNvPr id="4" name="Slide Number Placeholder 3"/>
          <p:cNvSpPr>
            <a:spLocks noGrp="1"/>
          </p:cNvSpPr>
          <p:nvPr>
            <p:ph type="sldNum" sz="quarter" idx="12"/>
          </p:nvPr>
        </p:nvSpPr>
        <p:spPr/>
        <p:txBody>
          <a:bodyPr/>
          <a:lstStyle/>
          <a:p>
            <a:fld id="{0CFEC368-1D7A-4F81-ABF6-AE0E36BAF64C}" type="slidenum">
              <a:rPr lang="en-US" smtClean="0"/>
              <a:pPr/>
              <a:t>19</a:t>
            </a:fld>
            <a:endParaRPr lang="en-US"/>
          </a:p>
        </p:txBody>
      </p:sp>
    </p:spTree>
    <p:extLst>
      <p:ext uri="{BB962C8B-B14F-4D97-AF65-F5344CB8AC3E}">
        <p14:creationId xmlns:p14="http://schemas.microsoft.com/office/powerpoint/2010/main" val="68529980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Multi-Dimensional</a:t>
            </a:r>
            <a:r>
              <a:rPr lang="zh-CN" altLang="en-US" dirty="0"/>
              <a:t> </a:t>
            </a:r>
            <a:r>
              <a:rPr lang="en-US" altLang="zh-CN" dirty="0"/>
              <a:t>Fraud</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190</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A</a:t>
            </a:r>
            <a:r>
              <a:rPr lang="zh-CN" altLang="en-US" b="1" dirty="0" smtClean="0">
                <a:solidFill>
                  <a:schemeClr val="bg1"/>
                </a:solidFill>
              </a:rPr>
              <a:t> </a:t>
            </a:r>
            <a:r>
              <a:rPr lang="en-US" altLang="zh-CN" b="1" dirty="0" smtClean="0">
                <a:solidFill>
                  <a:schemeClr val="bg1"/>
                </a:solidFill>
              </a:rPr>
              <a:t>General</a:t>
            </a:r>
            <a:r>
              <a:rPr lang="zh-CN" altLang="en-US" b="1" dirty="0" smtClean="0">
                <a:solidFill>
                  <a:schemeClr val="bg1"/>
                </a:solidFill>
              </a:rPr>
              <a:t> </a:t>
            </a:r>
            <a:r>
              <a:rPr lang="en-US" altLang="zh-CN" b="1" dirty="0" smtClean="0">
                <a:solidFill>
                  <a:schemeClr val="bg1"/>
                </a:solidFill>
              </a:rPr>
              <a:t>Suspicious</a:t>
            </a:r>
            <a:r>
              <a:rPr lang="zh-CN" altLang="en-US" b="1" dirty="0" smtClean="0">
                <a:solidFill>
                  <a:schemeClr val="bg1"/>
                </a:solidFill>
              </a:rPr>
              <a:t> </a:t>
            </a:r>
            <a:r>
              <a:rPr lang="en-US" altLang="zh-CN" b="1" dirty="0" smtClean="0">
                <a:solidFill>
                  <a:schemeClr val="bg1"/>
                </a:solidFill>
              </a:rPr>
              <a:t>Metric</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Dense</a:t>
            </a:r>
            <a:r>
              <a:rPr lang="zh-CN" altLang="en-US" b="1" dirty="0" smtClean="0">
                <a:solidFill>
                  <a:schemeClr val="bg1"/>
                </a:solidFill>
              </a:rPr>
              <a:t> </a:t>
            </a:r>
            <a:r>
              <a:rPr lang="en-US" altLang="zh-CN" b="1" dirty="0" smtClean="0">
                <a:solidFill>
                  <a:schemeClr val="bg1"/>
                </a:solidFill>
              </a:rPr>
              <a:t>Blocks</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Multi-Modal</a:t>
            </a:r>
            <a:r>
              <a:rPr lang="zh-CN" altLang="en-US" b="1" dirty="0" smtClean="0">
                <a:solidFill>
                  <a:schemeClr val="bg1"/>
                </a:solidFill>
              </a:rPr>
              <a:t> </a:t>
            </a:r>
            <a:r>
              <a:rPr lang="en-US" altLang="zh-CN" b="1" dirty="0" smtClean="0">
                <a:solidFill>
                  <a:schemeClr val="bg1"/>
                </a:solidFill>
              </a:rPr>
              <a:t>Data. </a:t>
            </a:r>
            <a:r>
              <a:rPr lang="en-US" altLang="zh-CN" i="1" dirty="0" smtClean="0">
                <a:solidFill>
                  <a:schemeClr val="bg1"/>
                </a:solidFill>
              </a:rPr>
              <a:t>ICDM</a:t>
            </a:r>
            <a:r>
              <a:rPr lang="en-US" dirty="0" smtClean="0">
                <a:solidFill>
                  <a:schemeClr val="bg1"/>
                </a:solidFill>
              </a:rPr>
              <a:t>, </a:t>
            </a:r>
            <a:r>
              <a:rPr lang="en-US" altLang="zh-CN" dirty="0" smtClean="0">
                <a:solidFill>
                  <a:schemeClr val="bg1"/>
                </a:solidFill>
              </a:rPr>
              <a:t>2015.</a:t>
            </a:r>
            <a:endParaRPr lang="en-US" dirty="0">
              <a:solidFill>
                <a:schemeClr val="bg1"/>
              </a:solidFill>
            </a:endParaRPr>
          </a:p>
        </p:txBody>
      </p:sp>
      <p:pic>
        <p:nvPicPr>
          <p:cNvPr id="11" name="Picture 10"/>
          <p:cNvPicPr>
            <a:picLocks noChangeAspect="1"/>
          </p:cNvPicPr>
          <p:nvPr/>
        </p:nvPicPr>
        <p:blipFill>
          <a:blip r:embed="rId3"/>
          <a:stretch>
            <a:fillRect/>
          </a:stretch>
        </p:blipFill>
        <p:spPr>
          <a:xfrm>
            <a:off x="439807" y="2275340"/>
            <a:ext cx="3604374" cy="2888567"/>
          </a:xfrm>
          <a:prstGeom prst="rect">
            <a:avLst/>
          </a:prstGeom>
        </p:spPr>
      </p:pic>
      <p:pic>
        <p:nvPicPr>
          <p:cNvPr id="12" name="Picture 11"/>
          <p:cNvPicPr>
            <a:picLocks noChangeAspect="1"/>
          </p:cNvPicPr>
          <p:nvPr/>
        </p:nvPicPr>
        <p:blipFill>
          <a:blip r:embed="rId4"/>
          <a:stretch>
            <a:fillRect/>
          </a:stretch>
        </p:blipFill>
        <p:spPr>
          <a:xfrm>
            <a:off x="4329529" y="1525602"/>
            <a:ext cx="716171" cy="716171"/>
          </a:xfrm>
          <a:prstGeom prst="rect">
            <a:avLst/>
          </a:prstGeom>
        </p:spPr>
      </p:pic>
      <p:pic>
        <p:nvPicPr>
          <p:cNvPr id="13" name="Picture 12"/>
          <p:cNvPicPr>
            <a:picLocks noChangeAspect="1"/>
          </p:cNvPicPr>
          <p:nvPr/>
        </p:nvPicPr>
        <p:blipFill>
          <a:blip r:embed="rId5"/>
          <a:stretch>
            <a:fillRect/>
          </a:stretch>
        </p:blipFill>
        <p:spPr>
          <a:xfrm>
            <a:off x="4514839" y="2683276"/>
            <a:ext cx="890820" cy="595164"/>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1222" y="4777734"/>
            <a:ext cx="1396788" cy="1396788"/>
          </a:xfrm>
          <a:prstGeom prst="rect">
            <a:avLst/>
          </a:prstGeom>
        </p:spPr>
      </p:pic>
      <p:pic>
        <p:nvPicPr>
          <p:cNvPr id="15" name="Picture 14"/>
          <p:cNvPicPr>
            <a:picLocks noChangeAspect="1"/>
          </p:cNvPicPr>
          <p:nvPr/>
        </p:nvPicPr>
        <p:blipFill>
          <a:blip r:embed="rId4"/>
          <a:stretch>
            <a:fillRect/>
          </a:stretch>
        </p:blipFill>
        <p:spPr>
          <a:xfrm>
            <a:off x="4852825" y="1321182"/>
            <a:ext cx="716171" cy="716171"/>
          </a:xfrm>
          <a:prstGeom prst="rect">
            <a:avLst/>
          </a:prstGeom>
        </p:spPr>
      </p:pic>
      <p:pic>
        <p:nvPicPr>
          <p:cNvPr id="16" name="Picture 15"/>
          <p:cNvPicPr>
            <a:picLocks noChangeAspect="1"/>
          </p:cNvPicPr>
          <p:nvPr/>
        </p:nvPicPr>
        <p:blipFill>
          <a:blip r:embed="rId4"/>
          <a:stretch>
            <a:fillRect/>
          </a:stretch>
        </p:blipFill>
        <p:spPr>
          <a:xfrm>
            <a:off x="5364183" y="1559171"/>
            <a:ext cx="716171" cy="716171"/>
          </a:xfrm>
          <a:prstGeom prst="rect">
            <a:avLst/>
          </a:prstGeom>
        </p:spPr>
      </p:pic>
      <p:pic>
        <p:nvPicPr>
          <p:cNvPr id="17" name="Picture 16"/>
          <p:cNvPicPr>
            <a:picLocks noChangeAspect="1"/>
          </p:cNvPicPr>
          <p:nvPr/>
        </p:nvPicPr>
        <p:blipFill>
          <a:blip r:embed="rId4"/>
          <a:stretch>
            <a:fillRect/>
          </a:stretch>
        </p:blipFill>
        <p:spPr>
          <a:xfrm>
            <a:off x="5849894" y="1541966"/>
            <a:ext cx="716171" cy="716171"/>
          </a:xfrm>
          <a:prstGeom prst="rect">
            <a:avLst/>
          </a:prstGeom>
        </p:spPr>
      </p:pic>
      <p:pic>
        <p:nvPicPr>
          <p:cNvPr id="18" name="Picture 17"/>
          <p:cNvPicPr>
            <a:picLocks noChangeAspect="1"/>
          </p:cNvPicPr>
          <p:nvPr/>
        </p:nvPicPr>
        <p:blipFill>
          <a:blip r:embed="rId4"/>
          <a:stretch>
            <a:fillRect/>
          </a:stretch>
        </p:blipFill>
        <p:spPr>
          <a:xfrm>
            <a:off x="6413447" y="1321182"/>
            <a:ext cx="716171" cy="716171"/>
          </a:xfrm>
          <a:prstGeom prst="rect">
            <a:avLst/>
          </a:prstGeom>
        </p:spPr>
      </p:pic>
      <p:pic>
        <p:nvPicPr>
          <p:cNvPr id="19" name="Picture 18"/>
          <p:cNvPicPr>
            <a:picLocks noChangeAspect="1"/>
          </p:cNvPicPr>
          <p:nvPr/>
        </p:nvPicPr>
        <p:blipFill>
          <a:blip r:embed="rId4"/>
          <a:stretch>
            <a:fillRect/>
          </a:stretch>
        </p:blipFill>
        <p:spPr>
          <a:xfrm>
            <a:off x="6904110" y="1559170"/>
            <a:ext cx="716171" cy="716171"/>
          </a:xfrm>
          <a:prstGeom prst="rect">
            <a:avLst/>
          </a:prstGeom>
        </p:spPr>
      </p:pic>
      <p:pic>
        <p:nvPicPr>
          <p:cNvPr id="20" name="Picture 19"/>
          <p:cNvPicPr>
            <a:picLocks noChangeAspect="1"/>
          </p:cNvPicPr>
          <p:nvPr/>
        </p:nvPicPr>
        <p:blipFill>
          <a:blip r:embed="rId4"/>
          <a:stretch>
            <a:fillRect/>
          </a:stretch>
        </p:blipFill>
        <p:spPr>
          <a:xfrm>
            <a:off x="7366207" y="1578361"/>
            <a:ext cx="716171" cy="716171"/>
          </a:xfrm>
          <a:prstGeom prst="rect">
            <a:avLst/>
          </a:prstGeom>
        </p:spPr>
      </p:pic>
      <p:pic>
        <p:nvPicPr>
          <p:cNvPr id="21" name="Picture 20"/>
          <p:cNvPicPr>
            <a:picLocks noChangeAspect="1"/>
          </p:cNvPicPr>
          <p:nvPr/>
        </p:nvPicPr>
        <p:blipFill>
          <a:blip r:embed="rId4"/>
          <a:stretch>
            <a:fillRect/>
          </a:stretch>
        </p:blipFill>
        <p:spPr>
          <a:xfrm>
            <a:off x="7883266" y="1559169"/>
            <a:ext cx="716171" cy="716171"/>
          </a:xfrm>
          <a:prstGeom prst="rect">
            <a:avLst/>
          </a:prstGeom>
        </p:spPr>
      </p:pic>
      <p:pic>
        <p:nvPicPr>
          <p:cNvPr id="22" name="Picture 21"/>
          <p:cNvPicPr>
            <a:picLocks noChangeAspect="1"/>
          </p:cNvPicPr>
          <p:nvPr/>
        </p:nvPicPr>
        <p:blipFill>
          <a:blip r:embed="rId4"/>
          <a:stretch>
            <a:fillRect/>
          </a:stretch>
        </p:blipFill>
        <p:spPr>
          <a:xfrm>
            <a:off x="8394624" y="1321182"/>
            <a:ext cx="716171" cy="716171"/>
          </a:xfrm>
          <a:prstGeom prst="rect">
            <a:avLst/>
          </a:prstGeom>
        </p:spPr>
      </p:pic>
      <p:pic>
        <p:nvPicPr>
          <p:cNvPr id="23" name="Picture 22"/>
          <p:cNvPicPr>
            <a:picLocks noChangeAspect="1"/>
          </p:cNvPicPr>
          <p:nvPr/>
        </p:nvPicPr>
        <p:blipFill>
          <a:blip r:embed="rId7"/>
          <a:stretch>
            <a:fillRect/>
          </a:stretch>
        </p:blipFill>
        <p:spPr>
          <a:xfrm>
            <a:off x="5241090" y="4172489"/>
            <a:ext cx="557631" cy="908055"/>
          </a:xfrm>
          <a:prstGeom prst="rect">
            <a:avLst/>
          </a:prstGeom>
        </p:spPr>
      </p:pic>
      <p:pic>
        <p:nvPicPr>
          <p:cNvPr id="24" name="Picture 23"/>
          <p:cNvPicPr>
            <a:picLocks noChangeAspect="1"/>
          </p:cNvPicPr>
          <p:nvPr/>
        </p:nvPicPr>
        <p:blipFill>
          <a:blip r:embed="rId8"/>
          <a:stretch>
            <a:fillRect/>
          </a:stretch>
        </p:blipFill>
        <p:spPr>
          <a:xfrm>
            <a:off x="7188131" y="3738739"/>
            <a:ext cx="1430741" cy="1430741"/>
          </a:xfrm>
          <a:prstGeom prst="rect">
            <a:avLst/>
          </a:prstGeom>
        </p:spPr>
      </p:pic>
      <p:pic>
        <p:nvPicPr>
          <p:cNvPr id="25" name="Picture 24"/>
          <p:cNvPicPr>
            <a:picLocks noChangeAspect="1"/>
          </p:cNvPicPr>
          <p:nvPr/>
        </p:nvPicPr>
        <p:blipFill>
          <a:blip r:embed="rId5"/>
          <a:stretch>
            <a:fillRect/>
          </a:stretch>
        </p:blipFill>
        <p:spPr>
          <a:xfrm>
            <a:off x="4436255" y="3317171"/>
            <a:ext cx="890820" cy="595164"/>
          </a:xfrm>
          <a:prstGeom prst="rect">
            <a:avLst/>
          </a:prstGeom>
        </p:spPr>
      </p:pic>
      <p:pic>
        <p:nvPicPr>
          <p:cNvPr id="26" name="Picture 25"/>
          <p:cNvPicPr>
            <a:picLocks noChangeAspect="1"/>
          </p:cNvPicPr>
          <p:nvPr/>
        </p:nvPicPr>
        <p:blipFill>
          <a:blip r:embed="rId5"/>
          <a:stretch>
            <a:fillRect/>
          </a:stretch>
        </p:blipFill>
        <p:spPr>
          <a:xfrm>
            <a:off x="5550242" y="2795570"/>
            <a:ext cx="890820" cy="595164"/>
          </a:xfrm>
          <a:prstGeom prst="rect">
            <a:avLst/>
          </a:prstGeom>
        </p:spPr>
      </p:pic>
      <p:pic>
        <p:nvPicPr>
          <p:cNvPr id="27" name="Picture 26"/>
          <p:cNvPicPr>
            <a:picLocks noChangeAspect="1"/>
          </p:cNvPicPr>
          <p:nvPr/>
        </p:nvPicPr>
        <p:blipFill>
          <a:blip r:embed="rId5"/>
          <a:stretch>
            <a:fillRect/>
          </a:stretch>
        </p:blipFill>
        <p:spPr>
          <a:xfrm>
            <a:off x="7012682" y="2832237"/>
            <a:ext cx="890820" cy="595164"/>
          </a:xfrm>
          <a:prstGeom prst="rect">
            <a:avLst/>
          </a:prstGeom>
        </p:spPr>
      </p:pic>
      <p:pic>
        <p:nvPicPr>
          <p:cNvPr id="28" name="Picture 27"/>
          <p:cNvPicPr>
            <a:picLocks noChangeAspect="1"/>
          </p:cNvPicPr>
          <p:nvPr/>
        </p:nvPicPr>
        <p:blipFill>
          <a:blip r:embed="rId5"/>
          <a:stretch>
            <a:fillRect/>
          </a:stretch>
        </p:blipFill>
        <p:spPr>
          <a:xfrm>
            <a:off x="7949214" y="3019589"/>
            <a:ext cx="890820" cy="595164"/>
          </a:xfrm>
          <a:prstGeom prst="rect">
            <a:avLst/>
          </a:prstGeom>
        </p:spPr>
      </p:pic>
      <p:cxnSp>
        <p:nvCxnSpPr>
          <p:cNvPr id="29" name="Straight Connector 28"/>
          <p:cNvCxnSpPr/>
          <p:nvPr/>
        </p:nvCxnSpPr>
        <p:spPr>
          <a:xfrm>
            <a:off x="5659799" y="5231797"/>
            <a:ext cx="420555" cy="41880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7298877" y="5080544"/>
            <a:ext cx="584389" cy="57005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5494723" y="3549209"/>
            <a:ext cx="1" cy="51341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7858139" y="3544349"/>
            <a:ext cx="1" cy="51341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5568996" y="2292547"/>
            <a:ext cx="997069" cy="46948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566065" y="2275340"/>
            <a:ext cx="1198532" cy="50302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Arc 34"/>
          <p:cNvSpPr/>
          <p:nvPr/>
        </p:nvSpPr>
        <p:spPr>
          <a:xfrm rot="17272805">
            <a:off x="3661511" y="1885489"/>
            <a:ext cx="914400" cy="914400"/>
          </a:xfrm>
          <a:prstGeom prst="arc">
            <a:avLst>
              <a:gd name="adj1" fmla="val 14803465"/>
              <a:gd name="adj2" fmla="val 0"/>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586956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Multi-Dimensional</a:t>
            </a:r>
            <a:r>
              <a:rPr lang="zh-CN" altLang="en-US" dirty="0"/>
              <a:t> </a:t>
            </a:r>
            <a:r>
              <a:rPr lang="en-US" altLang="zh-CN" dirty="0"/>
              <a:t>Fraud</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191</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A</a:t>
            </a:r>
            <a:r>
              <a:rPr lang="zh-CN" altLang="en-US" b="1" dirty="0" smtClean="0">
                <a:solidFill>
                  <a:schemeClr val="bg1"/>
                </a:solidFill>
              </a:rPr>
              <a:t> </a:t>
            </a:r>
            <a:r>
              <a:rPr lang="en-US" altLang="zh-CN" b="1" dirty="0" smtClean="0">
                <a:solidFill>
                  <a:schemeClr val="bg1"/>
                </a:solidFill>
              </a:rPr>
              <a:t>General</a:t>
            </a:r>
            <a:r>
              <a:rPr lang="zh-CN" altLang="en-US" b="1" dirty="0" smtClean="0">
                <a:solidFill>
                  <a:schemeClr val="bg1"/>
                </a:solidFill>
              </a:rPr>
              <a:t> </a:t>
            </a:r>
            <a:r>
              <a:rPr lang="en-US" altLang="zh-CN" b="1" dirty="0" smtClean="0">
                <a:solidFill>
                  <a:schemeClr val="bg1"/>
                </a:solidFill>
              </a:rPr>
              <a:t>Suspicious</a:t>
            </a:r>
            <a:r>
              <a:rPr lang="zh-CN" altLang="en-US" b="1" dirty="0" smtClean="0">
                <a:solidFill>
                  <a:schemeClr val="bg1"/>
                </a:solidFill>
              </a:rPr>
              <a:t> </a:t>
            </a:r>
            <a:r>
              <a:rPr lang="en-US" altLang="zh-CN" b="1" dirty="0" smtClean="0">
                <a:solidFill>
                  <a:schemeClr val="bg1"/>
                </a:solidFill>
              </a:rPr>
              <a:t>Metric</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Dense</a:t>
            </a:r>
            <a:r>
              <a:rPr lang="zh-CN" altLang="en-US" b="1" dirty="0" smtClean="0">
                <a:solidFill>
                  <a:schemeClr val="bg1"/>
                </a:solidFill>
              </a:rPr>
              <a:t> </a:t>
            </a:r>
            <a:r>
              <a:rPr lang="en-US" altLang="zh-CN" b="1" dirty="0" smtClean="0">
                <a:solidFill>
                  <a:schemeClr val="bg1"/>
                </a:solidFill>
              </a:rPr>
              <a:t>Blocks</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Multi-Modal</a:t>
            </a:r>
            <a:r>
              <a:rPr lang="zh-CN" altLang="en-US" b="1" dirty="0" smtClean="0">
                <a:solidFill>
                  <a:schemeClr val="bg1"/>
                </a:solidFill>
              </a:rPr>
              <a:t> </a:t>
            </a:r>
            <a:r>
              <a:rPr lang="en-US" altLang="zh-CN" b="1" dirty="0" smtClean="0">
                <a:solidFill>
                  <a:schemeClr val="bg1"/>
                </a:solidFill>
              </a:rPr>
              <a:t>Data. </a:t>
            </a:r>
            <a:r>
              <a:rPr lang="en-US" altLang="zh-CN" i="1" dirty="0" smtClean="0">
                <a:solidFill>
                  <a:schemeClr val="bg1"/>
                </a:solidFill>
              </a:rPr>
              <a:t>ICDM</a:t>
            </a:r>
            <a:r>
              <a:rPr lang="en-US" dirty="0" smtClean="0">
                <a:solidFill>
                  <a:schemeClr val="bg1"/>
                </a:solidFill>
              </a:rPr>
              <a:t>, </a:t>
            </a:r>
            <a:r>
              <a:rPr lang="en-US" altLang="zh-CN" dirty="0" smtClean="0">
                <a:solidFill>
                  <a:schemeClr val="bg1"/>
                </a:solidFill>
              </a:rPr>
              <a:t>2015.</a:t>
            </a:r>
            <a:endParaRPr lang="en-US" dirty="0">
              <a:solidFill>
                <a:schemeClr val="bg1"/>
              </a:solidFill>
            </a:endParaRPr>
          </a:p>
        </p:txBody>
      </p:sp>
      <p:graphicFrame>
        <p:nvGraphicFramePr>
          <p:cNvPr id="36" name="表格 4"/>
          <p:cNvGraphicFramePr>
            <a:graphicFrameLocks noGrp="1"/>
          </p:cNvGraphicFramePr>
          <p:nvPr>
            <p:extLst>
              <p:ext uri="{D42A27DB-BD31-4B8C-83A1-F6EECF244321}">
                <p14:modId xmlns:p14="http://schemas.microsoft.com/office/powerpoint/2010/main" val="2109173577"/>
              </p:ext>
            </p:extLst>
          </p:nvPr>
        </p:nvGraphicFramePr>
        <p:xfrm>
          <a:off x="179511" y="1788704"/>
          <a:ext cx="8784978" cy="3291840"/>
        </p:xfrm>
        <a:graphic>
          <a:graphicData uri="http://schemas.openxmlformats.org/drawingml/2006/table">
            <a:tbl>
              <a:tblPr firstRow="1" bandRow="1">
                <a:tableStyleId>{3B4B98B0-60AC-42C2-AFA5-B58CD77FA1E5}</a:tableStyleId>
              </a:tblPr>
              <a:tblGrid>
                <a:gridCol w="1656184"/>
                <a:gridCol w="1272142"/>
                <a:gridCol w="1464163"/>
                <a:gridCol w="1224135"/>
                <a:gridCol w="1656184"/>
                <a:gridCol w="1512170"/>
              </a:tblGrid>
              <a:tr h="370840">
                <a:tc>
                  <a:txBody>
                    <a:bodyPr/>
                    <a:lstStyle/>
                    <a:p>
                      <a:pPr algn="ctr"/>
                      <a:r>
                        <a:rPr lang="en-US" altLang="zh-CN" sz="2400" dirty="0" smtClean="0"/>
                        <a:t>Dataset</a:t>
                      </a:r>
                      <a:endParaRPr lang="zh-CN" altLang="en-US" sz="2400" b="1" dirty="0"/>
                    </a:p>
                  </a:txBody>
                  <a:tcPr/>
                </a:tc>
                <a:tc gridSpan="4">
                  <a:txBody>
                    <a:bodyPr/>
                    <a:lstStyle/>
                    <a:p>
                      <a:pPr algn="ctr"/>
                      <a:r>
                        <a:rPr lang="en-US" altLang="zh-CN" sz="2400" dirty="0" smtClean="0"/>
                        <a:t>Mode</a:t>
                      </a:r>
                      <a:endParaRPr lang="zh-CN" altLang="en-US" sz="2400"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a:txBody>
                    <a:bodyPr/>
                    <a:lstStyle/>
                    <a:p>
                      <a:pPr algn="ctr"/>
                      <a:r>
                        <a:rPr lang="en-US" altLang="zh-CN" sz="2400" dirty="0" smtClean="0"/>
                        <a:t>Mass</a:t>
                      </a:r>
                      <a:endParaRPr lang="zh-CN" altLang="en-US" sz="2400" dirty="0"/>
                    </a:p>
                  </a:txBody>
                  <a:tcPr/>
                </a:tc>
              </a:tr>
              <a:tr h="370840">
                <a:tc rowSpan="2">
                  <a:txBody>
                    <a:bodyPr/>
                    <a:lstStyle/>
                    <a:p>
                      <a:r>
                        <a:rPr lang="en-US" altLang="zh-CN" sz="2000" dirty="0" smtClean="0"/>
                        <a:t>Retweeting</a:t>
                      </a:r>
                      <a:endParaRPr lang="zh-CN" altLang="en-US" sz="2000" b="1" dirty="0"/>
                    </a:p>
                  </a:txBody>
                  <a:tcPr/>
                </a:tc>
                <a:tc>
                  <a:txBody>
                    <a:bodyPr/>
                    <a:lstStyle/>
                    <a:p>
                      <a:r>
                        <a:rPr lang="en-US" altLang="zh-CN" sz="2400" dirty="0" smtClean="0"/>
                        <a:t>User</a:t>
                      </a:r>
                      <a:endParaRPr lang="zh-CN" altLang="en-US" sz="2400" b="1" dirty="0"/>
                    </a:p>
                  </a:txBody>
                  <a:tcPr/>
                </a:tc>
                <a:tc>
                  <a:txBody>
                    <a:bodyPr/>
                    <a:lstStyle/>
                    <a:p>
                      <a:r>
                        <a:rPr lang="en-US" altLang="zh-CN" sz="2400" dirty="0" smtClean="0"/>
                        <a:t>Root ID</a:t>
                      </a:r>
                      <a:endParaRPr lang="zh-CN" altLang="en-US" sz="2400" b="1" dirty="0"/>
                    </a:p>
                  </a:txBody>
                  <a:tcPr/>
                </a:tc>
                <a:tc>
                  <a:txBody>
                    <a:bodyPr/>
                    <a:lstStyle/>
                    <a:p>
                      <a:r>
                        <a:rPr lang="en-US" altLang="zh-CN" sz="2400" dirty="0" smtClean="0"/>
                        <a:t>IP</a:t>
                      </a:r>
                      <a:endParaRPr lang="zh-CN" altLang="en-US" sz="2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Time</a:t>
                      </a:r>
                      <a:r>
                        <a:rPr lang="en-US" altLang="zh-CN" sz="2400" baseline="0" dirty="0" smtClean="0"/>
                        <a:t> (min)</a:t>
                      </a:r>
                      <a:endParaRPr lang="zh-CN" altLang="en-US" sz="2400" b="1" dirty="0" smtClean="0"/>
                    </a:p>
                  </a:txBody>
                  <a:tcPr/>
                </a:tc>
                <a:tc>
                  <a:txBody>
                    <a:bodyPr/>
                    <a:lstStyle/>
                    <a:p>
                      <a:r>
                        <a:rPr lang="en-US" altLang="zh-CN" sz="2400" dirty="0" smtClean="0"/>
                        <a:t>#retweet</a:t>
                      </a:r>
                      <a:endParaRPr lang="zh-CN" altLang="en-US" sz="2400" b="1" dirty="0"/>
                    </a:p>
                  </a:txBody>
                  <a:tcPr/>
                </a:tc>
              </a:tr>
              <a:tr h="370840">
                <a:tc vMerge="1">
                  <a:txBody>
                    <a:bodyPr/>
                    <a:lstStyle/>
                    <a:p>
                      <a:endParaRPr lang="zh-CN" altLang="en-US" dirty="0"/>
                    </a:p>
                  </a:txBody>
                  <a:tcPr/>
                </a:tc>
                <a:tc>
                  <a:txBody>
                    <a:bodyPr/>
                    <a:lstStyle/>
                    <a:p>
                      <a:pPr algn="r"/>
                      <a:r>
                        <a:rPr lang="en-US" altLang="zh-CN" sz="2400" dirty="0" smtClean="0"/>
                        <a:t>29.5M</a:t>
                      </a:r>
                      <a:endParaRPr lang="zh-CN" altLang="en-US" sz="2400" dirty="0"/>
                    </a:p>
                  </a:txBody>
                  <a:tcPr/>
                </a:tc>
                <a:tc>
                  <a:txBody>
                    <a:bodyPr/>
                    <a:lstStyle/>
                    <a:p>
                      <a:pPr algn="r"/>
                      <a:r>
                        <a:rPr lang="en-US" altLang="zh-CN" sz="2400" dirty="0" smtClean="0"/>
                        <a:t>19.8M</a:t>
                      </a:r>
                      <a:endParaRPr lang="zh-CN" altLang="en-US" sz="2400" dirty="0"/>
                    </a:p>
                  </a:txBody>
                  <a:tcPr/>
                </a:tc>
                <a:tc>
                  <a:txBody>
                    <a:bodyPr/>
                    <a:lstStyle/>
                    <a:p>
                      <a:pPr algn="r"/>
                      <a:r>
                        <a:rPr lang="en-US" altLang="zh-CN" sz="2400" dirty="0" smtClean="0"/>
                        <a:t>27.8M</a:t>
                      </a:r>
                      <a:endParaRPr lang="zh-CN" altLang="en-US" sz="2400" dirty="0"/>
                    </a:p>
                  </a:txBody>
                  <a:tcPr/>
                </a:tc>
                <a:tc>
                  <a:txBody>
                    <a:bodyPr/>
                    <a:lstStyle/>
                    <a:p>
                      <a:pPr algn="r"/>
                      <a:r>
                        <a:rPr lang="en-US" altLang="zh-CN" sz="2400" dirty="0" smtClean="0"/>
                        <a:t>56.9K</a:t>
                      </a:r>
                      <a:endParaRPr lang="zh-CN" altLang="en-US" sz="2400" dirty="0"/>
                    </a:p>
                  </a:txBody>
                  <a:tcPr/>
                </a:tc>
                <a:tc>
                  <a:txBody>
                    <a:bodyPr/>
                    <a:lstStyle/>
                    <a:p>
                      <a:pPr algn="r"/>
                      <a:r>
                        <a:rPr lang="en-US" altLang="zh-CN" sz="2400" dirty="0" smtClean="0"/>
                        <a:t>211.7M</a:t>
                      </a:r>
                      <a:endParaRPr lang="zh-CN" altLang="en-US" sz="2400" dirty="0"/>
                    </a:p>
                  </a:txBody>
                  <a:tcPr/>
                </a:tc>
              </a:tr>
              <a:tr h="370840">
                <a:tc rowSpan="2">
                  <a:txBody>
                    <a:bodyPr/>
                    <a:lstStyle/>
                    <a:p>
                      <a:r>
                        <a:rPr lang="en-US" altLang="zh-CN" sz="2000" dirty="0" smtClean="0"/>
                        <a:t>Trending (Hashtag)</a:t>
                      </a:r>
                      <a:endParaRPr lang="zh-CN" altLang="en-US" sz="2000" b="1" dirty="0"/>
                    </a:p>
                  </a:txBody>
                  <a:tcPr/>
                </a:tc>
                <a:tc>
                  <a:txBody>
                    <a:bodyPr/>
                    <a:lstStyle/>
                    <a:p>
                      <a:r>
                        <a:rPr lang="en-US" altLang="zh-CN" sz="2400" dirty="0" smtClean="0"/>
                        <a:t>User</a:t>
                      </a:r>
                      <a:endParaRPr lang="zh-CN" altLang="en-US" sz="2400" b="1" dirty="0"/>
                    </a:p>
                  </a:txBody>
                  <a:tcPr/>
                </a:tc>
                <a:tc>
                  <a:txBody>
                    <a:bodyPr/>
                    <a:lstStyle/>
                    <a:p>
                      <a:r>
                        <a:rPr lang="en-US" altLang="zh-CN" sz="2400" dirty="0" smtClean="0"/>
                        <a:t>Hashtag</a:t>
                      </a:r>
                      <a:endParaRPr lang="zh-CN" altLang="en-US" sz="2400" b="1" dirty="0"/>
                    </a:p>
                  </a:txBody>
                  <a:tcPr/>
                </a:tc>
                <a:tc>
                  <a:txBody>
                    <a:bodyPr/>
                    <a:lstStyle/>
                    <a:p>
                      <a:r>
                        <a:rPr lang="en-US" altLang="zh-CN" sz="2400" dirty="0" smtClean="0"/>
                        <a:t>IP</a:t>
                      </a:r>
                      <a:endParaRPr lang="zh-CN" altLang="en-US" sz="2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Time</a:t>
                      </a:r>
                      <a:r>
                        <a:rPr lang="en-US" altLang="zh-CN" sz="2400" baseline="0" dirty="0" smtClean="0"/>
                        <a:t> (min)</a:t>
                      </a:r>
                      <a:endParaRPr lang="zh-CN" altLang="en-US" sz="2400" b="1" dirty="0" smtClean="0"/>
                    </a:p>
                  </a:txBody>
                  <a:tcPr/>
                </a:tc>
                <a:tc>
                  <a:txBody>
                    <a:bodyPr/>
                    <a:lstStyle/>
                    <a:p>
                      <a:r>
                        <a:rPr lang="en-US" altLang="zh-CN" sz="2400" dirty="0" smtClean="0"/>
                        <a:t>#tweet</a:t>
                      </a:r>
                      <a:endParaRPr lang="zh-CN" altLang="en-US" sz="2400" b="1" dirty="0"/>
                    </a:p>
                  </a:txBody>
                  <a:tcPr/>
                </a:tc>
              </a:tr>
              <a:tr h="370840">
                <a:tc vMerge="1">
                  <a:txBody>
                    <a:bodyPr/>
                    <a:lstStyle/>
                    <a:p>
                      <a:endParaRPr lang="zh-CN" altLang="en-US" dirty="0"/>
                    </a:p>
                  </a:txBody>
                  <a:tcPr/>
                </a:tc>
                <a:tc>
                  <a:txBody>
                    <a:bodyPr/>
                    <a:lstStyle/>
                    <a:p>
                      <a:pPr algn="r"/>
                      <a:r>
                        <a:rPr lang="en-US" altLang="zh-CN" sz="2400" dirty="0" smtClean="0"/>
                        <a:t>81.2M</a:t>
                      </a:r>
                      <a:endParaRPr lang="zh-CN" altLang="en-US" sz="2400" dirty="0"/>
                    </a:p>
                  </a:txBody>
                  <a:tcPr/>
                </a:tc>
                <a:tc>
                  <a:txBody>
                    <a:bodyPr/>
                    <a:lstStyle/>
                    <a:p>
                      <a:pPr algn="r"/>
                      <a:r>
                        <a:rPr lang="en-US" altLang="zh-CN" sz="2400" dirty="0" smtClean="0"/>
                        <a:t>1.6M</a:t>
                      </a:r>
                      <a:endParaRPr lang="zh-CN" altLang="en-US" sz="2400" dirty="0"/>
                    </a:p>
                  </a:txBody>
                  <a:tcPr/>
                </a:tc>
                <a:tc>
                  <a:txBody>
                    <a:bodyPr/>
                    <a:lstStyle/>
                    <a:p>
                      <a:pPr algn="r"/>
                      <a:r>
                        <a:rPr lang="en-US" altLang="zh-CN" sz="2400" dirty="0" smtClean="0"/>
                        <a:t>47.7M</a:t>
                      </a:r>
                      <a:endParaRPr lang="zh-CN" altLang="en-US" sz="2400" dirty="0"/>
                    </a:p>
                  </a:txBody>
                  <a:tcPr/>
                </a:tc>
                <a:tc>
                  <a:txBody>
                    <a:bodyPr/>
                    <a:lstStyle/>
                    <a:p>
                      <a:pPr algn="r"/>
                      <a:r>
                        <a:rPr lang="en-US" altLang="zh-CN" sz="2400" dirty="0" smtClean="0"/>
                        <a:t>56.9K</a:t>
                      </a:r>
                      <a:endParaRPr lang="zh-CN" altLang="en-US" sz="2400" dirty="0"/>
                    </a:p>
                  </a:txBody>
                  <a:tcPr/>
                </a:tc>
                <a:tc>
                  <a:txBody>
                    <a:bodyPr/>
                    <a:lstStyle/>
                    <a:p>
                      <a:pPr algn="r"/>
                      <a:r>
                        <a:rPr lang="en-US" altLang="zh-CN" sz="2400" dirty="0" smtClean="0"/>
                        <a:t>276.9M</a:t>
                      </a:r>
                      <a:endParaRPr lang="zh-CN" altLang="en-US" sz="2400" dirty="0"/>
                    </a:p>
                  </a:txBody>
                  <a:tcPr/>
                </a:tc>
              </a:tr>
              <a:tr h="370840">
                <a:tc rowSpan="2">
                  <a:txBody>
                    <a:bodyPr/>
                    <a:lstStyle/>
                    <a:p>
                      <a:r>
                        <a:rPr lang="en-US" altLang="zh-CN" sz="2000" dirty="0" smtClean="0"/>
                        <a:t>Network attacks</a:t>
                      </a:r>
                    </a:p>
                    <a:p>
                      <a:r>
                        <a:rPr lang="en-US" altLang="zh-CN" sz="2000" dirty="0" smtClean="0"/>
                        <a:t>(LBNL)</a:t>
                      </a:r>
                      <a:endParaRPr lang="zh-CN" altLang="en-US" sz="2000" b="1" dirty="0"/>
                    </a:p>
                  </a:txBody>
                  <a:tcPr/>
                </a:tc>
                <a:tc>
                  <a:txBody>
                    <a:bodyPr/>
                    <a:lstStyle/>
                    <a:p>
                      <a:r>
                        <a:rPr lang="en-US" altLang="zh-CN" sz="2400" dirty="0" err="1" smtClean="0"/>
                        <a:t>Src</a:t>
                      </a:r>
                      <a:r>
                        <a:rPr lang="en-US" altLang="zh-CN" sz="2400" dirty="0" smtClean="0"/>
                        <a:t>-IP</a:t>
                      </a:r>
                      <a:endParaRPr lang="zh-CN" altLang="en-US" sz="2400" b="1" dirty="0"/>
                    </a:p>
                  </a:txBody>
                  <a:tcPr/>
                </a:tc>
                <a:tc>
                  <a:txBody>
                    <a:bodyPr/>
                    <a:lstStyle/>
                    <a:p>
                      <a:r>
                        <a:rPr lang="en-US" altLang="zh-CN" sz="2400" dirty="0" err="1" smtClean="0"/>
                        <a:t>Dest</a:t>
                      </a:r>
                      <a:r>
                        <a:rPr lang="en-US" altLang="zh-CN" sz="2400" baseline="0" dirty="0" smtClean="0"/>
                        <a:t>-</a:t>
                      </a:r>
                      <a:r>
                        <a:rPr lang="en-US" altLang="zh-CN" sz="2400" dirty="0" smtClean="0"/>
                        <a:t>IP</a:t>
                      </a:r>
                      <a:endParaRPr lang="zh-CN" altLang="en-US" sz="2400" b="1" dirty="0"/>
                    </a:p>
                  </a:txBody>
                  <a:tcPr/>
                </a:tc>
                <a:tc>
                  <a:txBody>
                    <a:bodyPr/>
                    <a:lstStyle/>
                    <a:p>
                      <a:r>
                        <a:rPr lang="en-US" altLang="zh-CN" sz="2400" dirty="0" smtClean="0"/>
                        <a:t>Port</a:t>
                      </a:r>
                      <a:endParaRPr lang="zh-CN" altLang="en-US" sz="2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400" dirty="0" smtClean="0"/>
                        <a:t>Time</a:t>
                      </a:r>
                      <a:r>
                        <a:rPr lang="en-US" altLang="zh-CN" sz="2400" baseline="0" dirty="0" smtClean="0"/>
                        <a:t> (sec)</a:t>
                      </a:r>
                      <a:endParaRPr lang="zh-CN" altLang="en-US" sz="2400" b="1" dirty="0" smtClean="0"/>
                    </a:p>
                  </a:txBody>
                  <a:tcPr/>
                </a:tc>
                <a:tc>
                  <a:txBody>
                    <a:bodyPr/>
                    <a:lstStyle/>
                    <a:p>
                      <a:r>
                        <a:rPr lang="en-US" altLang="zh-CN" sz="2400" dirty="0" smtClean="0"/>
                        <a:t>#packet</a:t>
                      </a:r>
                      <a:endParaRPr lang="zh-CN" altLang="en-US" sz="2400" b="1" dirty="0"/>
                    </a:p>
                  </a:txBody>
                  <a:tcPr/>
                </a:tc>
              </a:tr>
              <a:tr h="370840">
                <a:tc vMerge="1">
                  <a:txBody>
                    <a:bodyPr/>
                    <a:lstStyle/>
                    <a:p>
                      <a:endParaRPr lang="zh-CN" altLang="en-US" dirty="0"/>
                    </a:p>
                  </a:txBody>
                  <a:tcPr/>
                </a:tc>
                <a:tc>
                  <a:txBody>
                    <a:bodyPr/>
                    <a:lstStyle/>
                    <a:p>
                      <a:pPr algn="r"/>
                      <a:r>
                        <a:rPr lang="en-US" altLang="zh-CN" sz="2400" dirty="0" smtClean="0"/>
                        <a:t>2,345</a:t>
                      </a:r>
                      <a:endParaRPr lang="zh-CN" altLang="en-US" sz="2400" dirty="0"/>
                    </a:p>
                  </a:txBody>
                  <a:tcPr/>
                </a:tc>
                <a:tc>
                  <a:txBody>
                    <a:bodyPr/>
                    <a:lstStyle/>
                    <a:p>
                      <a:pPr algn="r"/>
                      <a:r>
                        <a:rPr lang="en-US" altLang="zh-CN" sz="2400" dirty="0" smtClean="0"/>
                        <a:t>2,355</a:t>
                      </a:r>
                      <a:endParaRPr lang="zh-CN" altLang="en-US" sz="2400" dirty="0"/>
                    </a:p>
                  </a:txBody>
                  <a:tcPr/>
                </a:tc>
                <a:tc>
                  <a:txBody>
                    <a:bodyPr/>
                    <a:lstStyle/>
                    <a:p>
                      <a:pPr algn="r"/>
                      <a:r>
                        <a:rPr lang="en-US" altLang="zh-CN" sz="2400" dirty="0" smtClean="0"/>
                        <a:t>6,055</a:t>
                      </a:r>
                      <a:endParaRPr lang="zh-CN" altLang="en-US" sz="2400" dirty="0"/>
                    </a:p>
                  </a:txBody>
                  <a:tcPr/>
                </a:tc>
                <a:tc>
                  <a:txBody>
                    <a:bodyPr/>
                    <a:lstStyle/>
                    <a:p>
                      <a:pPr algn="r"/>
                      <a:r>
                        <a:rPr lang="en-US" altLang="zh-CN" sz="2400" dirty="0" smtClean="0"/>
                        <a:t>3,610</a:t>
                      </a:r>
                      <a:endParaRPr lang="zh-CN" altLang="en-US" sz="2400" dirty="0"/>
                    </a:p>
                  </a:txBody>
                  <a:tcPr/>
                </a:tc>
                <a:tc>
                  <a:txBody>
                    <a:bodyPr/>
                    <a:lstStyle/>
                    <a:p>
                      <a:pPr algn="r"/>
                      <a:r>
                        <a:rPr lang="en-US" altLang="zh-CN" sz="2400" dirty="0" smtClean="0"/>
                        <a:t>230,836</a:t>
                      </a:r>
                      <a:endParaRPr lang="zh-CN" altLang="en-US" sz="2400" dirty="0"/>
                    </a:p>
                  </a:txBody>
                  <a:tcPr/>
                </a:tc>
              </a:tr>
            </a:tbl>
          </a:graphicData>
        </a:graphic>
      </p:graphicFrame>
    </p:spTree>
    <p:extLst>
      <p:ext uri="{BB962C8B-B14F-4D97-AF65-F5344CB8AC3E}">
        <p14:creationId xmlns:p14="http://schemas.microsoft.com/office/powerpoint/2010/main" val="22493363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Suspiciousness:</a:t>
            </a:r>
            <a:r>
              <a:rPr lang="zh-CN" altLang="en-US" sz="3200" dirty="0" smtClean="0"/>
              <a:t> </a:t>
            </a:r>
            <a:r>
              <a:rPr lang="en-US" altLang="zh-CN" sz="3200" dirty="0" smtClean="0">
                <a:solidFill>
                  <a:srgbClr val="FF0000"/>
                </a:solidFill>
              </a:rPr>
              <a:t>Density</a:t>
            </a:r>
            <a:r>
              <a:rPr lang="zh-CN" altLang="en-US" sz="3200" dirty="0" smtClean="0">
                <a:solidFill>
                  <a:srgbClr val="FF0000"/>
                </a:solidFill>
              </a:rPr>
              <a:t> </a:t>
            </a:r>
            <a:r>
              <a:rPr lang="en-US" altLang="zh-CN" sz="3200" dirty="0" smtClean="0">
                <a:solidFill>
                  <a:srgbClr val="FF0000"/>
                </a:solidFill>
              </a:rPr>
              <a:t>in</a:t>
            </a:r>
            <a:r>
              <a:rPr lang="zh-CN" altLang="en-US" sz="3200" dirty="0" smtClean="0">
                <a:solidFill>
                  <a:srgbClr val="FF0000"/>
                </a:solidFill>
              </a:rPr>
              <a:t> </a:t>
            </a:r>
            <a:r>
              <a:rPr lang="en-US" altLang="zh-CN" sz="3200" dirty="0" smtClean="0">
                <a:solidFill>
                  <a:srgbClr val="FF0000"/>
                </a:solidFill>
              </a:rPr>
              <a:t>Multi-Dimensions</a:t>
            </a:r>
            <a:endParaRPr lang="en-US" sz="3200"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192</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A</a:t>
            </a:r>
            <a:r>
              <a:rPr lang="zh-CN" altLang="en-US" b="1" dirty="0" smtClean="0">
                <a:solidFill>
                  <a:schemeClr val="bg1"/>
                </a:solidFill>
              </a:rPr>
              <a:t> </a:t>
            </a:r>
            <a:r>
              <a:rPr lang="en-US" altLang="zh-CN" b="1" dirty="0" smtClean="0">
                <a:solidFill>
                  <a:schemeClr val="bg1"/>
                </a:solidFill>
              </a:rPr>
              <a:t>General</a:t>
            </a:r>
            <a:r>
              <a:rPr lang="zh-CN" altLang="en-US" b="1" dirty="0" smtClean="0">
                <a:solidFill>
                  <a:schemeClr val="bg1"/>
                </a:solidFill>
              </a:rPr>
              <a:t> </a:t>
            </a:r>
            <a:r>
              <a:rPr lang="en-US" altLang="zh-CN" b="1" dirty="0" smtClean="0">
                <a:solidFill>
                  <a:schemeClr val="bg1"/>
                </a:solidFill>
              </a:rPr>
              <a:t>Suspicious</a:t>
            </a:r>
            <a:r>
              <a:rPr lang="zh-CN" altLang="en-US" b="1" dirty="0" smtClean="0">
                <a:solidFill>
                  <a:schemeClr val="bg1"/>
                </a:solidFill>
              </a:rPr>
              <a:t> </a:t>
            </a:r>
            <a:r>
              <a:rPr lang="en-US" altLang="zh-CN" b="1" dirty="0" smtClean="0">
                <a:solidFill>
                  <a:schemeClr val="bg1"/>
                </a:solidFill>
              </a:rPr>
              <a:t>Metric</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Dense</a:t>
            </a:r>
            <a:r>
              <a:rPr lang="zh-CN" altLang="en-US" b="1" dirty="0" smtClean="0">
                <a:solidFill>
                  <a:schemeClr val="bg1"/>
                </a:solidFill>
              </a:rPr>
              <a:t> </a:t>
            </a:r>
            <a:r>
              <a:rPr lang="en-US" altLang="zh-CN" b="1" dirty="0" smtClean="0">
                <a:solidFill>
                  <a:schemeClr val="bg1"/>
                </a:solidFill>
              </a:rPr>
              <a:t>Blocks</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Multi-Modal</a:t>
            </a:r>
            <a:r>
              <a:rPr lang="zh-CN" altLang="en-US" b="1" dirty="0" smtClean="0">
                <a:solidFill>
                  <a:schemeClr val="bg1"/>
                </a:solidFill>
              </a:rPr>
              <a:t> </a:t>
            </a:r>
            <a:r>
              <a:rPr lang="en-US" altLang="zh-CN" b="1" dirty="0" smtClean="0">
                <a:solidFill>
                  <a:schemeClr val="bg1"/>
                </a:solidFill>
              </a:rPr>
              <a:t>Data. </a:t>
            </a:r>
            <a:r>
              <a:rPr lang="en-US" altLang="zh-CN" i="1" dirty="0" smtClean="0">
                <a:solidFill>
                  <a:schemeClr val="bg1"/>
                </a:solidFill>
              </a:rPr>
              <a:t>ICDM</a:t>
            </a:r>
            <a:r>
              <a:rPr lang="en-US" dirty="0" smtClean="0">
                <a:solidFill>
                  <a:schemeClr val="bg1"/>
                </a:solidFill>
              </a:rPr>
              <a:t>, </a:t>
            </a:r>
            <a:r>
              <a:rPr lang="en-US" altLang="zh-CN" dirty="0" smtClean="0">
                <a:solidFill>
                  <a:schemeClr val="bg1"/>
                </a:solidFill>
              </a:rPr>
              <a:t>2015.</a:t>
            </a:r>
            <a:endParaRPr lang="en-US" dirty="0">
              <a:solidFill>
                <a:schemeClr val="bg1"/>
              </a:solidFill>
            </a:endParaRPr>
          </a:p>
        </p:txBody>
      </p:sp>
      <p:sp>
        <p:nvSpPr>
          <p:cNvPr id="7" name="矩形 10"/>
          <p:cNvSpPr/>
          <p:nvPr/>
        </p:nvSpPr>
        <p:spPr>
          <a:xfrm>
            <a:off x="1986911" y="2150934"/>
            <a:ext cx="1392770" cy="1103566"/>
          </a:xfrm>
          <a:prstGeom prst="rect">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立方体 11"/>
          <p:cNvSpPr/>
          <p:nvPr/>
        </p:nvSpPr>
        <p:spPr>
          <a:xfrm>
            <a:off x="5051273" y="2238677"/>
            <a:ext cx="2558807" cy="341748"/>
          </a:xfrm>
          <a:prstGeom prst="cube">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2"/>
          <p:cNvSpPr/>
          <p:nvPr/>
        </p:nvSpPr>
        <p:spPr>
          <a:xfrm rot="16200000">
            <a:off x="1249091" y="2357193"/>
            <a:ext cx="885179" cy="523220"/>
          </a:xfrm>
          <a:prstGeom prst="rect">
            <a:avLst/>
          </a:prstGeom>
        </p:spPr>
        <p:txBody>
          <a:bodyPr wrap="none">
            <a:spAutoFit/>
          </a:bodyPr>
          <a:lstStyle/>
          <a:p>
            <a:r>
              <a:rPr lang="en-US" altLang="zh-CN" sz="2800" dirty="0" smtClean="0"/>
              <a:t>user</a:t>
            </a:r>
            <a:endParaRPr lang="zh-CN" altLang="en-US" sz="2800" dirty="0"/>
          </a:p>
        </p:txBody>
      </p:sp>
      <p:sp>
        <p:nvSpPr>
          <p:cNvPr id="10" name="矩形 13"/>
          <p:cNvSpPr/>
          <p:nvPr/>
        </p:nvSpPr>
        <p:spPr>
          <a:xfrm>
            <a:off x="2231889" y="1644562"/>
            <a:ext cx="864339" cy="523220"/>
          </a:xfrm>
          <a:prstGeom prst="rect">
            <a:avLst/>
          </a:prstGeom>
        </p:spPr>
        <p:txBody>
          <a:bodyPr wrap="none">
            <a:spAutoFit/>
          </a:bodyPr>
          <a:lstStyle/>
          <a:p>
            <a:r>
              <a:rPr lang="en-US" altLang="zh-CN" sz="2800" dirty="0" smtClean="0"/>
              <a:t>time</a:t>
            </a:r>
            <a:endParaRPr lang="zh-CN" altLang="en-US" sz="2800" dirty="0"/>
          </a:p>
        </p:txBody>
      </p:sp>
      <p:sp>
        <p:nvSpPr>
          <p:cNvPr id="11" name="矩形 14"/>
          <p:cNvSpPr/>
          <p:nvPr/>
        </p:nvSpPr>
        <p:spPr>
          <a:xfrm rot="16200000">
            <a:off x="4307659" y="2325898"/>
            <a:ext cx="885179" cy="523220"/>
          </a:xfrm>
          <a:prstGeom prst="rect">
            <a:avLst/>
          </a:prstGeom>
        </p:spPr>
        <p:txBody>
          <a:bodyPr wrap="none">
            <a:spAutoFit/>
          </a:bodyPr>
          <a:lstStyle/>
          <a:p>
            <a:r>
              <a:rPr lang="en-US" altLang="zh-CN" sz="2800" dirty="0" smtClean="0"/>
              <a:t>user</a:t>
            </a:r>
            <a:endParaRPr lang="zh-CN" altLang="en-US" sz="2800" dirty="0"/>
          </a:p>
        </p:txBody>
      </p:sp>
      <p:sp>
        <p:nvSpPr>
          <p:cNvPr id="12" name="矩形 15"/>
          <p:cNvSpPr/>
          <p:nvPr/>
        </p:nvSpPr>
        <p:spPr>
          <a:xfrm>
            <a:off x="5879269" y="1670794"/>
            <a:ext cx="864339" cy="523220"/>
          </a:xfrm>
          <a:prstGeom prst="rect">
            <a:avLst/>
          </a:prstGeom>
        </p:spPr>
        <p:txBody>
          <a:bodyPr wrap="none">
            <a:spAutoFit/>
          </a:bodyPr>
          <a:lstStyle/>
          <a:p>
            <a:r>
              <a:rPr lang="en-US" altLang="zh-CN" sz="2800" dirty="0" smtClean="0"/>
              <a:t>time</a:t>
            </a:r>
            <a:endParaRPr lang="zh-CN" altLang="en-US" sz="2800" dirty="0"/>
          </a:p>
        </p:txBody>
      </p:sp>
      <p:sp>
        <p:nvSpPr>
          <p:cNvPr id="13" name="矩形 16"/>
          <p:cNvSpPr/>
          <p:nvPr/>
        </p:nvSpPr>
        <p:spPr>
          <a:xfrm rot="19102004">
            <a:off x="7502393" y="2482273"/>
            <a:ext cx="522900" cy="523220"/>
          </a:xfrm>
          <a:prstGeom prst="rect">
            <a:avLst/>
          </a:prstGeom>
        </p:spPr>
        <p:txBody>
          <a:bodyPr wrap="none">
            <a:spAutoFit/>
          </a:bodyPr>
          <a:lstStyle/>
          <a:p>
            <a:r>
              <a:rPr lang="en-US" altLang="zh-CN" sz="2800" dirty="0" smtClean="0"/>
              <a:t>IP</a:t>
            </a:r>
            <a:endParaRPr lang="zh-CN" altLang="en-US" sz="2800" dirty="0"/>
          </a:p>
        </p:txBody>
      </p:sp>
      <p:sp>
        <p:nvSpPr>
          <p:cNvPr id="14" name="矩形 17"/>
          <p:cNvSpPr/>
          <p:nvPr/>
        </p:nvSpPr>
        <p:spPr>
          <a:xfrm rot="16200000">
            <a:off x="854036" y="2369964"/>
            <a:ext cx="785793" cy="523220"/>
          </a:xfrm>
          <a:prstGeom prst="rect">
            <a:avLst/>
          </a:prstGeom>
        </p:spPr>
        <p:txBody>
          <a:bodyPr wrap="none">
            <a:spAutoFit/>
          </a:bodyPr>
          <a:lstStyle/>
          <a:p>
            <a:r>
              <a:rPr lang="en-US" altLang="zh-CN" sz="2800" dirty="0" smtClean="0">
                <a:solidFill>
                  <a:srgbClr val="0070C0"/>
                </a:solidFill>
              </a:rPr>
              <a:t>225</a:t>
            </a:r>
            <a:endParaRPr lang="zh-CN" altLang="en-US" sz="2800" dirty="0">
              <a:solidFill>
                <a:srgbClr val="0070C0"/>
              </a:solidFill>
            </a:endParaRPr>
          </a:p>
        </p:txBody>
      </p:sp>
      <p:sp>
        <p:nvSpPr>
          <p:cNvPr id="15" name="矩形 18"/>
          <p:cNvSpPr/>
          <p:nvPr/>
        </p:nvSpPr>
        <p:spPr>
          <a:xfrm>
            <a:off x="1691680" y="1219516"/>
            <a:ext cx="2145139" cy="523220"/>
          </a:xfrm>
          <a:prstGeom prst="rect">
            <a:avLst/>
          </a:prstGeom>
        </p:spPr>
        <p:txBody>
          <a:bodyPr wrap="none">
            <a:spAutoFit/>
          </a:bodyPr>
          <a:lstStyle/>
          <a:p>
            <a:r>
              <a:rPr lang="en-US" altLang="zh-CN" sz="2800" dirty="0" smtClean="0">
                <a:solidFill>
                  <a:srgbClr val="0070C0"/>
                </a:solidFill>
              </a:rPr>
              <a:t>200 minutes</a:t>
            </a:r>
            <a:endParaRPr lang="zh-CN" altLang="en-US" sz="2800" dirty="0">
              <a:solidFill>
                <a:srgbClr val="0070C0"/>
              </a:solidFill>
            </a:endParaRPr>
          </a:p>
        </p:txBody>
      </p:sp>
      <p:sp>
        <p:nvSpPr>
          <p:cNvPr id="16" name="矩形 19"/>
          <p:cNvSpPr/>
          <p:nvPr/>
        </p:nvSpPr>
        <p:spPr>
          <a:xfrm>
            <a:off x="2756026" y="3404152"/>
            <a:ext cx="1285929" cy="523220"/>
          </a:xfrm>
          <a:prstGeom prst="rect">
            <a:avLst/>
          </a:prstGeom>
        </p:spPr>
        <p:txBody>
          <a:bodyPr wrap="none">
            <a:spAutoFit/>
          </a:bodyPr>
          <a:lstStyle/>
          <a:p>
            <a:r>
              <a:rPr lang="en-US" altLang="zh-CN" sz="2800" dirty="0" smtClean="0">
                <a:solidFill>
                  <a:srgbClr val="FF0000"/>
                </a:solidFill>
              </a:rPr>
              <a:t>27</a:t>
            </a:r>
            <a:r>
              <a:rPr lang="en-US" altLang="zh-CN" sz="2800" dirty="0">
                <a:solidFill>
                  <a:srgbClr val="FF0000"/>
                </a:solidFill>
              </a:rPr>
              <a:t>,</a:t>
            </a:r>
            <a:r>
              <a:rPr lang="en-US" altLang="zh-CN" sz="2800" dirty="0" smtClean="0">
                <a:solidFill>
                  <a:srgbClr val="FF0000"/>
                </a:solidFill>
              </a:rPr>
              <a:t>313</a:t>
            </a:r>
            <a:endParaRPr lang="zh-CN" altLang="en-US" sz="2800" dirty="0">
              <a:solidFill>
                <a:srgbClr val="FF0000"/>
              </a:solidFill>
            </a:endParaRPr>
          </a:p>
        </p:txBody>
      </p:sp>
      <p:sp>
        <p:nvSpPr>
          <p:cNvPr id="17" name="矩形 20"/>
          <p:cNvSpPr/>
          <p:nvPr/>
        </p:nvSpPr>
        <p:spPr>
          <a:xfrm>
            <a:off x="5321515" y="1217094"/>
            <a:ext cx="2145139" cy="523220"/>
          </a:xfrm>
          <a:prstGeom prst="rect">
            <a:avLst/>
          </a:prstGeom>
        </p:spPr>
        <p:txBody>
          <a:bodyPr wrap="none">
            <a:spAutoFit/>
          </a:bodyPr>
          <a:lstStyle/>
          <a:p>
            <a:r>
              <a:rPr lang="en-US" altLang="zh-CN" sz="2800" dirty="0" smtClean="0">
                <a:solidFill>
                  <a:srgbClr val="0070C0"/>
                </a:solidFill>
              </a:rPr>
              <a:t>120 minutes</a:t>
            </a:r>
            <a:endParaRPr lang="zh-CN" altLang="en-US" sz="2800" dirty="0">
              <a:solidFill>
                <a:srgbClr val="0070C0"/>
              </a:solidFill>
            </a:endParaRPr>
          </a:p>
        </p:txBody>
      </p:sp>
      <p:sp>
        <p:nvSpPr>
          <p:cNvPr id="18" name="矩形 21"/>
          <p:cNvSpPr/>
          <p:nvPr/>
        </p:nvSpPr>
        <p:spPr>
          <a:xfrm rot="16200000">
            <a:off x="4176223" y="2342643"/>
            <a:ext cx="585417" cy="523220"/>
          </a:xfrm>
          <a:prstGeom prst="rect">
            <a:avLst/>
          </a:prstGeom>
        </p:spPr>
        <p:txBody>
          <a:bodyPr wrap="none">
            <a:spAutoFit/>
          </a:bodyPr>
          <a:lstStyle/>
          <a:p>
            <a:r>
              <a:rPr lang="en-US" altLang="zh-CN" sz="2800" dirty="0" smtClean="0">
                <a:solidFill>
                  <a:srgbClr val="0070C0"/>
                </a:solidFill>
              </a:rPr>
              <a:t>40</a:t>
            </a:r>
            <a:endParaRPr lang="zh-CN" altLang="en-US" sz="2800" dirty="0">
              <a:solidFill>
                <a:srgbClr val="0070C0"/>
              </a:solidFill>
            </a:endParaRPr>
          </a:p>
        </p:txBody>
      </p:sp>
      <p:sp>
        <p:nvSpPr>
          <p:cNvPr id="19" name="矩形 22"/>
          <p:cNvSpPr/>
          <p:nvPr/>
        </p:nvSpPr>
        <p:spPr>
          <a:xfrm rot="19243471">
            <a:off x="7885966" y="2785020"/>
            <a:ext cx="385042" cy="523220"/>
          </a:xfrm>
          <a:prstGeom prst="rect">
            <a:avLst/>
          </a:prstGeom>
        </p:spPr>
        <p:txBody>
          <a:bodyPr wrap="none">
            <a:spAutoFit/>
          </a:bodyPr>
          <a:lstStyle/>
          <a:p>
            <a:r>
              <a:rPr lang="en-US" altLang="zh-CN" sz="2800" dirty="0" smtClean="0">
                <a:solidFill>
                  <a:srgbClr val="0070C0"/>
                </a:solidFill>
              </a:rPr>
              <a:t>2</a:t>
            </a:r>
            <a:endParaRPr lang="zh-CN" altLang="en-US" sz="2800" dirty="0">
              <a:solidFill>
                <a:srgbClr val="0070C0"/>
              </a:solidFill>
            </a:endParaRPr>
          </a:p>
        </p:txBody>
      </p:sp>
      <p:sp>
        <p:nvSpPr>
          <p:cNvPr id="20" name="矩形 23"/>
          <p:cNvSpPr/>
          <p:nvPr/>
        </p:nvSpPr>
        <p:spPr>
          <a:xfrm>
            <a:off x="5701125" y="2677789"/>
            <a:ext cx="1285929" cy="523220"/>
          </a:xfrm>
          <a:prstGeom prst="rect">
            <a:avLst/>
          </a:prstGeom>
        </p:spPr>
        <p:txBody>
          <a:bodyPr wrap="none">
            <a:spAutoFit/>
          </a:bodyPr>
          <a:lstStyle/>
          <a:p>
            <a:r>
              <a:rPr lang="en-US" altLang="zh-CN" sz="2800" dirty="0" smtClean="0">
                <a:solidFill>
                  <a:srgbClr val="FF0000"/>
                </a:solidFill>
              </a:rPr>
              <a:t>12,375</a:t>
            </a:r>
            <a:endParaRPr lang="zh-CN" altLang="en-US" sz="2800" dirty="0">
              <a:solidFill>
                <a:srgbClr val="FF0000"/>
              </a:solidFill>
            </a:endParaRPr>
          </a:p>
        </p:txBody>
      </p:sp>
      <p:cxnSp>
        <p:nvCxnSpPr>
          <p:cNvPr id="21" name="直接连接符 25"/>
          <p:cNvCxnSpPr/>
          <p:nvPr/>
        </p:nvCxnSpPr>
        <p:spPr>
          <a:xfrm>
            <a:off x="2812174" y="2960532"/>
            <a:ext cx="282306" cy="48900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cxnSp>
        <p:nvCxnSpPr>
          <p:cNvPr id="22" name="直接连接符 30"/>
          <p:cNvCxnSpPr/>
          <p:nvPr/>
        </p:nvCxnSpPr>
        <p:spPr>
          <a:xfrm>
            <a:off x="5879269" y="2412769"/>
            <a:ext cx="216024" cy="331114"/>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sp>
        <p:nvSpPr>
          <p:cNvPr id="23" name="立方体 48"/>
          <p:cNvSpPr/>
          <p:nvPr/>
        </p:nvSpPr>
        <p:spPr>
          <a:xfrm>
            <a:off x="1090738" y="4051189"/>
            <a:ext cx="3122996" cy="1126697"/>
          </a:xfrm>
          <a:prstGeom prst="cube">
            <a:avLst>
              <a:gd name="adj" fmla="val 96092"/>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立方体 49"/>
          <p:cNvSpPr/>
          <p:nvPr/>
        </p:nvSpPr>
        <p:spPr>
          <a:xfrm>
            <a:off x="2305192" y="4506524"/>
            <a:ext cx="694088" cy="216023"/>
          </a:xfrm>
          <a:prstGeom prst="cube">
            <a:avLst>
              <a:gd name="adj" fmla="val 96092"/>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立方体 50"/>
          <p:cNvSpPr/>
          <p:nvPr/>
        </p:nvSpPr>
        <p:spPr>
          <a:xfrm>
            <a:off x="4832587" y="4001629"/>
            <a:ext cx="3122996" cy="1126697"/>
          </a:xfrm>
          <a:prstGeom prst="cube">
            <a:avLst>
              <a:gd name="adj" fmla="val 37966"/>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立方体 51"/>
          <p:cNvSpPr/>
          <p:nvPr/>
        </p:nvSpPr>
        <p:spPr>
          <a:xfrm>
            <a:off x="5979019" y="4530758"/>
            <a:ext cx="439682" cy="341748"/>
          </a:xfrm>
          <a:prstGeom prst="cube">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42"/>
          <p:cNvCxnSpPr/>
          <p:nvPr/>
        </p:nvCxnSpPr>
        <p:spPr>
          <a:xfrm>
            <a:off x="6194127" y="3161422"/>
            <a:ext cx="47452" cy="1369336"/>
          </a:xfrm>
          <a:prstGeom prst="line">
            <a:avLst/>
          </a:prstGeom>
          <a:ln w="63500" cmpd="dbl">
            <a:solidFill>
              <a:srgbClr val="7030A0"/>
            </a:solidFill>
            <a:tailEnd type="stealth" w="lg" len="lg"/>
          </a:ln>
        </p:spPr>
        <p:style>
          <a:lnRef idx="2">
            <a:schemeClr val="dk1"/>
          </a:lnRef>
          <a:fillRef idx="0">
            <a:schemeClr val="dk1"/>
          </a:fillRef>
          <a:effectRef idx="1">
            <a:schemeClr val="dk1"/>
          </a:effectRef>
          <a:fontRef idx="minor">
            <a:schemeClr val="tx1"/>
          </a:fontRef>
        </p:style>
      </p:cxnSp>
      <p:cxnSp>
        <p:nvCxnSpPr>
          <p:cNvPr id="28" name="直接连接符 35"/>
          <p:cNvCxnSpPr/>
          <p:nvPr/>
        </p:nvCxnSpPr>
        <p:spPr>
          <a:xfrm>
            <a:off x="2509958" y="3061393"/>
            <a:ext cx="246068" cy="1445131"/>
          </a:xfrm>
          <a:prstGeom prst="line">
            <a:avLst/>
          </a:prstGeom>
          <a:ln w="63500" cmpd="dbl">
            <a:solidFill>
              <a:srgbClr val="7030A0"/>
            </a:solidFill>
            <a:tailEnd type="stealth" w="lg" len="lg"/>
          </a:ln>
        </p:spPr>
        <p:style>
          <a:lnRef idx="2">
            <a:schemeClr val="dk1"/>
          </a:lnRef>
          <a:fillRef idx="0">
            <a:schemeClr val="dk1"/>
          </a:fillRef>
          <a:effectRef idx="1">
            <a:schemeClr val="dk1"/>
          </a:effectRef>
          <a:fontRef idx="minor">
            <a:schemeClr val="tx1"/>
          </a:fontRef>
        </p:style>
      </p:cxnSp>
      <p:sp>
        <p:nvSpPr>
          <p:cNvPr id="29" name="Rectangle 28"/>
          <p:cNvSpPr/>
          <p:nvPr/>
        </p:nvSpPr>
        <p:spPr>
          <a:xfrm>
            <a:off x="1262440" y="5303684"/>
            <a:ext cx="6619120" cy="830997"/>
          </a:xfrm>
          <a:prstGeom prst="rect">
            <a:avLst/>
          </a:prstGeom>
        </p:spPr>
        <p:txBody>
          <a:bodyPr wrap="none">
            <a:spAutoFit/>
          </a:bodyPr>
          <a:lstStyle/>
          <a:p>
            <a:r>
              <a:rPr lang="en-US" altLang="zh-CN" sz="2400" b="1" dirty="0" smtClean="0"/>
              <a:t>Question:</a:t>
            </a:r>
            <a:r>
              <a:rPr lang="zh-CN" altLang="en-US" sz="2400" b="1" dirty="0" smtClean="0"/>
              <a:t> </a:t>
            </a:r>
            <a:r>
              <a:rPr lang="en-US" altLang="zh-CN" sz="2400" b="1" dirty="0" smtClean="0"/>
              <a:t>Which</a:t>
            </a:r>
            <a:r>
              <a:rPr lang="zh-CN" altLang="en-US" sz="2400" b="1" dirty="0" smtClean="0"/>
              <a:t> </a:t>
            </a:r>
            <a:r>
              <a:rPr lang="en-US" altLang="zh-CN" sz="2400" b="1" dirty="0" smtClean="0"/>
              <a:t>is</a:t>
            </a:r>
            <a:r>
              <a:rPr lang="zh-CN" altLang="en-US" sz="2400" b="1" dirty="0" smtClean="0"/>
              <a:t> </a:t>
            </a:r>
            <a:r>
              <a:rPr lang="en-US" altLang="zh-CN" sz="2400" b="1" dirty="0" smtClean="0"/>
              <a:t>more</a:t>
            </a:r>
            <a:r>
              <a:rPr lang="zh-CN" altLang="en-US" sz="2400" b="1" dirty="0" smtClean="0"/>
              <a:t> </a:t>
            </a:r>
            <a:r>
              <a:rPr lang="en-US" altLang="zh-CN" sz="2400" b="1" dirty="0" smtClean="0"/>
              <a:t>suspicious?</a:t>
            </a:r>
            <a:endParaRPr lang="zh-CN" altLang="en-US" sz="2400" b="1" dirty="0" smtClean="0"/>
          </a:p>
          <a:p>
            <a:r>
              <a:rPr lang="zh-CN" altLang="en-US" sz="2400" dirty="0"/>
              <a:t> </a:t>
            </a:r>
            <a:r>
              <a:rPr lang="en-US" altLang="zh-CN" sz="2400" dirty="0" smtClean="0"/>
              <a:t>-</a:t>
            </a:r>
            <a:r>
              <a:rPr lang="zh-CN" altLang="en-US" sz="2400" dirty="0" smtClean="0"/>
              <a:t> </a:t>
            </a:r>
            <a:r>
              <a:rPr lang="en-US" altLang="zh-CN" sz="2400" dirty="0" smtClean="0"/>
              <a:t>Before</a:t>
            </a:r>
            <a:r>
              <a:rPr lang="zh-CN" altLang="en-US" sz="2400" dirty="0" smtClean="0"/>
              <a:t> </a:t>
            </a:r>
            <a:r>
              <a:rPr lang="en-US" altLang="zh-CN" sz="2400" dirty="0" smtClean="0"/>
              <a:t>we</a:t>
            </a:r>
            <a:r>
              <a:rPr lang="zh-CN" altLang="en-US" sz="2400" dirty="0" smtClean="0"/>
              <a:t> </a:t>
            </a:r>
            <a:r>
              <a:rPr lang="en-US" altLang="zh-CN" sz="2400" dirty="0" smtClean="0"/>
              <a:t>search,</a:t>
            </a:r>
            <a:r>
              <a:rPr lang="zh-CN" altLang="en-US" sz="2400" dirty="0" smtClean="0"/>
              <a:t> </a:t>
            </a:r>
            <a:r>
              <a:rPr lang="en-US" altLang="zh-CN" sz="2400" dirty="0" smtClean="0"/>
              <a:t>we</a:t>
            </a:r>
            <a:r>
              <a:rPr lang="zh-CN" altLang="en-US" sz="2400" dirty="0" smtClean="0"/>
              <a:t> </a:t>
            </a:r>
            <a:r>
              <a:rPr lang="en-US" altLang="zh-CN" sz="2400" dirty="0" smtClean="0"/>
              <a:t>should</a:t>
            </a:r>
            <a:r>
              <a:rPr lang="zh-CN" altLang="en-US" sz="2400" dirty="0" smtClean="0"/>
              <a:t> </a:t>
            </a:r>
            <a:r>
              <a:rPr lang="en-US" altLang="zh-CN" sz="2400" dirty="0" smtClean="0"/>
              <a:t>be</a:t>
            </a:r>
            <a:r>
              <a:rPr lang="zh-CN" altLang="en-US" sz="2400" dirty="0" smtClean="0"/>
              <a:t> </a:t>
            </a:r>
            <a:r>
              <a:rPr lang="en-US" altLang="zh-CN" sz="2400" dirty="0" smtClean="0"/>
              <a:t>able</a:t>
            </a:r>
            <a:r>
              <a:rPr lang="zh-CN" altLang="en-US" sz="2400" dirty="0" smtClean="0"/>
              <a:t> </a:t>
            </a:r>
            <a:r>
              <a:rPr lang="en-US" altLang="zh-CN" sz="2400" dirty="0" smtClean="0"/>
              <a:t>to</a:t>
            </a:r>
            <a:r>
              <a:rPr lang="zh-CN" altLang="en-US" sz="2400" dirty="0" smtClean="0"/>
              <a:t> </a:t>
            </a:r>
            <a:r>
              <a:rPr lang="en-US" altLang="zh-CN" sz="2400" dirty="0" smtClean="0"/>
              <a:t>rank.</a:t>
            </a:r>
            <a:endParaRPr lang="en-US" sz="2400" dirty="0"/>
          </a:p>
        </p:txBody>
      </p:sp>
    </p:spTree>
    <p:extLst>
      <p:ext uri="{BB962C8B-B14F-4D97-AF65-F5344CB8AC3E}">
        <p14:creationId xmlns:p14="http://schemas.microsoft.com/office/powerpoint/2010/main" val="132909207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Suspiciousness:</a:t>
            </a:r>
            <a:r>
              <a:rPr lang="zh-CN" altLang="en-US" sz="3200" dirty="0" smtClean="0"/>
              <a:t> </a:t>
            </a:r>
            <a:r>
              <a:rPr lang="en-US" altLang="zh-CN" sz="3200" dirty="0" smtClean="0">
                <a:solidFill>
                  <a:srgbClr val="FF0000"/>
                </a:solidFill>
              </a:rPr>
              <a:t>Axiom 1</a:t>
            </a:r>
            <a:r>
              <a:rPr lang="zh-CN" altLang="en-US" sz="3200" dirty="0" smtClean="0">
                <a:solidFill>
                  <a:srgbClr val="FF0000"/>
                </a:solidFill>
              </a:rPr>
              <a:t> </a:t>
            </a:r>
            <a:r>
              <a:rPr lang="en-US" altLang="zh-CN" sz="3200" dirty="0" smtClean="0">
                <a:solidFill>
                  <a:srgbClr val="FF0000"/>
                </a:solidFill>
              </a:rPr>
              <a:t>-</a:t>
            </a:r>
            <a:r>
              <a:rPr lang="zh-CN" altLang="en-US" sz="3200" dirty="0" smtClean="0">
                <a:solidFill>
                  <a:srgbClr val="FF0000"/>
                </a:solidFill>
              </a:rPr>
              <a:t> </a:t>
            </a:r>
            <a:r>
              <a:rPr lang="en-US" altLang="zh-CN" sz="3200" dirty="0" smtClean="0">
                <a:solidFill>
                  <a:srgbClr val="FF0000"/>
                </a:solidFill>
              </a:rPr>
              <a:t>4</a:t>
            </a:r>
            <a:endParaRPr lang="en-US" sz="3200"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193</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A</a:t>
            </a:r>
            <a:r>
              <a:rPr lang="zh-CN" altLang="en-US" b="1" dirty="0" smtClean="0">
                <a:solidFill>
                  <a:schemeClr val="bg1"/>
                </a:solidFill>
              </a:rPr>
              <a:t> </a:t>
            </a:r>
            <a:r>
              <a:rPr lang="en-US" altLang="zh-CN" b="1" dirty="0" smtClean="0">
                <a:solidFill>
                  <a:schemeClr val="bg1"/>
                </a:solidFill>
              </a:rPr>
              <a:t>General</a:t>
            </a:r>
            <a:r>
              <a:rPr lang="zh-CN" altLang="en-US" b="1" dirty="0" smtClean="0">
                <a:solidFill>
                  <a:schemeClr val="bg1"/>
                </a:solidFill>
              </a:rPr>
              <a:t> </a:t>
            </a:r>
            <a:r>
              <a:rPr lang="en-US" altLang="zh-CN" b="1" dirty="0" smtClean="0">
                <a:solidFill>
                  <a:schemeClr val="bg1"/>
                </a:solidFill>
              </a:rPr>
              <a:t>Suspicious</a:t>
            </a:r>
            <a:r>
              <a:rPr lang="zh-CN" altLang="en-US" b="1" dirty="0" smtClean="0">
                <a:solidFill>
                  <a:schemeClr val="bg1"/>
                </a:solidFill>
              </a:rPr>
              <a:t> </a:t>
            </a:r>
            <a:r>
              <a:rPr lang="en-US" altLang="zh-CN" b="1" dirty="0" smtClean="0">
                <a:solidFill>
                  <a:schemeClr val="bg1"/>
                </a:solidFill>
              </a:rPr>
              <a:t>Metric</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Dense</a:t>
            </a:r>
            <a:r>
              <a:rPr lang="zh-CN" altLang="en-US" b="1" dirty="0" smtClean="0">
                <a:solidFill>
                  <a:schemeClr val="bg1"/>
                </a:solidFill>
              </a:rPr>
              <a:t> </a:t>
            </a:r>
            <a:r>
              <a:rPr lang="en-US" altLang="zh-CN" b="1" dirty="0" smtClean="0">
                <a:solidFill>
                  <a:schemeClr val="bg1"/>
                </a:solidFill>
              </a:rPr>
              <a:t>Blocks</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Multi-Modal</a:t>
            </a:r>
            <a:r>
              <a:rPr lang="zh-CN" altLang="en-US" b="1" dirty="0" smtClean="0">
                <a:solidFill>
                  <a:schemeClr val="bg1"/>
                </a:solidFill>
              </a:rPr>
              <a:t> </a:t>
            </a:r>
            <a:r>
              <a:rPr lang="en-US" altLang="zh-CN" b="1" dirty="0" smtClean="0">
                <a:solidFill>
                  <a:schemeClr val="bg1"/>
                </a:solidFill>
              </a:rPr>
              <a:t>Data. </a:t>
            </a:r>
            <a:r>
              <a:rPr lang="en-US" altLang="zh-CN" i="1" dirty="0" smtClean="0">
                <a:solidFill>
                  <a:schemeClr val="bg1"/>
                </a:solidFill>
              </a:rPr>
              <a:t>ICDM</a:t>
            </a:r>
            <a:r>
              <a:rPr lang="en-US" dirty="0" smtClean="0">
                <a:solidFill>
                  <a:schemeClr val="bg1"/>
                </a:solidFill>
              </a:rPr>
              <a:t>, </a:t>
            </a:r>
            <a:r>
              <a:rPr lang="en-US" altLang="zh-CN" dirty="0" smtClean="0">
                <a:solidFill>
                  <a:schemeClr val="bg1"/>
                </a:solidFill>
              </a:rPr>
              <a:t>2015.</a:t>
            </a:r>
            <a:endParaRPr lang="en-US" dirty="0">
              <a:solidFill>
                <a:schemeClr val="bg1"/>
              </a:solidFill>
            </a:endParaRPr>
          </a:p>
        </p:txBody>
      </p:sp>
      <p:pic>
        <p:nvPicPr>
          <p:cNvPr id="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97" y="1528064"/>
            <a:ext cx="8583406" cy="432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40263236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Suspiciousness:</a:t>
            </a:r>
            <a:r>
              <a:rPr lang="zh-CN" altLang="en-US" dirty="0"/>
              <a:t> </a:t>
            </a:r>
            <a:r>
              <a:rPr lang="en-US" altLang="zh-CN" dirty="0" smtClean="0">
                <a:solidFill>
                  <a:srgbClr val="FF0000"/>
                </a:solidFill>
              </a:rPr>
              <a:t>Axiom 5 Multimodal</a:t>
            </a:r>
            <a:endParaRPr lang="en-US" dirty="0"/>
          </a:p>
        </p:txBody>
      </p:sp>
      <p:sp>
        <p:nvSpPr>
          <p:cNvPr id="5" name="TextBox 4"/>
          <p:cNvSpPr txBox="1"/>
          <p:nvPr/>
        </p:nvSpPr>
        <p:spPr>
          <a:xfrm>
            <a:off x="-3851" y="1424686"/>
            <a:ext cx="9144000" cy="954107"/>
          </a:xfrm>
          <a:prstGeom prst="rect">
            <a:avLst/>
          </a:prstGeom>
          <a:noFill/>
        </p:spPr>
        <p:txBody>
          <a:bodyPr wrap="square" rtlCol="0">
            <a:spAutoFit/>
          </a:bodyPr>
          <a:lstStyle/>
          <a:p>
            <a:pPr algn="ctr"/>
            <a:r>
              <a:rPr lang="en-US" sz="2800" dirty="0"/>
              <a:t>Not including a mode is the same </a:t>
            </a:r>
            <a:r>
              <a:rPr lang="en-US" sz="2800" dirty="0" smtClean="0"/>
              <a:t>as</a:t>
            </a:r>
          </a:p>
          <a:p>
            <a:pPr algn="ctr"/>
            <a:r>
              <a:rPr lang="en-US" sz="2800" dirty="0" smtClean="0"/>
              <a:t>including </a:t>
            </a:r>
            <a:r>
              <a:rPr lang="en-US" sz="2800" dirty="0"/>
              <a:t>all values for that mode.</a:t>
            </a:r>
          </a:p>
        </p:txBody>
      </p:sp>
      <p:sp>
        <p:nvSpPr>
          <p:cNvPr id="8" name="Rectangle 7"/>
          <p:cNvSpPr/>
          <p:nvPr/>
        </p:nvSpPr>
        <p:spPr>
          <a:xfrm>
            <a:off x="6900732" y="4381357"/>
            <a:ext cx="171450" cy="1714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9" name="TextBox 8"/>
          <p:cNvSpPr txBox="1"/>
          <p:nvPr/>
        </p:nvSpPr>
        <p:spPr>
          <a:xfrm>
            <a:off x="4209609" y="3498762"/>
            <a:ext cx="521297" cy="784830"/>
          </a:xfrm>
          <a:prstGeom prst="rect">
            <a:avLst/>
          </a:prstGeom>
          <a:noFill/>
        </p:spPr>
        <p:txBody>
          <a:bodyPr wrap="none" rtlCol="0">
            <a:spAutoFit/>
          </a:bodyPr>
          <a:lstStyle/>
          <a:p>
            <a:r>
              <a:rPr lang="en-US" sz="4500" dirty="0"/>
              <a:t>=</a:t>
            </a:r>
          </a:p>
        </p:txBody>
      </p:sp>
      <p:sp>
        <p:nvSpPr>
          <p:cNvPr id="10" name="Cube 9"/>
          <p:cNvSpPr/>
          <p:nvPr/>
        </p:nvSpPr>
        <p:spPr>
          <a:xfrm>
            <a:off x="2752297" y="3947380"/>
            <a:ext cx="859676" cy="867953"/>
          </a:xfrm>
          <a:prstGeom prst="cube">
            <a:avLst>
              <a:gd name="adj" fmla="val 8186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p>
        </p:txBody>
      </p:sp>
      <p:sp>
        <p:nvSpPr>
          <p:cNvPr id="11" name="Cube 10"/>
          <p:cNvSpPr/>
          <p:nvPr/>
        </p:nvSpPr>
        <p:spPr>
          <a:xfrm>
            <a:off x="1132669" y="2559652"/>
            <a:ext cx="2648425" cy="2516186"/>
          </a:xfrm>
          <a:prstGeom prst="cube">
            <a:avLst/>
          </a:prstGeom>
          <a:solidFill>
            <a:schemeClr val="accent1">
              <a:alpha val="29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p:cNvSpPr/>
          <p:nvPr/>
        </p:nvSpPr>
        <p:spPr>
          <a:xfrm>
            <a:off x="5263870" y="2867531"/>
            <a:ext cx="1993769" cy="1900425"/>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p:cNvSpPr txBox="1"/>
          <p:nvPr/>
        </p:nvSpPr>
        <p:spPr>
          <a:xfrm>
            <a:off x="0" y="5168485"/>
            <a:ext cx="9144000" cy="954107"/>
          </a:xfrm>
          <a:prstGeom prst="rect">
            <a:avLst/>
          </a:prstGeom>
          <a:noFill/>
        </p:spPr>
        <p:txBody>
          <a:bodyPr wrap="square" rtlCol="0">
            <a:spAutoFit/>
          </a:bodyPr>
          <a:lstStyle/>
          <a:p>
            <a:pPr algn="ctr"/>
            <a:r>
              <a:rPr lang="en-US" sz="2800" dirty="0"/>
              <a:t>▶ New information (more modes) can </a:t>
            </a:r>
            <a:r>
              <a:rPr lang="en-US" sz="2800" dirty="0" smtClean="0"/>
              <a:t>only</a:t>
            </a:r>
          </a:p>
          <a:p>
            <a:pPr algn="ctr"/>
            <a:r>
              <a:rPr lang="en-US" sz="2800" dirty="0" smtClean="0"/>
              <a:t>make </a:t>
            </a:r>
            <a:r>
              <a:rPr lang="en-US" sz="2800" dirty="0"/>
              <a:t>our blocks more suspicious</a:t>
            </a:r>
          </a:p>
        </p:txBody>
      </p:sp>
    </p:spTree>
    <p:extLst>
      <p:ext uri="{BB962C8B-B14F-4D97-AF65-F5344CB8AC3E}">
        <p14:creationId xmlns:p14="http://schemas.microsoft.com/office/powerpoint/2010/main" val="19668036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Suspiciousness:</a:t>
            </a:r>
            <a:r>
              <a:rPr lang="zh-CN" altLang="en-US" sz="3200" dirty="0"/>
              <a:t> </a:t>
            </a:r>
            <a:r>
              <a:rPr lang="en-US" altLang="zh-CN" sz="3200" dirty="0">
                <a:solidFill>
                  <a:srgbClr val="FF0000"/>
                </a:solidFill>
              </a:rPr>
              <a:t>General</a:t>
            </a:r>
            <a:r>
              <a:rPr lang="zh-CN" altLang="en-US" sz="3200" dirty="0">
                <a:solidFill>
                  <a:srgbClr val="FF0000"/>
                </a:solidFill>
              </a:rPr>
              <a:t> </a:t>
            </a:r>
            <a:r>
              <a:rPr lang="en-US" altLang="zh-CN" sz="3200" dirty="0">
                <a:solidFill>
                  <a:srgbClr val="FF0000"/>
                </a:solidFill>
              </a:rPr>
              <a:t>Metric</a:t>
            </a:r>
            <a:r>
              <a:rPr lang="zh-CN" altLang="en-US" sz="3200" dirty="0">
                <a:solidFill>
                  <a:srgbClr val="FF0000"/>
                </a:solidFill>
              </a:rPr>
              <a:t> </a:t>
            </a:r>
            <a:r>
              <a:rPr lang="en-US" altLang="zh-CN" sz="3200" dirty="0">
                <a:solidFill>
                  <a:srgbClr val="FF0000"/>
                </a:solidFill>
              </a:rPr>
              <a:t>&amp;</a:t>
            </a:r>
            <a:r>
              <a:rPr lang="zh-CN" altLang="en-US" sz="3200" dirty="0">
                <a:solidFill>
                  <a:srgbClr val="FF0000"/>
                </a:solidFill>
              </a:rPr>
              <a:t> </a:t>
            </a:r>
            <a:r>
              <a:rPr lang="en-US" altLang="zh-CN" sz="3200" dirty="0" err="1">
                <a:solidFill>
                  <a:srgbClr val="FF0000"/>
                </a:solidFill>
              </a:rPr>
              <a:t>CrossSpot</a:t>
            </a:r>
            <a:endParaRPr lang="en-US" sz="3200"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195</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A</a:t>
            </a:r>
            <a:r>
              <a:rPr lang="zh-CN" altLang="en-US" b="1" dirty="0" smtClean="0">
                <a:solidFill>
                  <a:schemeClr val="bg1"/>
                </a:solidFill>
              </a:rPr>
              <a:t> </a:t>
            </a:r>
            <a:r>
              <a:rPr lang="en-US" altLang="zh-CN" b="1" dirty="0" smtClean="0">
                <a:solidFill>
                  <a:schemeClr val="bg1"/>
                </a:solidFill>
              </a:rPr>
              <a:t>General</a:t>
            </a:r>
            <a:r>
              <a:rPr lang="zh-CN" altLang="en-US" b="1" dirty="0" smtClean="0">
                <a:solidFill>
                  <a:schemeClr val="bg1"/>
                </a:solidFill>
              </a:rPr>
              <a:t> </a:t>
            </a:r>
            <a:r>
              <a:rPr lang="en-US" altLang="zh-CN" b="1" dirty="0" smtClean="0">
                <a:solidFill>
                  <a:schemeClr val="bg1"/>
                </a:solidFill>
              </a:rPr>
              <a:t>Suspicious</a:t>
            </a:r>
            <a:r>
              <a:rPr lang="zh-CN" altLang="en-US" b="1" dirty="0" smtClean="0">
                <a:solidFill>
                  <a:schemeClr val="bg1"/>
                </a:solidFill>
              </a:rPr>
              <a:t> </a:t>
            </a:r>
            <a:r>
              <a:rPr lang="en-US" altLang="zh-CN" b="1" dirty="0" smtClean="0">
                <a:solidFill>
                  <a:schemeClr val="bg1"/>
                </a:solidFill>
              </a:rPr>
              <a:t>Metric</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Dense</a:t>
            </a:r>
            <a:r>
              <a:rPr lang="zh-CN" altLang="en-US" b="1" dirty="0" smtClean="0">
                <a:solidFill>
                  <a:schemeClr val="bg1"/>
                </a:solidFill>
              </a:rPr>
              <a:t> </a:t>
            </a:r>
            <a:r>
              <a:rPr lang="en-US" altLang="zh-CN" b="1" dirty="0" smtClean="0">
                <a:solidFill>
                  <a:schemeClr val="bg1"/>
                </a:solidFill>
              </a:rPr>
              <a:t>Blocks</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Multi-Modal</a:t>
            </a:r>
            <a:r>
              <a:rPr lang="zh-CN" altLang="en-US" b="1" dirty="0" smtClean="0">
                <a:solidFill>
                  <a:schemeClr val="bg1"/>
                </a:solidFill>
              </a:rPr>
              <a:t> </a:t>
            </a:r>
            <a:r>
              <a:rPr lang="en-US" altLang="zh-CN" b="1" dirty="0" smtClean="0">
                <a:solidFill>
                  <a:schemeClr val="bg1"/>
                </a:solidFill>
              </a:rPr>
              <a:t>Data. </a:t>
            </a:r>
            <a:r>
              <a:rPr lang="en-US" altLang="zh-CN" i="1" dirty="0" smtClean="0">
                <a:solidFill>
                  <a:schemeClr val="bg1"/>
                </a:solidFill>
              </a:rPr>
              <a:t>ICDM</a:t>
            </a:r>
            <a:r>
              <a:rPr lang="en-US" dirty="0" smtClean="0">
                <a:solidFill>
                  <a:schemeClr val="bg1"/>
                </a:solidFill>
              </a:rPr>
              <a:t>, </a:t>
            </a:r>
            <a:r>
              <a:rPr lang="en-US" altLang="zh-CN" dirty="0" smtClean="0">
                <a:solidFill>
                  <a:schemeClr val="bg1"/>
                </a:solidFill>
              </a:rPr>
              <a:t>2015.</a:t>
            </a:r>
            <a:endParaRPr lang="en-US" dirty="0">
              <a:solidFill>
                <a:schemeClr val="bg1"/>
              </a:solidFill>
            </a:endParaRPr>
          </a:p>
        </p:txBody>
      </p:sp>
      <p:sp>
        <p:nvSpPr>
          <p:cNvPr id="6" name="矩形 10"/>
          <p:cNvSpPr/>
          <p:nvPr/>
        </p:nvSpPr>
        <p:spPr>
          <a:xfrm>
            <a:off x="1986911" y="2150934"/>
            <a:ext cx="1392770" cy="1103566"/>
          </a:xfrm>
          <a:prstGeom prst="rect">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11"/>
          <p:cNvSpPr/>
          <p:nvPr/>
        </p:nvSpPr>
        <p:spPr>
          <a:xfrm>
            <a:off x="5051273" y="2238677"/>
            <a:ext cx="2558807" cy="341748"/>
          </a:xfrm>
          <a:prstGeom prst="cube">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12"/>
          <p:cNvSpPr/>
          <p:nvPr/>
        </p:nvSpPr>
        <p:spPr>
          <a:xfrm rot="16200000">
            <a:off x="1249091" y="2357193"/>
            <a:ext cx="885179" cy="523220"/>
          </a:xfrm>
          <a:prstGeom prst="rect">
            <a:avLst/>
          </a:prstGeom>
        </p:spPr>
        <p:txBody>
          <a:bodyPr wrap="none">
            <a:spAutoFit/>
          </a:bodyPr>
          <a:lstStyle/>
          <a:p>
            <a:r>
              <a:rPr lang="en-US" altLang="zh-CN" sz="2800" dirty="0" smtClean="0"/>
              <a:t>user</a:t>
            </a:r>
            <a:endParaRPr lang="zh-CN" altLang="en-US" sz="2800" dirty="0"/>
          </a:p>
        </p:txBody>
      </p:sp>
      <p:sp>
        <p:nvSpPr>
          <p:cNvPr id="9" name="矩形 13"/>
          <p:cNvSpPr/>
          <p:nvPr/>
        </p:nvSpPr>
        <p:spPr>
          <a:xfrm>
            <a:off x="2231889" y="1644562"/>
            <a:ext cx="864339" cy="523220"/>
          </a:xfrm>
          <a:prstGeom prst="rect">
            <a:avLst/>
          </a:prstGeom>
        </p:spPr>
        <p:txBody>
          <a:bodyPr wrap="none">
            <a:spAutoFit/>
          </a:bodyPr>
          <a:lstStyle/>
          <a:p>
            <a:r>
              <a:rPr lang="en-US" altLang="zh-CN" sz="2800" dirty="0" smtClean="0"/>
              <a:t>time</a:t>
            </a:r>
            <a:endParaRPr lang="zh-CN" altLang="en-US" sz="2800" dirty="0"/>
          </a:p>
        </p:txBody>
      </p:sp>
      <p:sp>
        <p:nvSpPr>
          <p:cNvPr id="10" name="矩形 14"/>
          <p:cNvSpPr/>
          <p:nvPr/>
        </p:nvSpPr>
        <p:spPr>
          <a:xfrm rot="16200000">
            <a:off x="4307659" y="2325898"/>
            <a:ext cx="885179" cy="523220"/>
          </a:xfrm>
          <a:prstGeom prst="rect">
            <a:avLst/>
          </a:prstGeom>
        </p:spPr>
        <p:txBody>
          <a:bodyPr wrap="none">
            <a:spAutoFit/>
          </a:bodyPr>
          <a:lstStyle/>
          <a:p>
            <a:r>
              <a:rPr lang="en-US" altLang="zh-CN" sz="2800" dirty="0" smtClean="0"/>
              <a:t>user</a:t>
            </a:r>
            <a:endParaRPr lang="zh-CN" altLang="en-US" sz="2800" dirty="0"/>
          </a:p>
        </p:txBody>
      </p:sp>
      <p:sp>
        <p:nvSpPr>
          <p:cNvPr id="11" name="矩形 15"/>
          <p:cNvSpPr/>
          <p:nvPr/>
        </p:nvSpPr>
        <p:spPr>
          <a:xfrm>
            <a:off x="5879269" y="1670794"/>
            <a:ext cx="864339" cy="523220"/>
          </a:xfrm>
          <a:prstGeom prst="rect">
            <a:avLst/>
          </a:prstGeom>
        </p:spPr>
        <p:txBody>
          <a:bodyPr wrap="none">
            <a:spAutoFit/>
          </a:bodyPr>
          <a:lstStyle/>
          <a:p>
            <a:r>
              <a:rPr lang="en-US" altLang="zh-CN" sz="2800" dirty="0" smtClean="0"/>
              <a:t>time</a:t>
            </a:r>
            <a:endParaRPr lang="zh-CN" altLang="en-US" sz="2800" dirty="0"/>
          </a:p>
        </p:txBody>
      </p:sp>
      <p:sp>
        <p:nvSpPr>
          <p:cNvPr id="12" name="矩形 16"/>
          <p:cNvSpPr/>
          <p:nvPr/>
        </p:nvSpPr>
        <p:spPr>
          <a:xfrm rot="19102004">
            <a:off x="7502393" y="2482273"/>
            <a:ext cx="522900" cy="523220"/>
          </a:xfrm>
          <a:prstGeom prst="rect">
            <a:avLst/>
          </a:prstGeom>
        </p:spPr>
        <p:txBody>
          <a:bodyPr wrap="none">
            <a:spAutoFit/>
          </a:bodyPr>
          <a:lstStyle/>
          <a:p>
            <a:r>
              <a:rPr lang="en-US" altLang="zh-CN" sz="2800" dirty="0" smtClean="0"/>
              <a:t>IP</a:t>
            </a:r>
            <a:endParaRPr lang="zh-CN" altLang="en-US" sz="2800" dirty="0"/>
          </a:p>
        </p:txBody>
      </p:sp>
      <p:sp>
        <p:nvSpPr>
          <p:cNvPr id="13" name="矩形 17"/>
          <p:cNvSpPr/>
          <p:nvPr/>
        </p:nvSpPr>
        <p:spPr>
          <a:xfrm rot="16200000">
            <a:off x="854036" y="2369964"/>
            <a:ext cx="785793" cy="523220"/>
          </a:xfrm>
          <a:prstGeom prst="rect">
            <a:avLst/>
          </a:prstGeom>
        </p:spPr>
        <p:txBody>
          <a:bodyPr wrap="none">
            <a:spAutoFit/>
          </a:bodyPr>
          <a:lstStyle/>
          <a:p>
            <a:r>
              <a:rPr lang="en-US" altLang="zh-CN" sz="2800" dirty="0" smtClean="0">
                <a:solidFill>
                  <a:srgbClr val="0070C0"/>
                </a:solidFill>
              </a:rPr>
              <a:t>225</a:t>
            </a:r>
            <a:endParaRPr lang="zh-CN" altLang="en-US" sz="2800" dirty="0">
              <a:solidFill>
                <a:srgbClr val="0070C0"/>
              </a:solidFill>
            </a:endParaRPr>
          </a:p>
        </p:txBody>
      </p:sp>
      <p:sp>
        <p:nvSpPr>
          <p:cNvPr id="14" name="矩形 18"/>
          <p:cNvSpPr/>
          <p:nvPr/>
        </p:nvSpPr>
        <p:spPr>
          <a:xfrm>
            <a:off x="1691680" y="1219516"/>
            <a:ext cx="2145139" cy="523220"/>
          </a:xfrm>
          <a:prstGeom prst="rect">
            <a:avLst/>
          </a:prstGeom>
        </p:spPr>
        <p:txBody>
          <a:bodyPr wrap="none">
            <a:spAutoFit/>
          </a:bodyPr>
          <a:lstStyle/>
          <a:p>
            <a:r>
              <a:rPr lang="en-US" altLang="zh-CN" sz="2800" dirty="0" smtClean="0">
                <a:solidFill>
                  <a:srgbClr val="0070C0"/>
                </a:solidFill>
              </a:rPr>
              <a:t>200 minutes</a:t>
            </a:r>
            <a:endParaRPr lang="zh-CN" altLang="en-US" sz="2800" dirty="0">
              <a:solidFill>
                <a:srgbClr val="0070C0"/>
              </a:solidFill>
            </a:endParaRPr>
          </a:p>
        </p:txBody>
      </p:sp>
      <p:sp>
        <p:nvSpPr>
          <p:cNvPr id="15" name="矩形 19"/>
          <p:cNvSpPr/>
          <p:nvPr/>
        </p:nvSpPr>
        <p:spPr>
          <a:xfrm>
            <a:off x="2756026" y="3404152"/>
            <a:ext cx="1285929" cy="523220"/>
          </a:xfrm>
          <a:prstGeom prst="rect">
            <a:avLst/>
          </a:prstGeom>
        </p:spPr>
        <p:txBody>
          <a:bodyPr wrap="none">
            <a:spAutoFit/>
          </a:bodyPr>
          <a:lstStyle/>
          <a:p>
            <a:r>
              <a:rPr lang="en-US" altLang="zh-CN" sz="2800" dirty="0" smtClean="0">
                <a:solidFill>
                  <a:srgbClr val="FF0000"/>
                </a:solidFill>
              </a:rPr>
              <a:t>27</a:t>
            </a:r>
            <a:r>
              <a:rPr lang="en-US" altLang="zh-CN" sz="2800" dirty="0">
                <a:solidFill>
                  <a:srgbClr val="FF0000"/>
                </a:solidFill>
              </a:rPr>
              <a:t>,</a:t>
            </a:r>
            <a:r>
              <a:rPr lang="en-US" altLang="zh-CN" sz="2800" dirty="0" smtClean="0">
                <a:solidFill>
                  <a:srgbClr val="FF0000"/>
                </a:solidFill>
              </a:rPr>
              <a:t>313</a:t>
            </a:r>
            <a:endParaRPr lang="zh-CN" altLang="en-US" sz="2800" dirty="0">
              <a:solidFill>
                <a:srgbClr val="FF0000"/>
              </a:solidFill>
            </a:endParaRPr>
          </a:p>
        </p:txBody>
      </p:sp>
      <p:sp>
        <p:nvSpPr>
          <p:cNvPr id="16" name="矩形 20"/>
          <p:cNvSpPr/>
          <p:nvPr/>
        </p:nvSpPr>
        <p:spPr>
          <a:xfrm>
            <a:off x="5321515" y="1217094"/>
            <a:ext cx="2145139" cy="523220"/>
          </a:xfrm>
          <a:prstGeom prst="rect">
            <a:avLst/>
          </a:prstGeom>
        </p:spPr>
        <p:txBody>
          <a:bodyPr wrap="none">
            <a:spAutoFit/>
          </a:bodyPr>
          <a:lstStyle/>
          <a:p>
            <a:r>
              <a:rPr lang="en-US" altLang="zh-CN" sz="2800" dirty="0" smtClean="0">
                <a:solidFill>
                  <a:srgbClr val="0070C0"/>
                </a:solidFill>
              </a:rPr>
              <a:t>120 minutes</a:t>
            </a:r>
            <a:endParaRPr lang="zh-CN" altLang="en-US" sz="2800" dirty="0">
              <a:solidFill>
                <a:srgbClr val="0070C0"/>
              </a:solidFill>
            </a:endParaRPr>
          </a:p>
        </p:txBody>
      </p:sp>
      <p:sp>
        <p:nvSpPr>
          <p:cNvPr id="17" name="矩形 21"/>
          <p:cNvSpPr/>
          <p:nvPr/>
        </p:nvSpPr>
        <p:spPr>
          <a:xfrm rot="16200000">
            <a:off x="4176223" y="2342643"/>
            <a:ext cx="585417" cy="523220"/>
          </a:xfrm>
          <a:prstGeom prst="rect">
            <a:avLst/>
          </a:prstGeom>
        </p:spPr>
        <p:txBody>
          <a:bodyPr wrap="none">
            <a:spAutoFit/>
          </a:bodyPr>
          <a:lstStyle/>
          <a:p>
            <a:r>
              <a:rPr lang="en-US" altLang="zh-CN" sz="2800" dirty="0" smtClean="0">
                <a:solidFill>
                  <a:srgbClr val="0070C0"/>
                </a:solidFill>
              </a:rPr>
              <a:t>40</a:t>
            </a:r>
            <a:endParaRPr lang="zh-CN" altLang="en-US" sz="2800" dirty="0">
              <a:solidFill>
                <a:srgbClr val="0070C0"/>
              </a:solidFill>
            </a:endParaRPr>
          </a:p>
        </p:txBody>
      </p:sp>
      <p:sp>
        <p:nvSpPr>
          <p:cNvPr id="18" name="矩形 22"/>
          <p:cNvSpPr/>
          <p:nvPr/>
        </p:nvSpPr>
        <p:spPr>
          <a:xfrm rot="19243471">
            <a:off x="7885966" y="2785020"/>
            <a:ext cx="385042" cy="523220"/>
          </a:xfrm>
          <a:prstGeom prst="rect">
            <a:avLst/>
          </a:prstGeom>
        </p:spPr>
        <p:txBody>
          <a:bodyPr wrap="none">
            <a:spAutoFit/>
          </a:bodyPr>
          <a:lstStyle/>
          <a:p>
            <a:r>
              <a:rPr lang="en-US" altLang="zh-CN" sz="2800" dirty="0" smtClean="0">
                <a:solidFill>
                  <a:srgbClr val="0070C0"/>
                </a:solidFill>
              </a:rPr>
              <a:t>2</a:t>
            </a:r>
            <a:endParaRPr lang="zh-CN" altLang="en-US" sz="2800" dirty="0">
              <a:solidFill>
                <a:srgbClr val="0070C0"/>
              </a:solidFill>
            </a:endParaRPr>
          </a:p>
        </p:txBody>
      </p:sp>
      <p:sp>
        <p:nvSpPr>
          <p:cNvPr id="19" name="矩形 23"/>
          <p:cNvSpPr/>
          <p:nvPr/>
        </p:nvSpPr>
        <p:spPr>
          <a:xfrm>
            <a:off x="5701125" y="2677789"/>
            <a:ext cx="1285929" cy="523220"/>
          </a:xfrm>
          <a:prstGeom prst="rect">
            <a:avLst/>
          </a:prstGeom>
        </p:spPr>
        <p:txBody>
          <a:bodyPr wrap="none">
            <a:spAutoFit/>
          </a:bodyPr>
          <a:lstStyle/>
          <a:p>
            <a:r>
              <a:rPr lang="en-US" altLang="zh-CN" sz="2800" dirty="0" smtClean="0">
                <a:solidFill>
                  <a:srgbClr val="FF0000"/>
                </a:solidFill>
              </a:rPr>
              <a:t>12,375</a:t>
            </a:r>
            <a:endParaRPr lang="zh-CN" altLang="en-US" sz="2800" dirty="0">
              <a:solidFill>
                <a:srgbClr val="FF0000"/>
              </a:solidFill>
            </a:endParaRPr>
          </a:p>
        </p:txBody>
      </p:sp>
      <p:cxnSp>
        <p:nvCxnSpPr>
          <p:cNvPr id="20" name="直接连接符 25"/>
          <p:cNvCxnSpPr/>
          <p:nvPr/>
        </p:nvCxnSpPr>
        <p:spPr>
          <a:xfrm>
            <a:off x="2812174" y="2960532"/>
            <a:ext cx="282306" cy="48900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cxnSp>
        <p:nvCxnSpPr>
          <p:cNvPr id="21" name="直接连接符 30"/>
          <p:cNvCxnSpPr/>
          <p:nvPr/>
        </p:nvCxnSpPr>
        <p:spPr>
          <a:xfrm>
            <a:off x="5879269" y="2412769"/>
            <a:ext cx="216024" cy="331114"/>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sp>
        <p:nvSpPr>
          <p:cNvPr id="22" name="立方体 48"/>
          <p:cNvSpPr/>
          <p:nvPr/>
        </p:nvSpPr>
        <p:spPr>
          <a:xfrm>
            <a:off x="1090738" y="4051189"/>
            <a:ext cx="3122996" cy="1126697"/>
          </a:xfrm>
          <a:prstGeom prst="cube">
            <a:avLst>
              <a:gd name="adj" fmla="val 96092"/>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立方体 49"/>
          <p:cNvSpPr/>
          <p:nvPr/>
        </p:nvSpPr>
        <p:spPr>
          <a:xfrm>
            <a:off x="2305192" y="4506524"/>
            <a:ext cx="694088" cy="216023"/>
          </a:xfrm>
          <a:prstGeom prst="cube">
            <a:avLst>
              <a:gd name="adj" fmla="val 96092"/>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立方体 50"/>
          <p:cNvSpPr/>
          <p:nvPr/>
        </p:nvSpPr>
        <p:spPr>
          <a:xfrm>
            <a:off x="4832587" y="4001629"/>
            <a:ext cx="3122996" cy="1126697"/>
          </a:xfrm>
          <a:prstGeom prst="cube">
            <a:avLst>
              <a:gd name="adj" fmla="val 37966"/>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立方体 51"/>
          <p:cNvSpPr/>
          <p:nvPr/>
        </p:nvSpPr>
        <p:spPr>
          <a:xfrm>
            <a:off x="5979019" y="4530758"/>
            <a:ext cx="439682" cy="341748"/>
          </a:xfrm>
          <a:prstGeom prst="cube">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42"/>
          <p:cNvCxnSpPr/>
          <p:nvPr/>
        </p:nvCxnSpPr>
        <p:spPr>
          <a:xfrm>
            <a:off x="6194127" y="3161422"/>
            <a:ext cx="47452" cy="1369336"/>
          </a:xfrm>
          <a:prstGeom prst="line">
            <a:avLst/>
          </a:prstGeom>
          <a:ln w="63500" cmpd="dbl">
            <a:solidFill>
              <a:srgbClr val="7030A0"/>
            </a:solidFill>
            <a:tailEnd type="stealth" w="lg" len="lg"/>
          </a:ln>
        </p:spPr>
        <p:style>
          <a:lnRef idx="2">
            <a:schemeClr val="dk1"/>
          </a:lnRef>
          <a:fillRef idx="0">
            <a:schemeClr val="dk1"/>
          </a:fillRef>
          <a:effectRef idx="1">
            <a:schemeClr val="dk1"/>
          </a:effectRef>
          <a:fontRef idx="minor">
            <a:schemeClr val="tx1"/>
          </a:fontRef>
        </p:style>
      </p:cxnSp>
      <p:cxnSp>
        <p:nvCxnSpPr>
          <p:cNvPr id="27" name="直接连接符 35"/>
          <p:cNvCxnSpPr/>
          <p:nvPr/>
        </p:nvCxnSpPr>
        <p:spPr>
          <a:xfrm>
            <a:off x="2509958" y="3061393"/>
            <a:ext cx="246068" cy="1445131"/>
          </a:xfrm>
          <a:prstGeom prst="line">
            <a:avLst/>
          </a:prstGeom>
          <a:ln w="63500" cmpd="dbl">
            <a:solidFill>
              <a:srgbClr val="7030A0"/>
            </a:solidFill>
            <a:tailEnd type="stealth"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7523153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Suspiciousness:</a:t>
            </a:r>
            <a:r>
              <a:rPr lang="zh-CN" altLang="en-US" sz="3200" dirty="0"/>
              <a:t> </a:t>
            </a:r>
            <a:r>
              <a:rPr lang="en-US" altLang="zh-CN" sz="3200" dirty="0">
                <a:solidFill>
                  <a:srgbClr val="FF0000"/>
                </a:solidFill>
              </a:rPr>
              <a:t>General</a:t>
            </a:r>
            <a:r>
              <a:rPr lang="zh-CN" altLang="en-US" sz="3200" dirty="0">
                <a:solidFill>
                  <a:srgbClr val="FF0000"/>
                </a:solidFill>
              </a:rPr>
              <a:t> </a:t>
            </a:r>
            <a:r>
              <a:rPr lang="en-US" altLang="zh-CN" sz="3200" dirty="0">
                <a:solidFill>
                  <a:srgbClr val="FF0000"/>
                </a:solidFill>
              </a:rPr>
              <a:t>Metric</a:t>
            </a:r>
            <a:r>
              <a:rPr lang="zh-CN" altLang="en-US" sz="3200" dirty="0">
                <a:solidFill>
                  <a:srgbClr val="FF0000"/>
                </a:solidFill>
              </a:rPr>
              <a:t> </a:t>
            </a:r>
            <a:r>
              <a:rPr lang="en-US" altLang="zh-CN" sz="3200" dirty="0">
                <a:solidFill>
                  <a:srgbClr val="FF0000"/>
                </a:solidFill>
              </a:rPr>
              <a:t>&amp;</a:t>
            </a:r>
            <a:r>
              <a:rPr lang="zh-CN" altLang="en-US" sz="3200" dirty="0">
                <a:solidFill>
                  <a:srgbClr val="FF0000"/>
                </a:solidFill>
              </a:rPr>
              <a:t> </a:t>
            </a:r>
            <a:r>
              <a:rPr lang="en-US" altLang="zh-CN" sz="3200" dirty="0" err="1">
                <a:solidFill>
                  <a:srgbClr val="FF0000"/>
                </a:solidFill>
              </a:rPr>
              <a:t>CrossSpot</a:t>
            </a:r>
            <a:endParaRPr lang="en-US" sz="3200"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196</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A</a:t>
            </a:r>
            <a:r>
              <a:rPr lang="zh-CN" altLang="en-US" b="1" dirty="0" smtClean="0">
                <a:solidFill>
                  <a:schemeClr val="bg1"/>
                </a:solidFill>
              </a:rPr>
              <a:t> </a:t>
            </a:r>
            <a:r>
              <a:rPr lang="en-US" altLang="zh-CN" b="1" dirty="0" smtClean="0">
                <a:solidFill>
                  <a:schemeClr val="bg1"/>
                </a:solidFill>
              </a:rPr>
              <a:t>General</a:t>
            </a:r>
            <a:r>
              <a:rPr lang="zh-CN" altLang="en-US" b="1" dirty="0" smtClean="0">
                <a:solidFill>
                  <a:schemeClr val="bg1"/>
                </a:solidFill>
              </a:rPr>
              <a:t> </a:t>
            </a:r>
            <a:r>
              <a:rPr lang="en-US" altLang="zh-CN" b="1" dirty="0" smtClean="0">
                <a:solidFill>
                  <a:schemeClr val="bg1"/>
                </a:solidFill>
              </a:rPr>
              <a:t>Suspicious</a:t>
            </a:r>
            <a:r>
              <a:rPr lang="zh-CN" altLang="en-US" b="1" dirty="0" smtClean="0">
                <a:solidFill>
                  <a:schemeClr val="bg1"/>
                </a:solidFill>
              </a:rPr>
              <a:t> </a:t>
            </a:r>
            <a:r>
              <a:rPr lang="en-US" altLang="zh-CN" b="1" dirty="0" smtClean="0">
                <a:solidFill>
                  <a:schemeClr val="bg1"/>
                </a:solidFill>
              </a:rPr>
              <a:t>Metric</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Dense</a:t>
            </a:r>
            <a:r>
              <a:rPr lang="zh-CN" altLang="en-US" b="1" dirty="0" smtClean="0">
                <a:solidFill>
                  <a:schemeClr val="bg1"/>
                </a:solidFill>
              </a:rPr>
              <a:t> </a:t>
            </a:r>
            <a:r>
              <a:rPr lang="en-US" altLang="zh-CN" b="1" dirty="0" smtClean="0">
                <a:solidFill>
                  <a:schemeClr val="bg1"/>
                </a:solidFill>
              </a:rPr>
              <a:t>Blocks</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Multi-Modal</a:t>
            </a:r>
            <a:r>
              <a:rPr lang="zh-CN" altLang="en-US" b="1" dirty="0" smtClean="0">
                <a:solidFill>
                  <a:schemeClr val="bg1"/>
                </a:solidFill>
              </a:rPr>
              <a:t> </a:t>
            </a:r>
            <a:r>
              <a:rPr lang="en-US" altLang="zh-CN" b="1" dirty="0" smtClean="0">
                <a:solidFill>
                  <a:schemeClr val="bg1"/>
                </a:solidFill>
              </a:rPr>
              <a:t>Data. </a:t>
            </a:r>
            <a:r>
              <a:rPr lang="en-US" altLang="zh-CN" i="1" dirty="0" smtClean="0">
                <a:solidFill>
                  <a:schemeClr val="bg1"/>
                </a:solidFill>
              </a:rPr>
              <a:t>ICDM</a:t>
            </a:r>
            <a:r>
              <a:rPr lang="en-US" dirty="0" smtClean="0">
                <a:solidFill>
                  <a:schemeClr val="bg1"/>
                </a:solidFill>
              </a:rPr>
              <a:t>, </a:t>
            </a:r>
            <a:r>
              <a:rPr lang="en-US" altLang="zh-CN" dirty="0" smtClean="0">
                <a:solidFill>
                  <a:schemeClr val="bg1"/>
                </a:solidFill>
              </a:rPr>
              <a:t>2015.</a:t>
            </a:r>
            <a:endParaRPr lang="en-US" dirty="0">
              <a:solidFill>
                <a:schemeClr val="bg1"/>
              </a:solidFill>
            </a:endParaRPr>
          </a:p>
        </p:txBody>
      </p:sp>
      <p:sp>
        <p:nvSpPr>
          <p:cNvPr id="6" name="矩形 10"/>
          <p:cNvSpPr/>
          <p:nvPr/>
        </p:nvSpPr>
        <p:spPr>
          <a:xfrm>
            <a:off x="1986911" y="2150934"/>
            <a:ext cx="1392770" cy="1103566"/>
          </a:xfrm>
          <a:prstGeom prst="rect">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11"/>
          <p:cNvSpPr/>
          <p:nvPr/>
        </p:nvSpPr>
        <p:spPr>
          <a:xfrm>
            <a:off x="5051273" y="2238677"/>
            <a:ext cx="2558807" cy="341748"/>
          </a:xfrm>
          <a:prstGeom prst="cube">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12"/>
          <p:cNvSpPr/>
          <p:nvPr/>
        </p:nvSpPr>
        <p:spPr>
          <a:xfrm rot="16200000">
            <a:off x="1249091" y="2357193"/>
            <a:ext cx="885179" cy="523220"/>
          </a:xfrm>
          <a:prstGeom prst="rect">
            <a:avLst/>
          </a:prstGeom>
        </p:spPr>
        <p:txBody>
          <a:bodyPr wrap="none">
            <a:spAutoFit/>
          </a:bodyPr>
          <a:lstStyle/>
          <a:p>
            <a:r>
              <a:rPr lang="en-US" altLang="zh-CN" sz="2800" dirty="0" smtClean="0"/>
              <a:t>user</a:t>
            </a:r>
            <a:endParaRPr lang="zh-CN" altLang="en-US" sz="2800" dirty="0"/>
          </a:p>
        </p:txBody>
      </p:sp>
      <p:sp>
        <p:nvSpPr>
          <p:cNvPr id="9" name="矩形 13"/>
          <p:cNvSpPr/>
          <p:nvPr/>
        </p:nvSpPr>
        <p:spPr>
          <a:xfrm>
            <a:off x="2231889" y="1644562"/>
            <a:ext cx="864339" cy="523220"/>
          </a:xfrm>
          <a:prstGeom prst="rect">
            <a:avLst/>
          </a:prstGeom>
        </p:spPr>
        <p:txBody>
          <a:bodyPr wrap="none">
            <a:spAutoFit/>
          </a:bodyPr>
          <a:lstStyle/>
          <a:p>
            <a:r>
              <a:rPr lang="en-US" altLang="zh-CN" sz="2800" dirty="0" smtClean="0"/>
              <a:t>time</a:t>
            </a:r>
            <a:endParaRPr lang="zh-CN" altLang="en-US" sz="2800" dirty="0"/>
          </a:p>
        </p:txBody>
      </p:sp>
      <p:sp>
        <p:nvSpPr>
          <p:cNvPr id="10" name="矩形 14"/>
          <p:cNvSpPr/>
          <p:nvPr/>
        </p:nvSpPr>
        <p:spPr>
          <a:xfrm rot="16200000">
            <a:off x="4307659" y="2325898"/>
            <a:ext cx="885179" cy="523220"/>
          </a:xfrm>
          <a:prstGeom prst="rect">
            <a:avLst/>
          </a:prstGeom>
        </p:spPr>
        <p:txBody>
          <a:bodyPr wrap="none">
            <a:spAutoFit/>
          </a:bodyPr>
          <a:lstStyle/>
          <a:p>
            <a:r>
              <a:rPr lang="en-US" altLang="zh-CN" sz="2800" dirty="0" smtClean="0"/>
              <a:t>user</a:t>
            </a:r>
            <a:endParaRPr lang="zh-CN" altLang="en-US" sz="2800" dirty="0"/>
          </a:p>
        </p:txBody>
      </p:sp>
      <p:sp>
        <p:nvSpPr>
          <p:cNvPr id="11" name="矩形 15"/>
          <p:cNvSpPr/>
          <p:nvPr/>
        </p:nvSpPr>
        <p:spPr>
          <a:xfrm>
            <a:off x="5879269" y="1670794"/>
            <a:ext cx="864339" cy="523220"/>
          </a:xfrm>
          <a:prstGeom prst="rect">
            <a:avLst/>
          </a:prstGeom>
        </p:spPr>
        <p:txBody>
          <a:bodyPr wrap="none">
            <a:spAutoFit/>
          </a:bodyPr>
          <a:lstStyle/>
          <a:p>
            <a:r>
              <a:rPr lang="en-US" altLang="zh-CN" sz="2800" dirty="0" smtClean="0"/>
              <a:t>time</a:t>
            </a:r>
            <a:endParaRPr lang="zh-CN" altLang="en-US" sz="2800" dirty="0"/>
          </a:p>
        </p:txBody>
      </p:sp>
      <p:sp>
        <p:nvSpPr>
          <p:cNvPr id="12" name="矩形 16"/>
          <p:cNvSpPr/>
          <p:nvPr/>
        </p:nvSpPr>
        <p:spPr>
          <a:xfrm rot="19102004">
            <a:off x="7502393" y="2482273"/>
            <a:ext cx="522900" cy="523220"/>
          </a:xfrm>
          <a:prstGeom prst="rect">
            <a:avLst/>
          </a:prstGeom>
        </p:spPr>
        <p:txBody>
          <a:bodyPr wrap="none">
            <a:spAutoFit/>
          </a:bodyPr>
          <a:lstStyle/>
          <a:p>
            <a:r>
              <a:rPr lang="en-US" altLang="zh-CN" sz="2800" dirty="0" smtClean="0"/>
              <a:t>IP</a:t>
            </a:r>
            <a:endParaRPr lang="zh-CN" altLang="en-US" sz="2800" dirty="0"/>
          </a:p>
        </p:txBody>
      </p:sp>
      <p:sp>
        <p:nvSpPr>
          <p:cNvPr id="13" name="矩形 17"/>
          <p:cNvSpPr/>
          <p:nvPr/>
        </p:nvSpPr>
        <p:spPr>
          <a:xfrm rot="16200000">
            <a:off x="854036" y="2369964"/>
            <a:ext cx="785793" cy="523220"/>
          </a:xfrm>
          <a:prstGeom prst="rect">
            <a:avLst/>
          </a:prstGeom>
        </p:spPr>
        <p:txBody>
          <a:bodyPr wrap="none">
            <a:spAutoFit/>
          </a:bodyPr>
          <a:lstStyle/>
          <a:p>
            <a:r>
              <a:rPr lang="en-US" altLang="zh-CN" sz="2800" dirty="0" smtClean="0">
                <a:solidFill>
                  <a:srgbClr val="0070C0"/>
                </a:solidFill>
              </a:rPr>
              <a:t>225</a:t>
            </a:r>
            <a:endParaRPr lang="zh-CN" altLang="en-US" sz="2800" dirty="0">
              <a:solidFill>
                <a:srgbClr val="0070C0"/>
              </a:solidFill>
            </a:endParaRPr>
          </a:p>
        </p:txBody>
      </p:sp>
      <p:sp>
        <p:nvSpPr>
          <p:cNvPr id="14" name="矩形 18"/>
          <p:cNvSpPr/>
          <p:nvPr/>
        </p:nvSpPr>
        <p:spPr>
          <a:xfrm>
            <a:off x="1691680" y="1219516"/>
            <a:ext cx="2145139" cy="523220"/>
          </a:xfrm>
          <a:prstGeom prst="rect">
            <a:avLst/>
          </a:prstGeom>
        </p:spPr>
        <p:txBody>
          <a:bodyPr wrap="none">
            <a:spAutoFit/>
          </a:bodyPr>
          <a:lstStyle/>
          <a:p>
            <a:r>
              <a:rPr lang="en-US" altLang="zh-CN" sz="2800" dirty="0" smtClean="0">
                <a:solidFill>
                  <a:srgbClr val="0070C0"/>
                </a:solidFill>
              </a:rPr>
              <a:t>200 minutes</a:t>
            </a:r>
            <a:endParaRPr lang="zh-CN" altLang="en-US" sz="2800" dirty="0">
              <a:solidFill>
                <a:srgbClr val="0070C0"/>
              </a:solidFill>
            </a:endParaRPr>
          </a:p>
        </p:txBody>
      </p:sp>
      <p:sp>
        <p:nvSpPr>
          <p:cNvPr id="15" name="矩形 19"/>
          <p:cNvSpPr/>
          <p:nvPr/>
        </p:nvSpPr>
        <p:spPr>
          <a:xfrm>
            <a:off x="2756026" y="3404152"/>
            <a:ext cx="1285929" cy="523220"/>
          </a:xfrm>
          <a:prstGeom prst="rect">
            <a:avLst/>
          </a:prstGeom>
        </p:spPr>
        <p:txBody>
          <a:bodyPr wrap="none">
            <a:spAutoFit/>
          </a:bodyPr>
          <a:lstStyle/>
          <a:p>
            <a:r>
              <a:rPr lang="en-US" altLang="zh-CN" sz="2800" dirty="0" smtClean="0">
                <a:solidFill>
                  <a:srgbClr val="FF0000"/>
                </a:solidFill>
              </a:rPr>
              <a:t>27</a:t>
            </a:r>
            <a:r>
              <a:rPr lang="en-US" altLang="zh-CN" sz="2800" dirty="0">
                <a:solidFill>
                  <a:srgbClr val="FF0000"/>
                </a:solidFill>
              </a:rPr>
              <a:t>,</a:t>
            </a:r>
            <a:r>
              <a:rPr lang="en-US" altLang="zh-CN" sz="2800" dirty="0" smtClean="0">
                <a:solidFill>
                  <a:srgbClr val="FF0000"/>
                </a:solidFill>
              </a:rPr>
              <a:t>313</a:t>
            </a:r>
            <a:endParaRPr lang="zh-CN" altLang="en-US" sz="2800" dirty="0">
              <a:solidFill>
                <a:srgbClr val="FF0000"/>
              </a:solidFill>
            </a:endParaRPr>
          </a:p>
        </p:txBody>
      </p:sp>
      <p:sp>
        <p:nvSpPr>
          <p:cNvPr id="16" name="矩形 20"/>
          <p:cNvSpPr/>
          <p:nvPr/>
        </p:nvSpPr>
        <p:spPr>
          <a:xfrm>
            <a:off x="5321515" y="1217094"/>
            <a:ext cx="2145139" cy="523220"/>
          </a:xfrm>
          <a:prstGeom prst="rect">
            <a:avLst/>
          </a:prstGeom>
        </p:spPr>
        <p:txBody>
          <a:bodyPr wrap="none">
            <a:spAutoFit/>
          </a:bodyPr>
          <a:lstStyle/>
          <a:p>
            <a:r>
              <a:rPr lang="en-US" altLang="zh-CN" sz="2800" dirty="0" smtClean="0">
                <a:solidFill>
                  <a:srgbClr val="0070C0"/>
                </a:solidFill>
              </a:rPr>
              <a:t>120 minutes</a:t>
            </a:r>
            <a:endParaRPr lang="zh-CN" altLang="en-US" sz="2800" dirty="0">
              <a:solidFill>
                <a:srgbClr val="0070C0"/>
              </a:solidFill>
            </a:endParaRPr>
          </a:p>
        </p:txBody>
      </p:sp>
      <p:sp>
        <p:nvSpPr>
          <p:cNvPr id="17" name="矩形 21"/>
          <p:cNvSpPr/>
          <p:nvPr/>
        </p:nvSpPr>
        <p:spPr>
          <a:xfrm rot="16200000">
            <a:off x="4176223" y="2342643"/>
            <a:ext cx="585417" cy="523220"/>
          </a:xfrm>
          <a:prstGeom prst="rect">
            <a:avLst/>
          </a:prstGeom>
        </p:spPr>
        <p:txBody>
          <a:bodyPr wrap="none">
            <a:spAutoFit/>
          </a:bodyPr>
          <a:lstStyle/>
          <a:p>
            <a:r>
              <a:rPr lang="en-US" altLang="zh-CN" sz="2800" dirty="0" smtClean="0">
                <a:solidFill>
                  <a:srgbClr val="0070C0"/>
                </a:solidFill>
              </a:rPr>
              <a:t>40</a:t>
            </a:r>
            <a:endParaRPr lang="zh-CN" altLang="en-US" sz="2800" dirty="0">
              <a:solidFill>
                <a:srgbClr val="0070C0"/>
              </a:solidFill>
            </a:endParaRPr>
          </a:p>
        </p:txBody>
      </p:sp>
      <p:sp>
        <p:nvSpPr>
          <p:cNvPr id="18" name="矩形 22"/>
          <p:cNvSpPr/>
          <p:nvPr/>
        </p:nvSpPr>
        <p:spPr>
          <a:xfrm rot="19243471">
            <a:off x="7885966" y="2785020"/>
            <a:ext cx="385042" cy="523220"/>
          </a:xfrm>
          <a:prstGeom prst="rect">
            <a:avLst/>
          </a:prstGeom>
        </p:spPr>
        <p:txBody>
          <a:bodyPr wrap="none">
            <a:spAutoFit/>
          </a:bodyPr>
          <a:lstStyle/>
          <a:p>
            <a:r>
              <a:rPr lang="en-US" altLang="zh-CN" sz="2800" dirty="0" smtClean="0">
                <a:solidFill>
                  <a:srgbClr val="0070C0"/>
                </a:solidFill>
              </a:rPr>
              <a:t>2</a:t>
            </a:r>
            <a:endParaRPr lang="zh-CN" altLang="en-US" sz="2800" dirty="0">
              <a:solidFill>
                <a:srgbClr val="0070C0"/>
              </a:solidFill>
            </a:endParaRPr>
          </a:p>
        </p:txBody>
      </p:sp>
      <p:sp>
        <p:nvSpPr>
          <p:cNvPr id="19" name="矩形 23"/>
          <p:cNvSpPr/>
          <p:nvPr/>
        </p:nvSpPr>
        <p:spPr>
          <a:xfrm>
            <a:off x="5701125" y="2677789"/>
            <a:ext cx="1285929" cy="523220"/>
          </a:xfrm>
          <a:prstGeom prst="rect">
            <a:avLst/>
          </a:prstGeom>
        </p:spPr>
        <p:txBody>
          <a:bodyPr wrap="none">
            <a:spAutoFit/>
          </a:bodyPr>
          <a:lstStyle/>
          <a:p>
            <a:r>
              <a:rPr lang="en-US" altLang="zh-CN" sz="2800" dirty="0" smtClean="0">
                <a:solidFill>
                  <a:srgbClr val="FF0000"/>
                </a:solidFill>
              </a:rPr>
              <a:t>12,375</a:t>
            </a:r>
            <a:endParaRPr lang="zh-CN" altLang="en-US" sz="2800" dirty="0">
              <a:solidFill>
                <a:srgbClr val="FF0000"/>
              </a:solidFill>
            </a:endParaRPr>
          </a:p>
        </p:txBody>
      </p:sp>
      <p:cxnSp>
        <p:nvCxnSpPr>
          <p:cNvPr id="20" name="直接连接符 25"/>
          <p:cNvCxnSpPr/>
          <p:nvPr/>
        </p:nvCxnSpPr>
        <p:spPr>
          <a:xfrm>
            <a:off x="2812174" y="2960532"/>
            <a:ext cx="282306" cy="489000"/>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cxnSp>
        <p:nvCxnSpPr>
          <p:cNvPr id="21" name="直接连接符 30"/>
          <p:cNvCxnSpPr/>
          <p:nvPr/>
        </p:nvCxnSpPr>
        <p:spPr>
          <a:xfrm>
            <a:off x="5879269" y="2412769"/>
            <a:ext cx="216024" cy="331114"/>
          </a:xfrm>
          <a:prstGeom prst="line">
            <a:avLst/>
          </a:prstGeom>
          <a:ln w="38100">
            <a:solidFill>
              <a:srgbClr val="FF0000"/>
            </a:solidFill>
          </a:ln>
        </p:spPr>
        <p:style>
          <a:lnRef idx="2">
            <a:schemeClr val="dk1"/>
          </a:lnRef>
          <a:fillRef idx="0">
            <a:schemeClr val="dk1"/>
          </a:fillRef>
          <a:effectRef idx="1">
            <a:schemeClr val="dk1"/>
          </a:effectRef>
          <a:fontRef idx="minor">
            <a:schemeClr val="tx1"/>
          </a:fontRef>
        </p:style>
      </p:cxnSp>
      <p:sp>
        <p:nvSpPr>
          <p:cNvPr id="22" name="立方体 48"/>
          <p:cNvSpPr/>
          <p:nvPr/>
        </p:nvSpPr>
        <p:spPr>
          <a:xfrm>
            <a:off x="1090738" y="4051189"/>
            <a:ext cx="3122996" cy="1126697"/>
          </a:xfrm>
          <a:prstGeom prst="cube">
            <a:avLst>
              <a:gd name="adj" fmla="val 96092"/>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立方体 49"/>
          <p:cNvSpPr/>
          <p:nvPr/>
        </p:nvSpPr>
        <p:spPr>
          <a:xfrm>
            <a:off x="2305192" y="4506524"/>
            <a:ext cx="694088" cy="216023"/>
          </a:xfrm>
          <a:prstGeom prst="cube">
            <a:avLst>
              <a:gd name="adj" fmla="val 96092"/>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立方体 50"/>
          <p:cNvSpPr/>
          <p:nvPr/>
        </p:nvSpPr>
        <p:spPr>
          <a:xfrm>
            <a:off x="4832587" y="4001629"/>
            <a:ext cx="3122996" cy="1126697"/>
          </a:xfrm>
          <a:prstGeom prst="cube">
            <a:avLst>
              <a:gd name="adj" fmla="val 37966"/>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立方体 51"/>
          <p:cNvSpPr/>
          <p:nvPr/>
        </p:nvSpPr>
        <p:spPr>
          <a:xfrm>
            <a:off x="5979019" y="4530758"/>
            <a:ext cx="439682" cy="341748"/>
          </a:xfrm>
          <a:prstGeom prst="cube">
            <a:avLst/>
          </a:prstGeom>
          <a:blipFill>
            <a:blip r:embed="rId3"/>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42"/>
          <p:cNvCxnSpPr/>
          <p:nvPr/>
        </p:nvCxnSpPr>
        <p:spPr>
          <a:xfrm>
            <a:off x="6194127" y="3161422"/>
            <a:ext cx="47452" cy="1369336"/>
          </a:xfrm>
          <a:prstGeom prst="line">
            <a:avLst/>
          </a:prstGeom>
          <a:ln w="63500" cmpd="dbl">
            <a:solidFill>
              <a:srgbClr val="7030A0"/>
            </a:solidFill>
            <a:tailEnd type="stealth" w="lg" len="lg"/>
          </a:ln>
        </p:spPr>
        <p:style>
          <a:lnRef idx="2">
            <a:schemeClr val="dk1"/>
          </a:lnRef>
          <a:fillRef idx="0">
            <a:schemeClr val="dk1"/>
          </a:fillRef>
          <a:effectRef idx="1">
            <a:schemeClr val="dk1"/>
          </a:effectRef>
          <a:fontRef idx="minor">
            <a:schemeClr val="tx1"/>
          </a:fontRef>
        </p:style>
      </p:cxnSp>
      <p:cxnSp>
        <p:nvCxnSpPr>
          <p:cNvPr id="27" name="直接连接符 35"/>
          <p:cNvCxnSpPr/>
          <p:nvPr/>
        </p:nvCxnSpPr>
        <p:spPr>
          <a:xfrm>
            <a:off x="2509958" y="3061393"/>
            <a:ext cx="246068" cy="1445131"/>
          </a:xfrm>
          <a:prstGeom prst="line">
            <a:avLst/>
          </a:prstGeom>
          <a:ln w="63500" cmpd="dbl">
            <a:solidFill>
              <a:srgbClr val="7030A0"/>
            </a:solidFill>
            <a:tailEnd type="stealth" w="lg" len="lg"/>
          </a:ln>
        </p:spPr>
        <p:style>
          <a:lnRef idx="2">
            <a:schemeClr val="dk1"/>
          </a:lnRef>
          <a:fillRef idx="0">
            <a:schemeClr val="dk1"/>
          </a:fillRef>
          <a:effectRef idx="1">
            <a:schemeClr val="dk1"/>
          </a:effectRef>
          <a:fontRef idx="minor">
            <a:schemeClr val="tx1"/>
          </a:fontRef>
        </p:style>
      </p:cxnSp>
      <p:sp>
        <p:nvSpPr>
          <p:cNvPr id="28" name="爆炸形 2 4"/>
          <p:cNvSpPr/>
          <p:nvPr/>
        </p:nvSpPr>
        <p:spPr>
          <a:xfrm>
            <a:off x="1691680" y="4825579"/>
            <a:ext cx="5574786" cy="1291989"/>
          </a:xfrm>
          <a:prstGeom prst="irregularSeal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smtClean="0"/>
              <a:t>Probability</a:t>
            </a:r>
            <a:endParaRPr lang="zh-CN" altLang="en-US" sz="3200" b="1" dirty="0"/>
          </a:p>
        </p:txBody>
      </p:sp>
      <p:sp>
        <p:nvSpPr>
          <p:cNvPr id="29" name="矩形 31"/>
          <p:cNvSpPr/>
          <p:nvPr/>
        </p:nvSpPr>
        <p:spPr>
          <a:xfrm>
            <a:off x="274277" y="5176836"/>
            <a:ext cx="1236236" cy="646331"/>
          </a:xfrm>
          <a:prstGeom prst="rect">
            <a:avLst/>
          </a:prstGeom>
        </p:spPr>
        <p:txBody>
          <a:bodyPr wrap="none">
            <a:spAutoFit/>
          </a:bodyPr>
          <a:lstStyle/>
          <a:p>
            <a:r>
              <a:rPr lang="en-US" altLang="zh-CN" sz="3600" b="1" dirty="0" smtClean="0">
                <a:solidFill>
                  <a:srgbClr val="FF0000"/>
                </a:solidFill>
              </a:rPr>
              <a:t>0.9%</a:t>
            </a:r>
            <a:endParaRPr lang="zh-CN" altLang="en-US" sz="3600" b="1" dirty="0">
              <a:solidFill>
                <a:srgbClr val="FF0000"/>
              </a:solidFill>
            </a:endParaRPr>
          </a:p>
        </p:txBody>
      </p:sp>
      <p:sp>
        <p:nvSpPr>
          <p:cNvPr id="30" name="矩形 32"/>
          <p:cNvSpPr/>
          <p:nvPr/>
        </p:nvSpPr>
        <p:spPr>
          <a:xfrm>
            <a:off x="7273128" y="5148407"/>
            <a:ext cx="1492716" cy="646331"/>
          </a:xfrm>
          <a:prstGeom prst="rect">
            <a:avLst/>
          </a:prstGeom>
        </p:spPr>
        <p:txBody>
          <a:bodyPr wrap="none">
            <a:spAutoFit/>
          </a:bodyPr>
          <a:lstStyle/>
          <a:p>
            <a:r>
              <a:rPr lang="en-US" altLang="zh-CN" sz="3600" b="1" dirty="0" smtClean="0">
                <a:solidFill>
                  <a:srgbClr val="FF0000"/>
                </a:solidFill>
              </a:rPr>
              <a:t>0.05%</a:t>
            </a:r>
            <a:endParaRPr lang="zh-CN" altLang="en-US" sz="3600" b="1" dirty="0">
              <a:solidFill>
                <a:srgbClr val="FF0000"/>
              </a:solidFill>
            </a:endParaRPr>
          </a:p>
        </p:txBody>
      </p:sp>
    </p:spTree>
    <p:extLst>
      <p:ext uri="{BB962C8B-B14F-4D97-AF65-F5344CB8AC3E}">
        <p14:creationId xmlns:p14="http://schemas.microsoft.com/office/powerpoint/2010/main" val="34455955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Suspiciousness:</a:t>
            </a:r>
            <a:r>
              <a:rPr lang="zh-CN" altLang="en-US" sz="3200" dirty="0"/>
              <a:t> </a:t>
            </a:r>
            <a:r>
              <a:rPr lang="en-US" altLang="zh-CN" sz="3200" dirty="0">
                <a:solidFill>
                  <a:srgbClr val="FF0000"/>
                </a:solidFill>
              </a:rPr>
              <a:t>General</a:t>
            </a:r>
            <a:r>
              <a:rPr lang="zh-CN" altLang="en-US" sz="3200" dirty="0">
                <a:solidFill>
                  <a:srgbClr val="FF0000"/>
                </a:solidFill>
              </a:rPr>
              <a:t> </a:t>
            </a:r>
            <a:r>
              <a:rPr lang="en-US" altLang="zh-CN" sz="3200" dirty="0" smtClean="0">
                <a:solidFill>
                  <a:srgbClr val="FF0000"/>
                </a:solidFill>
              </a:rPr>
              <a:t>Metric</a:t>
            </a:r>
            <a:r>
              <a:rPr lang="zh-CN" altLang="en-US" sz="3200" dirty="0" smtClean="0">
                <a:solidFill>
                  <a:srgbClr val="FF0000"/>
                </a:solidFill>
              </a:rPr>
              <a:t> </a:t>
            </a:r>
            <a:r>
              <a:rPr lang="en-US" altLang="zh-CN" sz="3200" dirty="0" smtClean="0">
                <a:solidFill>
                  <a:srgbClr val="FF0000"/>
                </a:solidFill>
              </a:rPr>
              <a:t>&amp;</a:t>
            </a:r>
            <a:r>
              <a:rPr lang="zh-CN" altLang="en-US" sz="3200" dirty="0" smtClean="0">
                <a:solidFill>
                  <a:srgbClr val="FF0000"/>
                </a:solidFill>
              </a:rPr>
              <a:t> </a:t>
            </a:r>
            <a:r>
              <a:rPr lang="en-US" altLang="zh-CN" sz="3200" dirty="0" err="1">
                <a:solidFill>
                  <a:srgbClr val="FF0000"/>
                </a:solidFill>
              </a:rPr>
              <a:t>CrossSpot</a:t>
            </a:r>
            <a:endParaRPr lang="en-US" sz="3200" dirty="0">
              <a:solidFill>
                <a:srgbClr val="FF0000"/>
              </a:solidFill>
            </a:endParaRPr>
          </a:p>
        </p:txBody>
      </p:sp>
      <p:sp>
        <p:nvSpPr>
          <p:cNvPr id="3" name="Content Placeholder 2"/>
          <p:cNvSpPr>
            <a:spLocks noGrp="1"/>
          </p:cNvSpPr>
          <p:nvPr>
            <p:ph idx="1"/>
          </p:nvPr>
        </p:nvSpPr>
        <p:spPr/>
        <p:txBody>
          <a:bodyPr>
            <a:normAutofit/>
          </a:bodyPr>
          <a:lstStyle/>
          <a:p>
            <a:r>
              <a:rPr lang="en-US" altLang="zh-CN" sz="2800" dirty="0">
                <a:solidFill>
                  <a:srgbClr val="011C9A"/>
                </a:solidFill>
              </a:rPr>
              <a:t>Negative log likelihood of block’s </a:t>
            </a:r>
            <a:r>
              <a:rPr lang="en-US" altLang="zh-CN" sz="2800" dirty="0" smtClean="0">
                <a:solidFill>
                  <a:srgbClr val="011C9A"/>
                </a:solidFill>
              </a:rPr>
              <a:t>probability</a:t>
            </a:r>
            <a:endParaRPr lang="en-US" altLang="zh-CN" sz="2800" i="1"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197</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A</a:t>
            </a:r>
            <a:r>
              <a:rPr lang="zh-CN" altLang="en-US" b="1" dirty="0" smtClean="0">
                <a:solidFill>
                  <a:schemeClr val="bg1"/>
                </a:solidFill>
              </a:rPr>
              <a:t> </a:t>
            </a:r>
            <a:r>
              <a:rPr lang="en-US" altLang="zh-CN" b="1" dirty="0" smtClean="0">
                <a:solidFill>
                  <a:schemeClr val="bg1"/>
                </a:solidFill>
              </a:rPr>
              <a:t>General</a:t>
            </a:r>
            <a:r>
              <a:rPr lang="zh-CN" altLang="en-US" b="1" dirty="0" smtClean="0">
                <a:solidFill>
                  <a:schemeClr val="bg1"/>
                </a:solidFill>
              </a:rPr>
              <a:t> </a:t>
            </a:r>
            <a:r>
              <a:rPr lang="en-US" altLang="zh-CN" b="1" dirty="0" smtClean="0">
                <a:solidFill>
                  <a:schemeClr val="bg1"/>
                </a:solidFill>
              </a:rPr>
              <a:t>Suspicious</a:t>
            </a:r>
            <a:r>
              <a:rPr lang="zh-CN" altLang="en-US" b="1" dirty="0" smtClean="0">
                <a:solidFill>
                  <a:schemeClr val="bg1"/>
                </a:solidFill>
              </a:rPr>
              <a:t> </a:t>
            </a:r>
            <a:r>
              <a:rPr lang="en-US" altLang="zh-CN" b="1" dirty="0" smtClean="0">
                <a:solidFill>
                  <a:schemeClr val="bg1"/>
                </a:solidFill>
              </a:rPr>
              <a:t>Metric</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Dense</a:t>
            </a:r>
            <a:r>
              <a:rPr lang="zh-CN" altLang="en-US" b="1" dirty="0" smtClean="0">
                <a:solidFill>
                  <a:schemeClr val="bg1"/>
                </a:solidFill>
              </a:rPr>
              <a:t> </a:t>
            </a:r>
            <a:r>
              <a:rPr lang="en-US" altLang="zh-CN" b="1" dirty="0" smtClean="0">
                <a:solidFill>
                  <a:schemeClr val="bg1"/>
                </a:solidFill>
              </a:rPr>
              <a:t>Blocks</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Multi-Modal</a:t>
            </a:r>
            <a:r>
              <a:rPr lang="zh-CN" altLang="en-US" b="1" dirty="0" smtClean="0">
                <a:solidFill>
                  <a:schemeClr val="bg1"/>
                </a:solidFill>
              </a:rPr>
              <a:t> </a:t>
            </a:r>
            <a:r>
              <a:rPr lang="en-US" altLang="zh-CN" b="1" dirty="0" smtClean="0">
                <a:solidFill>
                  <a:schemeClr val="bg1"/>
                </a:solidFill>
              </a:rPr>
              <a:t>Data. </a:t>
            </a:r>
            <a:r>
              <a:rPr lang="en-US" altLang="zh-CN" i="1" dirty="0" smtClean="0">
                <a:solidFill>
                  <a:schemeClr val="bg1"/>
                </a:solidFill>
              </a:rPr>
              <a:t>ICDM</a:t>
            </a:r>
            <a:r>
              <a:rPr lang="en-US" dirty="0" smtClean="0">
                <a:solidFill>
                  <a:schemeClr val="bg1"/>
                </a:solidFill>
              </a:rPr>
              <a:t>, </a:t>
            </a:r>
            <a:r>
              <a:rPr lang="en-US" altLang="zh-CN" dirty="0" smtClean="0">
                <a:solidFill>
                  <a:schemeClr val="bg1"/>
                </a:solidFill>
              </a:rPr>
              <a:t>2015.</a:t>
            </a:r>
            <a:endParaRPr lang="en-US" dirty="0">
              <a:solidFill>
                <a:schemeClr val="bg1"/>
              </a:solidFill>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4712" y="2925564"/>
            <a:ext cx="5534576" cy="2900493"/>
          </a:xfrm>
          <a:prstGeom prst="rect">
            <a:avLst/>
          </a:prstGeom>
          <a:noFill/>
          <a:ln w="25400">
            <a:solidFill>
              <a:srgbClr val="0070C0"/>
            </a:solidFill>
            <a:miter lim="800000"/>
            <a:headEnd/>
            <a:tailEnd/>
          </a:ln>
          <a:extLst>
            <a:ext uri="{909E8E84-426E-40dd-AFC4-6F175D3DCCD1}">
              <a14:hiddenFill xmlns:a14="http://schemas.microsoft.com/office/drawing/2010/main" xmlns="">
                <a:solidFill>
                  <a:schemeClr val="accent1"/>
                </a:solidFill>
              </a14:hiddenFill>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9767" y="2174572"/>
            <a:ext cx="6897284" cy="53184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87626685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a:t>Suspiciousness:</a:t>
            </a:r>
            <a:r>
              <a:rPr lang="zh-CN" altLang="en-US" sz="3200" dirty="0"/>
              <a:t> </a:t>
            </a:r>
            <a:r>
              <a:rPr lang="en-US" altLang="zh-CN" sz="3200" dirty="0" smtClean="0">
                <a:solidFill>
                  <a:srgbClr val="FF0000"/>
                </a:solidFill>
              </a:rPr>
              <a:t>Trend</a:t>
            </a:r>
            <a:r>
              <a:rPr lang="zh-CN" altLang="en-US" sz="3200" dirty="0" smtClean="0">
                <a:solidFill>
                  <a:srgbClr val="FF0000"/>
                </a:solidFill>
              </a:rPr>
              <a:t> </a:t>
            </a:r>
            <a:r>
              <a:rPr lang="en-US" altLang="zh-CN" sz="3200" dirty="0" smtClean="0">
                <a:solidFill>
                  <a:srgbClr val="FF0000"/>
                </a:solidFill>
              </a:rPr>
              <a:t>Manipulating</a:t>
            </a:r>
            <a:endParaRPr lang="en-US" sz="3200"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198</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a:t>
            </a:r>
            <a:r>
              <a:rPr lang="zh-CN" altLang="en-US" dirty="0" smtClean="0">
                <a:solidFill>
                  <a:schemeClr val="bg1"/>
                </a:solidFill>
              </a:rPr>
              <a:t> </a:t>
            </a:r>
            <a:r>
              <a:rPr lang="en-US" altLang="zh-CN" b="1" dirty="0" smtClean="0">
                <a:solidFill>
                  <a:schemeClr val="bg1"/>
                </a:solidFill>
              </a:rPr>
              <a:t>A</a:t>
            </a:r>
            <a:r>
              <a:rPr lang="zh-CN" altLang="en-US" b="1" dirty="0" smtClean="0">
                <a:solidFill>
                  <a:schemeClr val="bg1"/>
                </a:solidFill>
              </a:rPr>
              <a:t> </a:t>
            </a:r>
            <a:r>
              <a:rPr lang="en-US" altLang="zh-CN" b="1" dirty="0" smtClean="0">
                <a:solidFill>
                  <a:schemeClr val="bg1"/>
                </a:solidFill>
              </a:rPr>
              <a:t>General</a:t>
            </a:r>
            <a:r>
              <a:rPr lang="zh-CN" altLang="en-US" b="1" dirty="0" smtClean="0">
                <a:solidFill>
                  <a:schemeClr val="bg1"/>
                </a:solidFill>
              </a:rPr>
              <a:t> </a:t>
            </a:r>
            <a:r>
              <a:rPr lang="en-US" altLang="zh-CN" b="1" dirty="0" smtClean="0">
                <a:solidFill>
                  <a:schemeClr val="bg1"/>
                </a:solidFill>
              </a:rPr>
              <a:t>Suspicious</a:t>
            </a:r>
            <a:r>
              <a:rPr lang="zh-CN" altLang="en-US" b="1" dirty="0" smtClean="0">
                <a:solidFill>
                  <a:schemeClr val="bg1"/>
                </a:solidFill>
              </a:rPr>
              <a:t> </a:t>
            </a:r>
            <a:r>
              <a:rPr lang="en-US" altLang="zh-CN" b="1" dirty="0" smtClean="0">
                <a:solidFill>
                  <a:schemeClr val="bg1"/>
                </a:solidFill>
              </a:rPr>
              <a:t>Metric</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Dense</a:t>
            </a:r>
            <a:r>
              <a:rPr lang="zh-CN" altLang="en-US" b="1" dirty="0" smtClean="0">
                <a:solidFill>
                  <a:schemeClr val="bg1"/>
                </a:solidFill>
              </a:rPr>
              <a:t> </a:t>
            </a:r>
            <a:r>
              <a:rPr lang="en-US" altLang="zh-CN" b="1" dirty="0" smtClean="0">
                <a:solidFill>
                  <a:schemeClr val="bg1"/>
                </a:solidFill>
              </a:rPr>
              <a:t>Blocks</a:t>
            </a:r>
            <a:r>
              <a:rPr lang="zh-CN" altLang="en-US" b="1" dirty="0" smtClean="0">
                <a:solidFill>
                  <a:schemeClr val="bg1"/>
                </a:solidFill>
              </a:rPr>
              <a:t> </a:t>
            </a:r>
            <a:r>
              <a:rPr lang="en-US" altLang="zh-CN" b="1" dirty="0" smtClean="0">
                <a:solidFill>
                  <a:schemeClr val="bg1"/>
                </a:solidFill>
              </a:rPr>
              <a:t>in</a:t>
            </a:r>
            <a:r>
              <a:rPr lang="zh-CN" altLang="en-US" b="1" dirty="0" smtClean="0">
                <a:solidFill>
                  <a:schemeClr val="bg1"/>
                </a:solidFill>
              </a:rPr>
              <a:t> </a:t>
            </a:r>
            <a:r>
              <a:rPr lang="en-US" altLang="zh-CN" b="1" dirty="0" smtClean="0">
                <a:solidFill>
                  <a:schemeClr val="bg1"/>
                </a:solidFill>
              </a:rPr>
              <a:t>Multi-Modal</a:t>
            </a:r>
            <a:r>
              <a:rPr lang="zh-CN" altLang="en-US" b="1" dirty="0" smtClean="0">
                <a:solidFill>
                  <a:schemeClr val="bg1"/>
                </a:solidFill>
              </a:rPr>
              <a:t> </a:t>
            </a:r>
            <a:r>
              <a:rPr lang="en-US" altLang="zh-CN" b="1" dirty="0" smtClean="0">
                <a:solidFill>
                  <a:schemeClr val="bg1"/>
                </a:solidFill>
              </a:rPr>
              <a:t>Data. </a:t>
            </a:r>
            <a:r>
              <a:rPr lang="en-US" altLang="zh-CN" i="1" dirty="0" smtClean="0">
                <a:solidFill>
                  <a:schemeClr val="bg1"/>
                </a:solidFill>
              </a:rPr>
              <a:t>ICDM</a:t>
            </a:r>
            <a:r>
              <a:rPr lang="en-US" dirty="0" smtClean="0">
                <a:solidFill>
                  <a:schemeClr val="bg1"/>
                </a:solidFill>
              </a:rPr>
              <a:t>, </a:t>
            </a:r>
            <a:r>
              <a:rPr lang="en-US" altLang="zh-CN" dirty="0" smtClean="0">
                <a:solidFill>
                  <a:schemeClr val="bg1"/>
                </a:solidFill>
              </a:rPr>
              <a:t>2015.</a:t>
            </a:r>
            <a:endParaRPr lang="en-US" dirty="0">
              <a:solidFill>
                <a:schemeClr val="bg1"/>
              </a:solidFill>
            </a:endParaRPr>
          </a:p>
        </p:txBody>
      </p:sp>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33" y="3645024"/>
            <a:ext cx="8869055" cy="20882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844" y="1700808"/>
            <a:ext cx="6654431" cy="154520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50395806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Summary</a:t>
            </a:r>
            <a:r>
              <a:rPr lang="zh-CN" altLang="en-US" sz="3200" dirty="0" smtClean="0"/>
              <a:t> </a:t>
            </a:r>
            <a:r>
              <a:rPr lang="en-US" altLang="zh-CN" sz="3200" dirty="0" smtClean="0"/>
              <a:t>for</a:t>
            </a:r>
            <a:r>
              <a:rPr lang="zh-CN" altLang="en-US" sz="3200" dirty="0" smtClean="0"/>
              <a:t> </a:t>
            </a:r>
            <a:r>
              <a:rPr lang="en-US" altLang="zh-CN" sz="3200" dirty="0" smtClean="0"/>
              <a:t>Detecting</a:t>
            </a:r>
            <a:r>
              <a:rPr lang="zh-CN" altLang="en-US" sz="3200" dirty="0" smtClean="0"/>
              <a:t> </a:t>
            </a:r>
            <a:r>
              <a:rPr lang="en-US" altLang="zh-CN" sz="3200" dirty="0" smtClean="0"/>
              <a:t>Unnatural</a:t>
            </a:r>
            <a:r>
              <a:rPr lang="zh-CN" altLang="en-US" sz="3200" dirty="0" smtClean="0"/>
              <a:t> </a:t>
            </a:r>
            <a:r>
              <a:rPr lang="en-US" altLang="zh-CN" sz="3200" dirty="0" smtClean="0"/>
              <a:t>Behavior</a:t>
            </a:r>
            <a:endParaRPr lang="en-US" sz="3200" dirty="0"/>
          </a:p>
        </p:txBody>
      </p:sp>
      <p:sp>
        <p:nvSpPr>
          <p:cNvPr id="3" name="Content Placeholder 2"/>
          <p:cNvSpPr>
            <a:spLocks noGrp="1"/>
          </p:cNvSpPr>
          <p:nvPr>
            <p:ph idx="1"/>
          </p:nvPr>
        </p:nvSpPr>
        <p:spPr/>
        <p:txBody>
          <a:bodyPr>
            <a:normAutofit/>
          </a:bodyPr>
          <a:lstStyle/>
          <a:p>
            <a:r>
              <a:rPr lang="en-US" altLang="zh-CN" sz="2800" dirty="0" smtClean="0">
                <a:solidFill>
                  <a:srgbClr val="011C9A"/>
                </a:solidFill>
              </a:rPr>
              <a:t>Suspicious</a:t>
            </a:r>
            <a:r>
              <a:rPr lang="zh-CN" altLang="en-US" sz="2800" dirty="0" smtClean="0">
                <a:solidFill>
                  <a:srgbClr val="011C9A"/>
                </a:solidFill>
              </a:rPr>
              <a:t> </a:t>
            </a:r>
            <a:r>
              <a:rPr lang="en-US" altLang="zh-CN" sz="2800" dirty="0" smtClean="0">
                <a:solidFill>
                  <a:srgbClr val="011C9A"/>
                </a:solidFill>
              </a:rPr>
              <a:t>behavioral</a:t>
            </a:r>
            <a:r>
              <a:rPr lang="zh-CN" altLang="en-US" sz="2800" dirty="0" smtClean="0">
                <a:solidFill>
                  <a:srgbClr val="011C9A"/>
                </a:solidFill>
              </a:rPr>
              <a:t> </a:t>
            </a:r>
            <a:r>
              <a:rPr lang="en-US" altLang="zh-CN" sz="2800" dirty="0" smtClean="0">
                <a:solidFill>
                  <a:srgbClr val="011C9A"/>
                </a:solidFill>
              </a:rPr>
              <a:t>patterns</a:t>
            </a:r>
            <a:endParaRPr lang="zh-CN" altLang="en-US" sz="2800" dirty="0" smtClean="0">
              <a:solidFill>
                <a:srgbClr val="011C9A"/>
              </a:solidFill>
            </a:endParaRPr>
          </a:p>
          <a:p>
            <a:pPr lvl="1"/>
            <a:r>
              <a:rPr lang="en-US" altLang="zh-CN" sz="2400" b="1" dirty="0" smtClean="0">
                <a:solidFill>
                  <a:srgbClr val="EBB100"/>
                </a:solidFill>
              </a:rPr>
              <a:t>Lockstep</a:t>
            </a:r>
            <a:r>
              <a:rPr lang="zh-CN" altLang="en-US" sz="2400" b="1" dirty="0" smtClean="0">
                <a:solidFill>
                  <a:srgbClr val="EBB100"/>
                </a:solidFill>
              </a:rPr>
              <a:t> </a:t>
            </a:r>
            <a:r>
              <a:rPr lang="en-US" altLang="zh-CN" sz="2400" b="1" dirty="0" smtClean="0">
                <a:solidFill>
                  <a:srgbClr val="EBB100"/>
                </a:solidFill>
              </a:rPr>
              <a:t>pattern:</a:t>
            </a:r>
            <a:r>
              <a:rPr lang="zh-CN" altLang="en-US" sz="2400" b="1" dirty="0" smtClean="0">
                <a:solidFill>
                  <a:srgbClr val="EBB100"/>
                </a:solidFill>
              </a:rPr>
              <a:t> </a:t>
            </a:r>
            <a:r>
              <a:rPr lang="en-US" altLang="zh-CN" sz="2400" dirty="0" err="1" smtClean="0">
                <a:solidFill>
                  <a:srgbClr val="011C9A"/>
                </a:solidFill>
              </a:rPr>
              <a:t>CopyCatch</a:t>
            </a:r>
            <a:r>
              <a:rPr lang="en-US" altLang="zh-CN" sz="2400" dirty="0" smtClean="0">
                <a:solidFill>
                  <a:srgbClr val="011C9A"/>
                </a:solidFill>
              </a:rPr>
              <a:t>,</a:t>
            </a:r>
            <a:r>
              <a:rPr lang="zh-CN" altLang="en-US" sz="2400" dirty="0" smtClean="0">
                <a:solidFill>
                  <a:srgbClr val="011C9A"/>
                </a:solidFill>
              </a:rPr>
              <a:t> </a:t>
            </a:r>
            <a:r>
              <a:rPr lang="en-US" altLang="zh-CN" sz="2400" dirty="0" err="1" smtClean="0">
                <a:solidFill>
                  <a:srgbClr val="011C9A"/>
                </a:solidFill>
              </a:rPr>
              <a:t>LockInfer</a:t>
            </a:r>
            <a:endParaRPr lang="zh-CN" altLang="en-US" sz="2400" dirty="0" smtClean="0">
              <a:solidFill>
                <a:srgbClr val="011C9A"/>
              </a:solidFill>
            </a:endParaRPr>
          </a:p>
          <a:p>
            <a:pPr lvl="1"/>
            <a:r>
              <a:rPr lang="en-US" altLang="zh-CN" sz="2400" b="1" dirty="0" smtClean="0">
                <a:solidFill>
                  <a:srgbClr val="EBB100"/>
                </a:solidFill>
              </a:rPr>
              <a:t>Synchronized</a:t>
            </a:r>
            <a:r>
              <a:rPr lang="zh-CN" altLang="en-US" sz="2400" b="1" dirty="0" smtClean="0">
                <a:solidFill>
                  <a:srgbClr val="EBB100"/>
                </a:solidFill>
              </a:rPr>
              <a:t> </a:t>
            </a:r>
            <a:r>
              <a:rPr lang="en-US" altLang="zh-CN" sz="2400" b="1" dirty="0" smtClean="0">
                <a:solidFill>
                  <a:srgbClr val="EBB100"/>
                </a:solidFill>
              </a:rPr>
              <a:t>pattern:</a:t>
            </a:r>
            <a:r>
              <a:rPr lang="zh-CN" altLang="en-US" sz="2400" b="1" dirty="0" smtClean="0">
                <a:solidFill>
                  <a:srgbClr val="EBB100"/>
                </a:solidFill>
              </a:rPr>
              <a:t> </a:t>
            </a:r>
            <a:r>
              <a:rPr lang="en-US" altLang="zh-CN" sz="2400" dirty="0" err="1" smtClean="0">
                <a:solidFill>
                  <a:srgbClr val="011C9A"/>
                </a:solidFill>
              </a:rPr>
              <a:t>CatchSync</a:t>
            </a:r>
            <a:endParaRPr lang="zh-CN" altLang="en-US" sz="2400" dirty="0" smtClean="0">
              <a:solidFill>
                <a:srgbClr val="011C9A"/>
              </a:solidFill>
            </a:endParaRPr>
          </a:p>
          <a:p>
            <a:pPr lvl="1"/>
            <a:r>
              <a:rPr lang="en-US" altLang="zh-CN" sz="2400" b="1" dirty="0" smtClean="0">
                <a:solidFill>
                  <a:srgbClr val="EBB100"/>
                </a:solidFill>
              </a:rPr>
              <a:t>Multi-dimensional</a:t>
            </a:r>
            <a:r>
              <a:rPr lang="zh-CN" altLang="en-US" sz="2400" b="1" dirty="0" smtClean="0">
                <a:solidFill>
                  <a:srgbClr val="EBB100"/>
                </a:solidFill>
              </a:rPr>
              <a:t> </a:t>
            </a:r>
            <a:r>
              <a:rPr lang="en-US" altLang="zh-CN" sz="2400" b="1" dirty="0" smtClean="0">
                <a:solidFill>
                  <a:srgbClr val="EBB100"/>
                </a:solidFill>
              </a:rPr>
              <a:t>suspiciousness:</a:t>
            </a:r>
            <a:r>
              <a:rPr lang="zh-CN" altLang="en-US" sz="2400" b="1" dirty="0" smtClean="0">
                <a:solidFill>
                  <a:srgbClr val="EBB100"/>
                </a:solidFill>
              </a:rPr>
              <a:t> </a:t>
            </a:r>
            <a:r>
              <a:rPr lang="en-US" altLang="zh-CN" sz="2400" dirty="0" err="1" smtClean="0">
                <a:solidFill>
                  <a:srgbClr val="011C9A"/>
                </a:solidFill>
              </a:rPr>
              <a:t>CrossSpot</a:t>
            </a:r>
            <a:endParaRPr lang="zh-CN" altLang="en-US" sz="2400"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199</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2473" y="3421084"/>
            <a:ext cx="2624116" cy="2624116"/>
          </a:xfrm>
          <a:prstGeom prst="rect">
            <a:avLst/>
          </a:prstGeom>
        </p:spPr>
      </p:pic>
      <p:sp>
        <p:nvSpPr>
          <p:cNvPr id="6" name="立方体 50"/>
          <p:cNvSpPr/>
          <p:nvPr/>
        </p:nvSpPr>
        <p:spPr>
          <a:xfrm>
            <a:off x="1566472" y="4918503"/>
            <a:ext cx="3122996" cy="1126697"/>
          </a:xfrm>
          <a:prstGeom prst="cube">
            <a:avLst>
              <a:gd name="adj" fmla="val 37966"/>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立方体 51"/>
          <p:cNvSpPr/>
          <p:nvPr/>
        </p:nvSpPr>
        <p:spPr>
          <a:xfrm>
            <a:off x="2712904" y="5447632"/>
            <a:ext cx="439682" cy="341748"/>
          </a:xfrm>
          <a:prstGeom prst="cube">
            <a:avLst/>
          </a:prstGeom>
          <a:blipFill>
            <a:blip r:embed="rId4"/>
            <a:tile tx="0" ty="0" sx="100000" sy="100000" flip="none" algn="tl"/>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8559" y="3421085"/>
            <a:ext cx="3803993" cy="136077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96392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Thanks to</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a:t>
            </a:fld>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7048" y="1424686"/>
            <a:ext cx="1820731" cy="157820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9452" y="1524700"/>
            <a:ext cx="2206699" cy="1338731"/>
          </a:xfrm>
          <a:prstGeom prst="rect">
            <a:avLst/>
          </a:prstGeom>
        </p:spPr>
      </p:pic>
      <p:sp>
        <p:nvSpPr>
          <p:cNvPr id="8" name="Rectangle 7"/>
          <p:cNvSpPr/>
          <p:nvPr/>
        </p:nvSpPr>
        <p:spPr>
          <a:xfrm>
            <a:off x="687048" y="3213691"/>
            <a:ext cx="7530353" cy="2585323"/>
          </a:xfrm>
          <a:prstGeom prst="rect">
            <a:avLst/>
          </a:prstGeom>
        </p:spPr>
        <p:txBody>
          <a:bodyPr wrap="square">
            <a:spAutoFit/>
          </a:bodyPr>
          <a:lstStyle/>
          <a:p>
            <a:r>
              <a:rPr lang="en-US" b="1" dirty="0" smtClean="0"/>
              <a:t>National Natural Science Foundation of China,</a:t>
            </a:r>
          </a:p>
          <a:p>
            <a:r>
              <a:rPr lang="en-US" dirty="0"/>
              <a:t>	</a:t>
            </a:r>
            <a:r>
              <a:rPr lang="en-US" dirty="0" smtClean="0"/>
              <a:t>No. 61370022, No. 61210008, No. 61303075</a:t>
            </a:r>
          </a:p>
          <a:p>
            <a:r>
              <a:rPr lang="en-US" b="1" dirty="0" smtClean="0"/>
              <a:t>International Science &amp; Technology Cooperation Program of China,</a:t>
            </a:r>
          </a:p>
          <a:p>
            <a:r>
              <a:rPr lang="en-US" dirty="0"/>
              <a:t>	</a:t>
            </a:r>
            <a:r>
              <a:rPr lang="en-US" dirty="0" smtClean="0"/>
              <a:t>No. 2013DFG12870</a:t>
            </a:r>
          </a:p>
          <a:p>
            <a:r>
              <a:rPr lang="en-US" b="1" dirty="0" smtClean="0"/>
              <a:t>National Program on Key Basic Research Project,</a:t>
            </a:r>
          </a:p>
          <a:p>
            <a:r>
              <a:rPr lang="en-US" dirty="0"/>
              <a:t>	</a:t>
            </a:r>
            <a:r>
              <a:rPr lang="en-US" dirty="0" smtClean="0"/>
              <a:t>No. 2011CB302206, No. 2015CB352300</a:t>
            </a:r>
          </a:p>
          <a:p>
            <a:r>
              <a:rPr lang="en-US" b="1" dirty="0" err="1" smtClean="0"/>
              <a:t>NExT</a:t>
            </a:r>
            <a:r>
              <a:rPr lang="en-US" b="1" dirty="0" smtClean="0"/>
              <a:t> Research Center funded by MDA, Singapore,</a:t>
            </a:r>
          </a:p>
          <a:p>
            <a:r>
              <a:rPr lang="en-US" dirty="0"/>
              <a:t>	</a:t>
            </a:r>
            <a:r>
              <a:rPr lang="en-US" dirty="0" smtClean="0"/>
              <a:t>WBS:R-252-300-001-490</a:t>
            </a:r>
          </a:p>
          <a:p>
            <a:r>
              <a:rPr lang="en-US" b="1" dirty="0" smtClean="0"/>
              <a:t>Tsinghua-</a:t>
            </a:r>
            <a:r>
              <a:rPr lang="en-US" b="1" dirty="0" err="1" smtClean="0"/>
              <a:t>Tencent</a:t>
            </a:r>
            <a:r>
              <a:rPr lang="en-US" b="1" dirty="0" smtClean="0"/>
              <a:t> Joint Laboratory </a:t>
            </a:r>
            <a:endParaRPr lang="en-US" b="1" dirty="0"/>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7824" y="1774946"/>
            <a:ext cx="3628976" cy="799027"/>
          </a:xfrm>
          <a:prstGeom prst="rect">
            <a:avLst/>
          </a:prstGeom>
        </p:spPr>
      </p:pic>
    </p:spTree>
    <p:extLst>
      <p:ext uri="{BB962C8B-B14F-4D97-AF65-F5344CB8AC3E}">
        <p14:creationId xmlns:p14="http://schemas.microsoft.com/office/powerpoint/2010/main" val="12871247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Individual</a:t>
            </a:r>
            <a:r>
              <a:rPr lang="zh-CN" altLang="en-US" dirty="0" smtClean="0"/>
              <a:t> </a:t>
            </a:r>
            <a:r>
              <a:rPr lang="en-US" altLang="zh-CN" dirty="0" smtClean="0"/>
              <a:t>Behavior:</a:t>
            </a:r>
            <a:r>
              <a:rPr lang="zh-CN" altLang="en-US" dirty="0" smtClean="0"/>
              <a:t> </a:t>
            </a:r>
            <a:r>
              <a:rPr lang="en-US" altLang="zh-CN" dirty="0" smtClean="0"/>
              <a:t>Facebook</a:t>
            </a:r>
            <a:endParaRPr lang="en-US" dirty="0"/>
          </a:p>
        </p:txBody>
      </p:sp>
      <p:sp>
        <p:nvSpPr>
          <p:cNvPr id="3" name="Content Placeholder 2"/>
          <p:cNvSpPr>
            <a:spLocks noGrp="1"/>
          </p:cNvSpPr>
          <p:nvPr>
            <p:ph idx="1"/>
          </p:nvPr>
        </p:nvSpPr>
        <p:spPr/>
        <p:txBody>
          <a:bodyPr/>
          <a:lstStyle/>
          <a:p>
            <a:r>
              <a:rPr lang="en-US" altLang="zh-CN" dirty="0" smtClean="0"/>
              <a:t>Post:</a:t>
            </a:r>
            <a:r>
              <a:rPr lang="zh-CN" altLang="en-US" dirty="0" smtClean="0"/>
              <a:t> </a:t>
            </a:r>
            <a:r>
              <a:rPr lang="en-US" altLang="zh-CN" dirty="0" smtClean="0"/>
              <a:t>What’s</a:t>
            </a:r>
            <a:r>
              <a:rPr lang="zh-CN" altLang="en-US" dirty="0" smtClean="0"/>
              <a:t> </a:t>
            </a:r>
            <a:r>
              <a:rPr lang="en-US" altLang="zh-CN" dirty="0" smtClean="0"/>
              <a:t>on</a:t>
            </a:r>
            <a:r>
              <a:rPr lang="zh-CN" altLang="en-US" dirty="0" smtClean="0"/>
              <a:t> </a:t>
            </a:r>
            <a:r>
              <a:rPr lang="en-US" altLang="zh-CN" dirty="0" smtClean="0"/>
              <a:t>your</a:t>
            </a:r>
            <a:r>
              <a:rPr lang="zh-CN" altLang="en-US" dirty="0" smtClean="0"/>
              <a:t> </a:t>
            </a:r>
            <a:r>
              <a:rPr lang="en-US" altLang="zh-CN" dirty="0" smtClean="0"/>
              <a:t>mind?</a:t>
            </a:r>
            <a:endParaRPr lang="zh-CN" altLang="en-US" dirty="0" smtClean="0"/>
          </a:p>
          <a:p>
            <a:endParaRPr lang="zh-CN" altLang="en-US" dirty="0" smtClean="0"/>
          </a:p>
          <a:p>
            <a:endParaRPr lang="zh-CN" altLang="en-US" dirty="0"/>
          </a:p>
          <a:p>
            <a:pPr marL="0" indent="0">
              <a:buNone/>
            </a:pPr>
            <a:endParaRPr lang="zh-CN" altLang="en-US" dirty="0" smtClean="0"/>
          </a:p>
          <a:p>
            <a:r>
              <a:rPr lang="en-US" altLang="zh-CN" dirty="0" smtClean="0"/>
              <a:t>Like,</a:t>
            </a:r>
            <a:r>
              <a:rPr lang="zh-CN" altLang="en-US" dirty="0" smtClean="0"/>
              <a:t> </a:t>
            </a:r>
            <a:r>
              <a:rPr lang="en-US" altLang="zh-CN" dirty="0" smtClean="0"/>
              <a:t>Comment,</a:t>
            </a:r>
            <a:r>
              <a:rPr lang="zh-CN" altLang="en-US" dirty="0" smtClean="0"/>
              <a:t> </a:t>
            </a:r>
            <a:r>
              <a:rPr lang="en-US" altLang="zh-CN" dirty="0" smtClean="0"/>
              <a:t>Share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20</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037" y="2119683"/>
            <a:ext cx="5451925" cy="165856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037" y="4520051"/>
            <a:ext cx="5500359" cy="1315973"/>
          </a:xfrm>
          <a:prstGeom prst="rect">
            <a:avLst/>
          </a:prstGeom>
        </p:spPr>
      </p:pic>
    </p:spTree>
    <p:extLst>
      <p:ext uri="{BB962C8B-B14F-4D97-AF65-F5344CB8AC3E}">
        <p14:creationId xmlns:p14="http://schemas.microsoft.com/office/powerpoint/2010/main" val="133880463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Take</a:t>
            </a:r>
            <a:r>
              <a:rPr lang="zh-CN" altLang="en-US" dirty="0" smtClean="0"/>
              <a:t> </a:t>
            </a:r>
            <a:r>
              <a:rPr lang="en-US" altLang="zh-CN" dirty="0" smtClean="0"/>
              <a:t>AWAY</a:t>
            </a:r>
            <a:endParaRPr lang="en-US" dirty="0"/>
          </a:p>
        </p:txBody>
      </p:sp>
      <p:sp>
        <p:nvSpPr>
          <p:cNvPr id="6" name="Text Placeholder 5"/>
          <p:cNvSpPr>
            <a:spLocks noGrp="1"/>
          </p:cNvSpPr>
          <p:nvPr>
            <p:ph type="body" idx="1"/>
          </p:nvPr>
        </p:nvSpPr>
        <p:spPr/>
        <p:txBody>
          <a:bodyPr/>
          <a:lstStyle/>
          <a:p>
            <a:r>
              <a:rPr lang="en-US" dirty="0" smtClean="0"/>
              <a:t>Behavior Modeling in Social Networks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200</a:t>
            </a:fld>
            <a:endParaRPr lang="en-US"/>
          </a:p>
        </p:txBody>
      </p:sp>
    </p:spTree>
    <p:extLst>
      <p:ext uri="{BB962C8B-B14F-4D97-AF65-F5344CB8AC3E}">
        <p14:creationId xmlns:p14="http://schemas.microsoft.com/office/powerpoint/2010/main" val="129883680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Six Disruptive Basic Research Areas, by DOD</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201</a:t>
            </a:fld>
            <a:endParaRPr lang="en-US" dirty="0"/>
          </a:p>
        </p:txBody>
      </p:sp>
      <p:pic>
        <p:nvPicPr>
          <p:cNvPr id="7" name="图片 6"/>
          <p:cNvPicPr>
            <a:picLocks noChangeAspect="1"/>
          </p:cNvPicPr>
          <p:nvPr/>
        </p:nvPicPr>
        <p:blipFill>
          <a:blip r:embed="rId3"/>
          <a:stretch>
            <a:fillRect/>
          </a:stretch>
        </p:blipFill>
        <p:spPr>
          <a:xfrm>
            <a:off x="1457934" y="1424686"/>
            <a:ext cx="6228132" cy="4688308"/>
          </a:xfrm>
          <a:prstGeom prst="rect">
            <a:avLst/>
          </a:prstGeom>
        </p:spPr>
        <p:style>
          <a:lnRef idx="2">
            <a:schemeClr val="dk1"/>
          </a:lnRef>
          <a:fillRef idx="1">
            <a:schemeClr val="lt1"/>
          </a:fillRef>
          <a:effectRef idx="0">
            <a:schemeClr val="dk1"/>
          </a:effectRef>
          <a:fontRef idx="minor">
            <a:schemeClr val="dk1"/>
          </a:fontRef>
        </p:style>
      </p:pic>
      <p:sp>
        <p:nvSpPr>
          <p:cNvPr id="8" name="矩形 7"/>
          <p:cNvSpPr/>
          <p:nvPr/>
        </p:nvSpPr>
        <p:spPr>
          <a:xfrm>
            <a:off x="2398426" y="4257207"/>
            <a:ext cx="4706912" cy="479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0889534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From</a:t>
            </a:r>
            <a:r>
              <a:rPr lang="zh-CN" altLang="en-US" dirty="0" smtClean="0"/>
              <a:t> </a:t>
            </a:r>
            <a:r>
              <a:rPr lang="en-US" altLang="zh-CN" dirty="0" smtClean="0"/>
              <a:t>Micro</a:t>
            </a:r>
            <a:r>
              <a:rPr lang="zh-CN" altLang="en-US" dirty="0" smtClean="0"/>
              <a:t> </a:t>
            </a:r>
            <a:r>
              <a:rPr lang="en-US" altLang="zh-CN" dirty="0" smtClean="0"/>
              <a:t>to</a:t>
            </a:r>
            <a:r>
              <a:rPr lang="zh-CN" altLang="en-US" dirty="0" smtClean="0"/>
              <a:t> </a:t>
            </a:r>
            <a:r>
              <a:rPr lang="en-US" altLang="zh-CN" dirty="0" smtClean="0"/>
              <a:t>Macro</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202</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8686" y="4427742"/>
            <a:ext cx="1111116" cy="1111116"/>
          </a:xfrm>
          <a:prstGeom prst="rect">
            <a:avLst/>
          </a:prstGeom>
        </p:spPr>
      </p:pic>
      <p:sp>
        <p:nvSpPr>
          <p:cNvPr id="2" name="Rectangle 1"/>
          <p:cNvSpPr/>
          <p:nvPr/>
        </p:nvSpPr>
        <p:spPr>
          <a:xfrm>
            <a:off x="1171076" y="2203553"/>
            <a:ext cx="2263515" cy="1214203"/>
          </a:xfrm>
          <a:prstGeom prst="rect">
            <a:avLst/>
          </a:prstGeom>
          <a:noFill/>
          <a:ln>
            <a:solidFill>
              <a:srgbClr val="011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011C9A"/>
                </a:solidFill>
              </a:rPr>
              <a:t>Natural</a:t>
            </a:r>
            <a:endParaRPr lang="zh-CN" altLang="en-US" sz="3200" dirty="0" smtClean="0">
              <a:solidFill>
                <a:srgbClr val="011C9A"/>
              </a:solidFill>
            </a:endParaRPr>
          </a:p>
          <a:p>
            <a:pPr algn="ctr"/>
            <a:r>
              <a:rPr lang="en-US" altLang="zh-CN" sz="3200" dirty="0" smtClean="0">
                <a:solidFill>
                  <a:srgbClr val="011C9A"/>
                </a:solidFill>
              </a:rPr>
              <a:t>behavior</a:t>
            </a:r>
            <a:endParaRPr lang="en-US" sz="3200" dirty="0">
              <a:solidFill>
                <a:srgbClr val="011C9A"/>
              </a:solidFill>
            </a:endParaRPr>
          </a:p>
        </p:txBody>
      </p:sp>
      <p:sp>
        <p:nvSpPr>
          <p:cNvPr id="9" name="Rectangle 8"/>
          <p:cNvSpPr/>
          <p:nvPr/>
        </p:nvSpPr>
        <p:spPr>
          <a:xfrm>
            <a:off x="1171074" y="4376199"/>
            <a:ext cx="4510197" cy="1214203"/>
          </a:xfrm>
          <a:prstGeom prst="rect">
            <a:avLst/>
          </a:prstGeom>
          <a:noFill/>
          <a:ln>
            <a:solidFill>
              <a:srgbClr val="011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011C9A"/>
                </a:solidFill>
              </a:rPr>
              <a:t>Unnatural/Suspicious</a:t>
            </a:r>
            <a:endParaRPr lang="zh-CN" altLang="en-US" sz="3200" dirty="0" smtClean="0">
              <a:solidFill>
                <a:srgbClr val="011C9A"/>
              </a:solidFill>
            </a:endParaRPr>
          </a:p>
          <a:p>
            <a:pPr algn="ctr"/>
            <a:r>
              <a:rPr lang="en-US" altLang="zh-CN" sz="3200" dirty="0" smtClean="0">
                <a:solidFill>
                  <a:srgbClr val="011C9A"/>
                </a:solidFill>
              </a:rPr>
              <a:t>behavior</a:t>
            </a:r>
            <a:endParaRPr lang="en-US" sz="3200" dirty="0">
              <a:solidFill>
                <a:srgbClr val="011C9A"/>
              </a:solidFill>
            </a:endParaRPr>
          </a:p>
        </p:txBody>
      </p:sp>
      <p:cxnSp>
        <p:nvCxnSpPr>
          <p:cNvPr id="10" name="Elbow Connector 9"/>
          <p:cNvCxnSpPr>
            <a:stCxn id="2" idx="1"/>
            <a:endCxn id="9" idx="1"/>
          </p:cNvCxnSpPr>
          <p:nvPr/>
        </p:nvCxnSpPr>
        <p:spPr>
          <a:xfrm rot="10800000" flipV="1">
            <a:off x="1171074" y="2810655"/>
            <a:ext cx="2" cy="2172646"/>
          </a:xfrm>
          <a:prstGeom prst="bentConnector3">
            <a:avLst>
              <a:gd name="adj1" fmla="val 11430100000"/>
            </a:avLst>
          </a:prstGeom>
          <a:ln w="38100">
            <a:solidFill>
              <a:srgbClr val="011C9A"/>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797774" y="1645480"/>
            <a:ext cx="2263515" cy="1214203"/>
          </a:xfrm>
          <a:prstGeom prst="rect">
            <a:avLst/>
          </a:prstGeom>
          <a:noFill/>
          <a:ln>
            <a:solidFill>
              <a:srgbClr val="011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011C9A"/>
                </a:solidFill>
              </a:rPr>
              <a:t>Individual</a:t>
            </a:r>
            <a:endParaRPr lang="zh-CN" altLang="en-US" sz="3200" dirty="0" smtClean="0">
              <a:solidFill>
                <a:srgbClr val="011C9A"/>
              </a:solidFill>
            </a:endParaRPr>
          </a:p>
          <a:p>
            <a:pPr algn="ctr"/>
            <a:r>
              <a:rPr lang="en-US" altLang="zh-CN" sz="3200" dirty="0" smtClean="0">
                <a:solidFill>
                  <a:srgbClr val="011C9A"/>
                </a:solidFill>
              </a:rPr>
              <a:t>behavior</a:t>
            </a:r>
            <a:endParaRPr lang="en-US" sz="3200" dirty="0">
              <a:solidFill>
                <a:srgbClr val="011C9A"/>
              </a:solidFill>
            </a:endParaRPr>
          </a:p>
        </p:txBody>
      </p:sp>
      <p:sp>
        <p:nvSpPr>
          <p:cNvPr id="15" name="Rectangle 14"/>
          <p:cNvSpPr/>
          <p:nvPr/>
        </p:nvSpPr>
        <p:spPr>
          <a:xfrm>
            <a:off x="4797773" y="3010840"/>
            <a:ext cx="2263515" cy="1214203"/>
          </a:xfrm>
          <a:prstGeom prst="rect">
            <a:avLst/>
          </a:prstGeom>
          <a:noFill/>
          <a:ln>
            <a:solidFill>
              <a:srgbClr val="011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011C9A"/>
                </a:solidFill>
              </a:rPr>
              <a:t>Information</a:t>
            </a:r>
            <a:endParaRPr lang="zh-CN" altLang="en-US" sz="3200" dirty="0">
              <a:solidFill>
                <a:srgbClr val="011C9A"/>
              </a:solidFill>
            </a:endParaRPr>
          </a:p>
          <a:p>
            <a:pPr algn="ctr"/>
            <a:r>
              <a:rPr lang="en-US" altLang="zh-CN" sz="3200" dirty="0">
                <a:solidFill>
                  <a:srgbClr val="011C9A"/>
                </a:solidFill>
              </a:rPr>
              <a:t>c</a:t>
            </a:r>
            <a:r>
              <a:rPr lang="en-US" altLang="zh-CN" sz="3200" dirty="0" smtClean="0">
                <a:solidFill>
                  <a:srgbClr val="011C9A"/>
                </a:solidFill>
              </a:rPr>
              <a:t>ascade</a:t>
            </a:r>
            <a:endParaRPr lang="zh-CN" altLang="en-US" sz="3200" dirty="0" smtClean="0">
              <a:solidFill>
                <a:srgbClr val="011C9A"/>
              </a:solidFill>
            </a:endParaRPr>
          </a:p>
        </p:txBody>
      </p:sp>
      <p:cxnSp>
        <p:nvCxnSpPr>
          <p:cNvPr id="18" name="Elbow Connector 17"/>
          <p:cNvCxnSpPr>
            <a:stCxn id="14" idx="1"/>
            <a:endCxn id="15" idx="1"/>
          </p:cNvCxnSpPr>
          <p:nvPr/>
        </p:nvCxnSpPr>
        <p:spPr>
          <a:xfrm rot="10800000" flipV="1">
            <a:off x="4797774" y="2252582"/>
            <a:ext cx="1" cy="1365360"/>
          </a:xfrm>
          <a:prstGeom prst="bentConnector3">
            <a:avLst>
              <a:gd name="adj1" fmla="val 22860100000"/>
            </a:avLst>
          </a:prstGeom>
          <a:ln w="38100">
            <a:solidFill>
              <a:srgbClr val="011C9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 idx="3"/>
          </p:cNvCxnSpPr>
          <p:nvPr/>
        </p:nvCxnSpPr>
        <p:spPr>
          <a:xfrm flipV="1">
            <a:off x="3434591" y="2810654"/>
            <a:ext cx="1108810" cy="1"/>
          </a:xfrm>
          <a:prstGeom prst="line">
            <a:avLst/>
          </a:prstGeom>
          <a:ln w="38100">
            <a:solidFill>
              <a:srgbClr val="011C9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69823" y="3732551"/>
            <a:ext cx="674557" cy="0"/>
          </a:xfrm>
          <a:prstGeom prst="line">
            <a:avLst/>
          </a:prstGeom>
          <a:ln w="38100">
            <a:solidFill>
              <a:srgbClr val="011C9A"/>
            </a:solidFill>
          </a:ln>
        </p:spPr>
        <p:style>
          <a:lnRef idx="1">
            <a:schemeClr val="accent1"/>
          </a:lnRef>
          <a:fillRef idx="0">
            <a:schemeClr val="accent1"/>
          </a:fillRef>
          <a:effectRef idx="0">
            <a:schemeClr val="accent1"/>
          </a:effectRef>
          <a:fontRef idx="minor">
            <a:schemeClr val="tx1"/>
          </a:fontRef>
        </p:style>
      </p:cxnSp>
      <p:pic>
        <p:nvPicPr>
          <p:cNvPr id="17" name="Picture 2" descr="https://encrypted-tbn3.google.com/images?q=tbn:ANd9GcTU7eEsx9OKdPuh4KTU_eJn0L1fUCdW0DG3cHC7sUI_NWE-XeE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9872" y="2338909"/>
            <a:ext cx="4286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箭头连接符 44"/>
          <p:cNvCxnSpPr/>
          <p:nvPr/>
        </p:nvCxnSpPr>
        <p:spPr>
          <a:xfrm flipV="1">
            <a:off x="7778494" y="1997934"/>
            <a:ext cx="645976" cy="564023"/>
          </a:xfrm>
          <a:prstGeom prst="straightConnector1">
            <a:avLst/>
          </a:prstGeom>
          <a:noFill/>
          <a:ln w="6350" cap="flat" cmpd="sng" algn="ctr">
            <a:solidFill>
              <a:srgbClr val="5B9BD5"/>
            </a:solidFill>
            <a:prstDash val="solid"/>
            <a:miter lim="800000"/>
            <a:tailEnd type="triangle"/>
          </a:ln>
          <a:effectLst/>
        </p:spPr>
      </p:cxnSp>
      <p:pic>
        <p:nvPicPr>
          <p:cNvPr id="20" name="Picture 8" descr="Autumn Afternoon in Park and Forest">
            <a:hlinkClick r:id="rId5" tooltip="Autumn Afternoon in Park and Forest by Batikart"/>
          </p:cNvPr>
          <p:cNvPicPr>
            <a:picLocks noChangeAspect="1" noChangeArrowheads="1"/>
          </p:cNvPicPr>
          <p:nvPr/>
        </p:nvPicPr>
        <p:blipFill>
          <a:blip r:embed="rId6"/>
          <a:srcRect/>
          <a:stretch>
            <a:fillRect/>
          </a:stretch>
        </p:blipFill>
        <p:spPr bwMode="auto">
          <a:xfrm>
            <a:off x="8200610" y="1691137"/>
            <a:ext cx="447723" cy="306163"/>
          </a:xfrm>
          <a:prstGeom prst="rect">
            <a:avLst/>
          </a:prstGeom>
          <a:ln>
            <a:noFill/>
          </a:ln>
          <a:effectLst>
            <a:outerShdw blurRad="190500" algn="tl" rotWithShape="0">
              <a:srgbClr val="000000">
                <a:alpha val="70000"/>
              </a:srgbClr>
            </a:outerShdw>
          </a:effectLst>
        </p:spPr>
      </p:pic>
      <p:pic>
        <p:nvPicPr>
          <p:cNvPr id="21" name="图片 42"/>
          <p:cNvPicPr>
            <a:picLocks noChangeAspect="1"/>
          </p:cNvPicPr>
          <p:nvPr/>
        </p:nvPicPr>
        <p:blipFill rotWithShape="1">
          <a:blip r:embed="rId7"/>
          <a:srcRect l="37326" t="-50" r="29741" b="43247"/>
          <a:stretch/>
        </p:blipFill>
        <p:spPr>
          <a:xfrm>
            <a:off x="7349872" y="3010840"/>
            <a:ext cx="1454083" cy="1365359"/>
          </a:xfrm>
          <a:prstGeom prst="rect">
            <a:avLst/>
          </a:prstGeom>
        </p:spPr>
      </p:pic>
    </p:spTree>
    <p:extLst>
      <p:ext uri="{BB962C8B-B14F-4D97-AF65-F5344CB8AC3E}">
        <p14:creationId xmlns:p14="http://schemas.microsoft.com/office/powerpoint/2010/main" val="40984526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Modeling</a:t>
            </a:r>
            <a:r>
              <a:rPr lang="zh-CN" altLang="en-US" sz="3200" dirty="0" smtClean="0"/>
              <a:t> </a:t>
            </a:r>
            <a:r>
              <a:rPr lang="en-US" altLang="zh-CN" sz="3200" dirty="0" smtClean="0"/>
              <a:t>Individual</a:t>
            </a:r>
            <a:r>
              <a:rPr lang="zh-CN" altLang="en-US" sz="3200" dirty="0" smtClean="0"/>
              <a:t> </a:t>
            </a:r>
            <a:r>
              <a:rPr lang="en-US" altLang="zh-CN" sz="3200" dirty="0" smtClean="0"/>
              <a:t>Behavior</a:t>
            </a:r>
            <a:endParaRPr lang="en-US" sz="3200" dirty="0"/>
          </a:p>
        </p:txBody>
      </p:sp>
      <p:sp>
        <p:nvSpPr>
          <p:cNvPr id="3" name="Content Placeholder 2"/>
          <p:cNvSpPr>
            <a:spLocks noGrp="1"/>
          </p:cNvSpPr>
          <p:nvPr>
            <p:ph idx="1"/>
          </p:nvPr>
        </p:nvSpPr>
        <p:spPr/>
        <p:txBody>
          <a:bodyPr>
            <a:normAutofit/>
          </a:bodyPr>
          <a:lstStyle/>
          <a:p>
            <a:r>
              <a:rPr lang="en-US" altLang="zh-CN" sz="2400" dirty="0" smtClean="0">
                <a:solidFill>
                  <a:srgbClr val="011C9A"/>
                </a:solidFill>
              </a:rPr>
              <a:t>Pattern</a:t>
            </a:r>
            <a:r>
              <a:rPr lang="zh-CN" altLang="en-US" sz="2400" dirty="0" smtClean="0">
                <a:solidFill>
                  <a:srgbClr val="011C9A"/>
                </a:solidFill>
              </a:rPr>
              <a:t> </a:t>
            </a:r>
            <a:r>
              <a:rPr lang="en-US" altLang="zh-CN" sz="2400" dirty="0" smtClean="0">
                <a:solidFill>
                  <a:srgbClr val="011C9A"/>
                </a:solidFill>
              </a:rPr>
              <a:t>discovery,</a:t>
            </a:r>
            <a:r>
              <a:rPr lang="zh-CN" altLang="en-US" sz="2400" dirty="0" smtClean="0">
                <a:solidFill>
                  <a:srgbClr val="011C9A"/>
                </a:solidFill>
              </a:rPr>
              <a:t> </a:t>
            </a:r>
            <a:r>
              <a:rPr lang="en-US" altLang="zh-CN" sz="2400" dirty="0" smtClean="0">
                <a:solidFill>
                  <a:srgbClr val="011C9A"/>
                </a:solidFill>
              </a:rPr>
              <a:t>prediction</a:t>
            </a:r>
            <a:r>
              <a:rPr lang="zh-CN" altLang="en-US" sz="2400" dirty="0" smtClean="0">
                <a:solidFill>
                  <a:srgbClr val="011C9A"/>
                </a:solidFill>
              </a:rPr>
              <a:t> </a:t>
            </a:r>
            <a:r>
              <a:rPr lang="en-US" altLang="zh-CN" sz="2400" dirty="0" smtClean="0">
                <a:solidFill>
                  <a:srgbClr val="011C9A"/>
                </a:solidFill>
              </a:rPr>
              <a:t>and</a:t>
            </a:r>
            <a:r>
              <a:rPr lang="zh-CN" altLang="en-US" sz="2400" dirty="0" smtClean="0">
                <a:solidFill>
                  <a:srgbClr val="011C9A"/>
                </a:solidFill>
              </a:rPr>
              <a:t> </a:t>
            </a:r>
            <a:r>
              <a:rPr lang="en-US" altLang="zh-CN" sz="2400" dirty="0" smtClean="0">
                <a:solidFill>
                  <a:srgbClr val="011C9A"/>
                </a:solidFill>
              </a:rPr>
              <a:t>social</a:t>
            </a:r>
            <a:r>
              <a:rPr lang="zh-CN" altLang="en-US" sz="2400" dirty="0" smtClean="0">
                <a:solidFill>
                  <a:srgbClr val="011C9A"/>
                </a:solidFill>
              </a:rPr>
              <a:t> </a:t>
            </a:r>
            <a:r>
              <a:rPr lang="en-US" altLang="zh-CN" sz="2400" dirty="0" smtClean="0">
                <a:solidFill>
                  <a:srgbClr val="011C9A"/>
                </a:solidFill>
              </a:rPr>
              <a:t>recommendation</a:t>
            </a:r>
            <a:endParaRPr lang="zh-CN" altLang="en-US" sz="2400" dirty="0" smtClean="0">
              <a:solidFill>
                <a:srgbClr val="011C9A"/>
              </a:solidFill>
            </a:endParaRPr>
          </a:p>
          <a:p>
            <a:r>
              <a:rPr lang="en-US" altLang="zh-CN" sz="2400" dirty="0" err="1" smtClean="0">
                <a:solidFill>
                  <a:srgbClr val="011C9A"/>
                </a:solidFill>
              </a:rPr>
              <a:t>ContextMF</a:t>
            </a:r>
            <a:r>
              <a:rPr lang="en-US" altLang="zh-CN" sz="2400" dirty="0" smtClean="0">
                <a:solidFill>
                  <a:srgbClr val="011C9A"/>
                </a:solidFill>
              </a:rPr>
              <a:t>:</a:t>
            </a:r>
            <a:r>
              <a:rPr lang="zh-CN" altLang="en-US" sz="2400" dirty="0" smtClean="0">
                <a:solidFill>
                  <a:srgbClr val="011C9A"/>
                </a:solidFill>
              </a:rPr>
              <a:t> </a:t>
            </a:r>
            <a:r>
              <a:rPr lang="en-US" altLang="zh-CN" sz="2400" dirty="0">
                <a:solidFill>
                  <a:srgbClr val="011C9A"/>
                </a:solidFill>
              </a:rPr>
              <a:t>Social</a:t>
            </a:r>
            <a:r>
              <a:rPr lang="zh-CN" altLang="en-US" sz="2400" dirty="0">
                <a:solidFill>
                  <a:srgbClr val="011C9A"/>
                </a:solidFill>
              </a:rPr>
              <a:t> </a:t>
            </a:r>
            <a:r>
              <a:rPr lang="en-US" altLang="zh-CN" sz="2400" dirty="0">
                <a:solidFill>
                  <a:srgbClr val="011C9A"/>
                </a:solidFill>
              </a:rPr>
              <a:t>contexts</a:t>
            </a:r>
            <a:r>
              <a:rPr lang="zh-CN" altLang="en-US" sz="2400" dirty="0">
                <a:solidFill>
                  <a:srgbClr val="011C9A"/>
                </a:solidFill>
              </a:rPr>
              <a:t> </a:t>
            </a:r>
            <a:r>
              <a:rPr lang="en-US" altLang="zh-CN" sz="2400" dirty="0" smtClean="0">
                <a:solidFill>
                  <a:srgbClr val="011C9A"/>
                </a:solidFill>
              </a:rPr>
              <a:t>(preference</a:t>
            </a:r>
            <a:r>
              <a:rPr lang="zh-CN" altLang="en-US" sz="2400" dirty="0" smtClean="0">
                <a:solidFill>
                  <a:srgbClr val="011C9A"/>
                </a:solidFill>
              </a:rPr>
              <a:t> </a:t>
            </a:r>
            <a:r>
              <a:rPr lang="en-US" altLang="zh-CN" sz="2400" dirty="0" smtClean="0">
                <a:solidFill>
                  <a:srgbClr val="011C9A"/>
                </a:solidFill>
              </a:rPr>
              <a:t>&amp;</a:t>
            </a:r>
            <a:r>
              <a:rPr lang="zh-CN" altLang="en-US" sz="2400" dirty="0" smtClean="0">
                <a:solidFill>
                  <a:srgbClr val="011C9A"/>
                </a:solidFill>
              </a:rPr>
              <a:t> </a:t>
            </a:r>
            <a:r>
              <a:rPr lang="en-US" altLang="zh-CN" sz="2400" dirty="0" smtClean="0">
                <a:solidFill>
                  <a:srgbClr val="011C9A"/>
                </a:solidFill>
              </a:rPr>
              <a:t>influence)</a:t>
            </a:r>
            <a:endParaRPr lang="zh-CN" altLang="en-US" sz="2400" dirty="0" smtClean="0">
              <a:solidFill>
                <a:srgbClr val="011C9A"/>
              </a:solidFill>
            </a:endParaRPr>
          </a:p>
          <a:p>
            <a:r>
              <a:rPr lang="en-US" altLang="zh-CN" sz="2400" dirty="0" smtClean="0">
                <a:solidFill>
                  <a:srgbClr val="011C9A"/>
                </a:solidFill>
              </a:rPr>
              <a:t>FEMA:</a:t>
            </a:r>
            <a:r>
              <a:rPr lang="zh-CN" altLang="en-US" sz="2400" dirty="0" smtClean="0">
                <a:solidFill>
                  <a:srgbClr val="011C9A"/>
                </a:solidFill>
              </a:rPr>
              <a:t> </a:t>
            </a:r>
            <a:r>
              <a:rPr lang="en-US" altLang="zh-CN" sz="2400" dirty="0" smtClean="0">
                <a:solidFill>
                  <a:srgbClr val="011C9A"/>
                </a:solidFill>
              </a:rPr>
              <a:t>Spatiotemporal</a:t>
            </a:r>
            <a:r>
              <a:rPr lang="zh-CN" altLang="en-US" sz="2400" dirty="0" smtClean="0">
                <a:solidFill>
                  <a:srgbClr val="011C9A"/>
                </a:solidFill>
              </a:rPr>
              <a:t> </a:t>
            </a:r>
            <a:r>
              <a:rPr lang="en-US" altLang="zh-CN" sz="2400" dirty="0" smtClean="0">
                <a:solidFill>
                  <a:srgbClr val="011C9A"/>
                </a:solidFill>
              </a:rPr>
              <a:t>contexts</a:t>
            </a:r>
            <a:r>
              <a:rPr lang="zh-CN" altLang="en-US" sz="2400" dirty="0" smtClean="0">
                <a:solidFill>
                  <a:srgbClr val="011C9A"/>
                </a:solidFill>
              </a:rPr>
              <a:t> </a:t>
            </a:r>
            <a:r>
              <a:rPr lang="en-US" altLang="zh-CN" sz="2400" dirty="0" smtClean="0">
                <a:solidFill>
                  <a:srgbClr val="011C9A"/>
                </a:solidFill>
              </a:rPr>
              <a:t>(multi-faceted</a:t>
            </a:r>
            <a:r>
              <a:rPr lang="zh-CN" altLang="en-US" sz="2400" dirty="0" smtClean="0">
                <a:solidFill>
                  <a:srgbClr val="011C9A"/>
                </a:solidFill>
              </a:rPr>
              <a:t> </a:t>
            </a:r>
            <a:r>
              <a:rPr lang="en-US" altLang="zh-CN" sz="2400" dirty="0" smtClean="0">
                <a:solidFill>
                  <a:srgbClr val="011C9A"/>
                </a:solidFill>
              </a:rPr>
              <a:t>&amp;</a:t>
            </a:r>
            <a:r>
              <a:rPr lang="zh-CN" altLang="en-US" sz="2400" dirty="0" smtClean="0">
                <a:solidFill>
                  <a:srgbClr val="011C9A"/>
                </a:solidFill>
              </a:rPr>
              <a:t> </a:t>
            </a:r>
            <a:r>
              <a:rPr lang="en-US" altLang="zh-CN" sz="2400" dirty="0" smtClean="0">
                <a:solidFill>
                  <a:srgbClr val="011C9A"/>
                </a:solidFill>
              </a:rPr>
              <a:t>dynamic)</a:t>
            </a:r>
            <a:endParaRPr lang="zh-CN" altLang="en-US" sz="2400" dirty="0" smtClean="0">
              <a:solidFill>
                <a:srgbClr val="011C9A"/>
              </a:solidFill>
            </a:endParaRPr>
          </a:p>
          <a:p>
            <a:r>
              <a:rPr lang="en-US" altLang="zh-CN" sz="2400" dirty="0" smtClean="0">
                <a:solidFill>
                  <a:srgbClr val="011C9A"/>
                </a:solidFill>
              </a:rPr>
              <a:t>Hybrid</a:t>
            </a:r>
            <a:r>
              <a:rPr lang="zh-CN" altLang="en-US" sz="2400" dirty="0" smtClean="0">
                <a:solidFill>
                  <a:srgbClr val="011C9A"/>
                </a:solidFill>
              </a:rPr>
              <a:t> </a:t>
            </a:r>
            <a:r>
              <a:rPr lang="en-US" altLang="zh-CN" sz="2400" dirty="0" smtClean="0">
                <a:solidFill>
                  <a:srgbClr val="011C9A"/>
                </a:solidFill>
              </a:rPr>
              <a:t>Random</a:t>
            </a:r>
            <a:r>
              <a:rPr lang="zh-CN" altLang="en-US" sz="2400" dirty="0" smtClean="0">
                <a:solidFill>
                  <a:srgbClr val="011C9A"/>
                </a:solidFill>
              </a:rPr>
              <a:t> </a:t>
            </a:r>
            <a:r>
              <a:rPr lang="en-US" altLang="zh-CN" sz="2400" dirty="0" smtClean="0">
                <a:solidFill>
                  <a:srgbClr val="011C9A"/>
                </a:solidFill>
              </a:rPr>
              <a:t>Walk:</a:t>
            </a:r>
            <a:r>
              <a:rPr lang="zh-CN" altLang="en-US" sz="2400" dirty="0" smtClean="0">
                <a:solidFill>
                  <a:srgbClr val="011C9A"/>
                </a:solidFill>
              </a:rPr>
              <a:t> </a:t>
            </a:r>
            <a:r>
              <a:rPr lang="en-US" altLang="zh-CN" sz="2400" dirty="0" smtClean="0">
                <a:solidFill>
                  <a:srgbClr val="011C9A"/>
                </a:solidFill>
              </a:rPr>
              <a:t>Social</a:t>
            </a:r>
            <a:r>
              <a:rPr lang="zh-CN" altLang="en-US" sz="2400" dirty="0" smtClean="0">
                <a:solidFill>
                  <a:srgbClr val="011C9A"/>
                </a:solidFill>
              </a:rPr>
              <a:t> </a:t>
            </a:r>
            <a:r>
              <a:rPr lang="en-US" altLang="zh-CN" sz="2400" dirty="0" smtClean="0">
                <a:solidFill>
                  <a:srgbClr val="011C9A"/>
                </a:solidFill>
              </a:rPr>
              <a:t>bridging</a:t>
            </a:r>
            <a:r>
              <a:rPr lang="zh-CN" altLang="en-US" sz="2400" dirty="0" smtClean="0">
                <a:solidFill>
                  <a:srgbClr val="011C9A"/>
                </a:solidFill>
              </a:rPr>
              <a:t> </a:t>
            </a:r>
            <a:r>
              <a:rPr lang="en-US" altLang="zh-CN" sz="2400" dirty="0" smtClean="0">
                <a:solidFill>
                  <a:srgbClr val="011C9A"/>
                </a:solidFill>
              </a:rPr>
              <a:t>multiple</a:t>
            </a:r>
            <a:r>
              <a:rPr lang="zh-CN" altLang="en-US" sz="2400" dirty="0" smtClean="0">
                <a:solidFill>
                  <a:srgbClr val="011C9A"/>
                </a:solidFill>
              </a:rPr>
              <a:t> </a:t>
            </a:r>
            <a:r>
              <a:rPr lang="en-US" altLang="zh-CN" sz="2400" dirty="0" smtClean="0">
                <a:solidFill>
                  <a:srgbClr val="011C9A"/>
                </a:solidFill>
              </a:rPr>
              <a:t>domains</a:t>
            </a:r>
            <a:endParaRPr lang="zh-CN" altLang="en-US" sz="2400"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203</a:t>
            </a:fld>
            <a:endParaRPr lang="en-US"/>
          </a:p>
        </p:txBody>
      </p:sp>
    </p:spTree>
    <p:extLst>
      <p:ext uri="{BB962C8B-B14F-4D97-AF65-F5344CB8AC3E}">
        <p14:creationId xmlns:p14="http://schemas.microsoft.com/office/powerpoint/2010/main" val="193729955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Modeling</a:t>
            </a:r>
            <a:r>
              <a:rPr lang="zh-CN" altLang="en-US" sz="3200" dirty="0" smtClean="0"/>
              <a:t> </a:t>
            </a:r>
            <a:r>
              <a:rPr lang="en-US" altLang="zh-CN" sz="3200" dirty="0" smtClean="0"/>
              <a:t>Cascading</a:t>
            </a:r>
            <a:r>
              <a:rPr lang="zh-CN" altLang="en-US" sz="3200" dirty="0" smtClean="0"/>
              <a:t> </a:t>
            </a:r>
            <a:r>
              <a:rPr lang="en-US" altLang="zh-CN" sz="3200" dirty="0" smtClean="0"/>
              <a:t>Behavior</a:t>
            </a:r>
            <a:endParaRPr lang="en-US" sz="3200" dirty="0"/>
          </a:p>
        </p:txBody>
      </p:sp>
      <p:sp>
        <p:nvSpPr>
          <p:cNvPr id="3" name="Content Placeholder 2"/>
          <p:cNvSpPr>
            <a:spLocks noGrp="1"/>
          </p:cNvSpPr>
          <p:nvPr>
            <p:ph idx="1"/>
          </p:nvPr>
        </p:nvSpPr>
        <p:spPr/>
        <p:txBody>
          <a:bodyPr>
            <a:normAutofit/>
          </a:bodyPr>
          <a:lstStyle/>
          <a:p>
            <a:r>
              <a:rPr lang="en-US" altLang="zh-CN" sz="2400" dirty="0">
                <a:solidFill>
                  <a:srgbClr val="011C9A"/>
                </a:solidFill>
              </a:rPr>
              <a:t>Before predicting information spreading, understanding the behavioral mechanism is critical and </a:t>
            </a:r>
            <a:r>
              <a:rPr lang="en-US" altLang="zh-CN" sz="2400" dirty="0" smtClean="0">
                <a:solidFill>
                  <a:srgbClr val="011C9A"/>
                </a:solidFill>
              </a:rPr>
              <a:t>fundamental.</a:t>
            </a:r>
            <a:endParaRPr lang="zh-CN" altLang="en-US" sz="2400" dirty="0" smtClean="0">
              <a:solidFill>
                <a:srgbClr val="011C9A"/>
              </a:solidFill>
            </a:endParaRPr>
          </a:p>
          <a:p>
            <a:r>
              <a:rPr lang="en-US" altLang="zh-CN" sz="2400" dirty="0" smtClean="0">
                <a:solidFill>
                  <a:srgbClr val="011C9A"/>
                </a:solidFill>
              </a:rPr>
              <a:t>Behaviors </a:t>
            </a:r>
            <a:r>
              <a:rPr lang="en-US" altLang="zh-CN" sz="2400" dirty="0">
                <a:solidFill>
                  <a:srgbClr val="011C9A"/>
                </a:solidFill>
              </a:rPr>
              <a:t>can be modeled in different granularities, which depends on the target </a:t>
            </a:r>
            <a:r>
              <a:rPr lang="en-US" altLang="zh-CN" sz="2400" dirty="0" smtClean="0">
                <a:solidFill>
                  <a:srgbClr val="011C9A"/>
                </a:solidFill>
              </a:rPr>
              <a:t>problem.</a:t>
            </a:r>
            <a:endParaRPr lang="zh-CN" altLang="en-US" sz="2400" dirty="0" smtClean="0">
              <a:solidFill>
                <a:srgbClr val="011C9A"/>
              </a:solidFill>
            </a:endParaRPr>
          </a:p>
          <a:p>
            <a:r>
              <a:rPr lang="en-US" altLang="zh-CN" sz="2400" dirty="0" smtClean="0">
                <a:solidFill>
                  <a:srgbClr val="011C9A"/>
                </a:solidFill>
              </a:rPr>
              <a:t>Modeling </a:t>
            </a:r>
            <a:r>
              <a:rPr lang="en-US" altLang="zh-CN" sz="2400" dirty="0">
                <a:solidFill>
                  <a:srgbClr val="011C9A"/>
                </a:solidFill>
              </a:rPr>
              <a:t>information spreading with continuous-time model is promising and demonstrated to be effective in our research.</a:t>
            </a:r>
            <a:endParaRPr lang="zh-CN" altLang="en-US" sz="2400"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204</a:t>
            </a:fld>
            <a:endParaRPr lang="en-US"/>
          </a:p>
        </p:txBody>
      </p:sp>
    </p:spTree>
    <p:extLst>
      <p:ext uri="{BB962C8B-B14F-4D97-AF65-F5344CB8AC3E}">
        <p14:creationId xmlns:p14="http://schemas.microsoft.com/office/powerpoint/2010/main" val="145432821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Detecting</a:t>
            </a:r>
            <a:r>
              <a:rPr lang="zh-CN" altLang="en-US" sz="3200" dirty="0" smtClean="0"/>
              <a:t> </a:t>
            </a:r>
            <a:r>
              <a:rPr lang="en-US" altLang="zh-CN" sz="3200" dirty="0" smtClean="0"/>
              <a:t>Unnatural</a:t>
            </a:r>
            <a:r>
              <a:rPr lang="zh-CN" altLang="en-US" sz="3200" dirty="0" smtClean="0"/>
              <a:t> </a:t>
            </a:r>
            <a:r>
              <a:rPr lang="en-US" altLang="zh-CN" sz="3200" dirty="0" smtClean="0"/>
              <a:t>Behavior</a:t>
            </a:r>
            <a:endParaRPr lang="en-US" sz="3200" dirty="0"/>
          </a:p>
        </p:txBody>
      </p:sp>
      <p:sp>
        <p:nvSpPr>
          <p:cNvPr id="3" name="Content Placeholder 2"/>
          <p:cNvSpPr>
            <a:spLocks noGrp="1"/>
          </p:cNvSpPr>
          <p:nvPr>
            <p:ph idx="1"/>
          </p:nvPr>
        </p:nvSpPr>
        <p:spPr/>
        <p:txBody>
          <a:bodyPr>
            <a:normAutofit/>
          </a:bodyPr>
          <a:lstStyle/>
          <a:p>
            <a:r>
              <a:rPr lang="en-US" altLang="zh-CN" sz="2800" dirty="0" smtClean="0">
                <a:solidFill>
                  <a:srgbClr val="011C9A"/>
                </a:solidFill>
              </a:rPr>
              <a:t>Suspicious</a:t>
            </a:r>
            <a:r>
              <a:rPr lang="zh-CN" altLang="en-US" sz="2800" dirty="0" smtClean="0">
                <a:solidFill>
                  <a:srgbClr val="011C9A"/>
                </a:solidFill>
              </a:rPr>
              <a:t> </a:t>
            </a:r>
            <a:r>
              <a:rPr lang="en-US" altLang="zh-CN" sz="2800" dirty="0" smtClean="0">
                <a:solidFill>
                  <a:srgbClr val="011C9A"/>
                </a:solidFill>
              </a:rPr>
              <a:t>behavioral</a:t>
            </a:r>
            <a:r>
              <a:rPr lang="zh-CN" altLang="en-US" sz="2800" dirty="0" smtClean="0">
                <a:solidFill>
                  <a:srgbClr val="011C9A"/>
                </a:solidFill>
              </a:rPr>
              <a:t> </a:t>
            </a:r>
            <a:r>
              <a:rPr lang="en-US" altLang="zh-CN" sz="2800" dirty="0" smtClean="0">
                <a:solidFill>
                  <a:srgbClr val="011C9A"/>
                </a:solidFill>
              </a:rPr>
              <a:t>patterns</a:t>
            </a:r>
            <a:endParaRPr lang="zh-CN" altLang="en-US" sz="2800" dirty="0" smtClean="0">
              <a:solidFill>
                <a:srgbClr val="011C9A"/>
              </a:solidFill>
            </a:endParaRPr>
          </a:p>
          <a:p>
            <a:pPr lvl="1"/>
            <a:r>
              <a:rPr lang="en-US" altLang="zh-CN" sz="2400" dirty="0" smtClean="0">
                <a:solidFill>
                  <a:srgbClr val="011C9A"/>
                </a:solidFill>
              </a:rPr>
              <a:t>Lockstep</a:t>
            </a:r>
            <a:r>
              <a:rPr lang="zh-CN" altLang="en-US" sz="2400" dirty="0" smtClean="0">
                <a:solidFill>
                  <a:srgbClr val="011C9A"/>
                </a:solidFill>
              </a:rPr>
              <a:t> </a:t>
            </a:r>
            <a:r>
              <a:rPr lang="en-US" altLang="zh-CN" sz="2400" dirty="0" smtClean="0">
                <a:solidFill>
                  <a:srgbClr val="011C9A"/>
                </a:solidFill>
              </a:rPr>
              <a:t>pattern:</a:t>
            </a:r>
            <a:r>
              <a:rPr lang="zh-CN" altLang="en-US" sz="2400" dirty="0" smtClean="0">
                <a:solidFill>
                  <a:srgbClr val="011C9A"/>
                </a:solidFill>
              </a:rPr>
              <a:t> </a:t>
            </a:r>
            <a:r>
              <a:rPr lang="en-US" altLang="zh-CN" sz="2400" dirty="0" err="1" smtClean="0">
                <a:solidFill>
                  <a:srgbClr val="011C9A"/>
                </a:solidFill>
              </a:rPr>
              <a:t>CopyCatch</a:t>
            </a:r>
            <a:r>
              <a:rPr lang="en-US" altLang="zh-CN" sz="2400" dirty="0" smtClean="0">
                <a:solidFill>
                  <a:srgbClr val="011C9A"/>
                </a:solidFill>
              </a:rPr>
              <a:t>,</a:t>
            </a:r>
            <a:r>
              <a:rPr lang="zh-CN" altLang="en-US" sz="2400" dirty="0" smtClean="0">
                <a:solidFill>
                  <a:srgbClr val="011C9A"/>
                </a:solidFill>
              </a:rPr>
              <a:t> </a:t>
            </a:r>
            <a:r>
              <a:rPr lang="en-US" altLang="zh-CN" sz="2400" dirty="0" err="1" smtClean="0">
                <a:solidFill>
                  <a:srgbClr val="011C9A"/>
                </a:solidFill>
              </a:rPr>
              <a:t>LockInfer</a:t>
            </a:r>
            <a:endParaRPr lang="zh-CN" altLang="en-US" sz="2400" dirty="0" smtClean="0">
              <a:solidFill>
                <a:srgbClr val="011C9A"/>
              </a:solidFill>
            </a:endParaRPr>
          </a:p>
          <a:p>
            <a:pPr lvl="1"/>
            <a:r>
              <a:rPr lang="en-US" altLang="zh-CN" sz="2400" dirty="0" smtClean="0">
                <a:solidFill>
                  <a:srgbClr val="011C9A"/>
                </a:solidFill>
              </a:rPr>
              <a:t>Synchronized</a:t>
            </a:r>
            <a:r>
              <a:rPr lang="zh-CN" altLang="en-US" sz="2400" dirty="0" smtClean="0">
                <a:solidFill>
                  <a:srgbClr val="011C9A"/>
                </a:solidFill>
              </a:rPr>
              <a:t> </a:t>
            </a:r>
            <a:r>
              <a:rPr lang="en-US" altLang="zh-CN" sz="2400" dirty="0" smtClean="0">
                <a:solidFill>
                  <a:srgbClr val="011C9A"/>
                </a:solidFill>
              </a:rPr>
              <a:t>pattern:</a:t>
            </a:r>
            <a:r>
              <a:rPr lang="zh-CN" altLang="en-US" sz="2400" dirty="0" smtClean="0">
                <a:solidFill>
                  <a:srgbClr val="011C9A"/>
                </a:solidFill>
              </a:rPr>
              <a:t> </a:t>
            </a:r>
            <a:r>
              <a:rPr lang="en-US" altLang="zh-CN" sz="2400" dirty="0" err="1" smtClean="0">
                <a:solidFill>
                  <a:srgbClr val="011C9A"/>
                </a:solidFill>
              </a:rPr>
              <a:t>CatchSync</a:t>
            </a:r>
            <a:endParaRPr lang="zh-CN" altLang="en-US" sz="2400" dirty="0" smtClean="0">
              <a:solidFill>
                <a:srgbClr val="011C9A"/>
              </a:solidFill>
            </a:endParaRPr>
          </a:p>
          <a:p>
            <a:pPr lvl="1"/>
            <a:r>
              <a:rPr lang="en-US" altLang="zh-CN" sz="2400" dirty="0" smtClean="0">
                <a:solidFill>
                  <a:srgbClr val="011C9A"/>
                </a:solidFill>
              </a:rPr>
              <a:t>Multi-dimensional</a:t>
            </a:r>
            <a:r>
              <a:rPr lang="zh-CN" altLang="en-US" sz="2400" dirty="0" smtClean="0">
                <a:solidFill>
                  <a:srgbClr val="011C9A"/>
                </a:solidFill>
              </a:rPr>
              <a:t> </a:t>
            </a:r>
            <a:r>
              <a:rPr lang="en-US" altLang="zh-CN" sz="2400" dirty="0" smtClean="0">
                <a:solidFill>
                  <a:srgbClr val="011C9A"/>
                </a:solidFill>
              </a:rPr>
              <a:t>suspiciousness:</a:t>
            </a:r>
            <a:r>
              <a:rPr lang="zh-CN" altLang="en-US" sz="2400" dirty="0" smtClean="0">
                <a:solidFill>
                  <a:srgbClr val="011C9A"/>
                </a:solidFill>
              </a:rPr>
              <a:t> </a:t>
            </a:r>
            <a:r>
              <a:rPr lang="en-US" altLang="zh-CN" sz="2400" dirty="0" err="1" smtClean="0">
                <a:solidFill>
                  <a:srgbClr val="011C9A"/>
                </a:solidFill>
              </a:rPr>
              <a:t>CrossSpot</a:t>
            </a:r>
            <a:endParaRPr lang="zh-CN" altLang="en-US" sz="2400"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205</a:t>
            </a:fld>
            <a:endParaRPr lang="en-US"/>
          </a:p>
        </p:txBody>
      </p:sp>
    </p:spTree>
    <p:extLst>
      <p:ext uri="{BB962C8B-B14F-4D97-AF65-F5344CB8AC3E}">
        <p14:creationId xmlns:p14="http://schemas.microsoft.com/office/powerpoint/2010/main" val="167020819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Acknowledge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206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5230" y="4366190"/>
            <a:ext cx="1435987" cy="168572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8804" y="1610369"/>
            <a:ext cx="1828800" cy="12192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931" y="3631345"/>
            <a:ext cx="2088424" cy="245162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3409" y="4401442"/>
            <a:ext cx="1151592" cy="171182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284" y="1289984"/>
            <a:ext cx="1828800" cy="1903614"/>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048" y="3818819"/>
            <a:ext cx="1828800" cy="182880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0313" y="1289984"/>
            <a:ext cx="1828800" cy="2214282"/>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02261" y="1472339"/>
            <a:ext cx="1828800" cy="2316479"/>
          </a:xfrm>
          <a:prstGeom prst="rect">
            <a:avLst/>
          </a:prstGeom>
        </p:spPr>
      </p:pic>
      <p:sp>
        <p:nvSpPr>
          <p:cNvPr id="14" name="Rectangle 13"/>
          <p:cNvSpPr/>
          <p:nvPr/>
        </p:nvSpPr>
        <p:spPr>
          <a:xfrm>
            <a:off x="-100554" y="3172488"/>
            <a:ext cx="2424831" cy="646331"/>
          </a:xfrm>
          <a:prstGeom prst="rect">
            <a:avLst/>
          </a:prstGeom>
        </p:spPr>
        <p:txBody>
          <a:bodyPr wrap="none">
            <a:spAutoFit/>
          </a:bodyPr>
          <a:lstStyle/>
          <a:p>
            <a:pPr algn="ctr"/>
            <a:r>
              <a:rPr lang="en-US" altLang="zh-CN" b="1" dirty="0" smtClean="0">
                <a:solidFill>
                  <a:srgbClr val="011C9A"/>
                </a:solidFill>
              </a:rPr>
              <a:t>Prof.</a:t>
            </a:r>
            <a:r>
              <a:rPr lang="zh-CN" altLang="en-US" b="1" dirty="0" smtClean="0">
                <a:solidFill>
                  <a:srgbClr val="011C9A"/>
                </a:solidFill>
              </a:rPr>
              <a:t> </a:t>
            </a:r>
            <a:r>
              <a:rPr lang="en-US" altLang="zh-CN" b="1" dirty="0" err="1" smtClean="0">
                <a:solidFill>
                  <a:srgbClr val="011C9A"/>
                </a:solidFill>
              </a:rPr>
              <a:t>Shiqiang</a:t>
            </a:r>
            <a:r>
              <a:rPr lang="zh-CN" altLang="en-US" b="1" dirty="0" smtClean="0">
                <a:solidFill>
                  <a:srgbClr val="011C9A"/>
                </a:solidFill>
              </a:rPr>
              <a:t> </a:t>
            </a:r>
            <a:r>
              <a:rPr lang="en-US" altLang="zh-CN" b="1" dirty="0" smtClean="0">
                <a:solidFill>
                  <a:srgbClr val="011C9A"/>
                </a:solidFill>
              </a:rPr>
              <a:t>Yang</a:t>
            </a:r>
            <a:endParaRPr lang="zh-CN" altLang="en-US" b="1" dirty="0">
              <a:solidFill>
                <a:srgbClr val="011C9A"/>
              </a:solidFill>
            </a:endParaRPr>
          </a:p>
          <a:p>
            <a:pPr algn="ctr"/>
            <a:r>
              <a:rPr lang="en-US" altLang="zh-CN" b="1" dirty="0" smtClean="0">
                <a:solidFill>
                  <a:srgbClr val="011C9A"/>
                </a:solidFill>
              </a:rPr>
              <a:t>Tsinghua</a:t>
            </a:r>
            <a:endParaRPr lang="en-US" b="1" dirty="0">
              <a:solidFill>
                <a:srgbClr val="011C9A"/>
              </a:solidFill>
            </a:endParaRPr>
          </a:p>
        </p:txBody>
      </p:sp>
      <p:sp>
        <p:nvSpPr>
          <p:cNvPr id="16" name="Rectangle 15"/>
          <p:cNvSpPr/>
          <p:nvPr/>
        </p:nvSpPr>
        <p:spPr>
          <a:xfrm>
            <a:off x="0" y="5584079"/>
            <a:ext cx="2065630" cy="646331"/>
          </a:xfrm>
          <a:prstGeom prst="rect">
            <a:avLst/>
          </a:prstGeom>
        </p:spPr>
        <p:txBody>
          <a:bodyPr wrap="none">
            <a:spAutoFit/>
          </a:bodyPr>
          <a:lstStyle/>
          <a:p>
            <a:pPr algn="ctr"/>
            <a:r>
              <a:rPr lang="en-US" altLang="zh-CN" b="1" dirty="0" smtClean="0">
                <a:solidFill>
                  <a:srgbClr val="011C9A"/>
                </a:solidFill>
              </a:rPr>
              <a:t>Prof.</a:t>
            </a:r>
            <a:r>
              <a:rPr lang="zh-CN" altLang="en-US" b="1" dirty="0" smtClean="0">
                <a:solidFill>
                  <a:srgbClr val="011C9A"/>
                </a:solidFill>
              </a:rPr>
              <a:t> </a:t>
            </a:r>
            <a:r>
              <a:rPr lang="en-US" altLang="zh-CN" b="1" dirty="0" err="1" smtClean="0">
                <a:solidFill>
                  <a:srgbClr val="011C9A"/>
                </a:solidFill>
              </a:rPr>
              <a:t>Wenwu</a:t>
            </a:r>
            <a:r>
              <a:rPr lang="zh-CN" altLang="en-US" b="1" dirty="0" smtClean="0">
                <a:solidFill>
                  <a:srgbClr val="011C9A"/>
                </a:solidFill>
              </a:rPr>
              <a:t> </a:t>
            </a:r>
            <a:r>
              <a:rPr lang="en-US" altLang="zh-CN" b="1" dirty="0" smtClean="0">
                <a:solidFill>
                  <a:srgbClr val="011C9A"/>
                </a:solidFill>
              </a:rPr>
              <a:t>Zhu</a:t>
            </a:r>
            <a:endParaRPr lang="zh-CN" altLang="en-US" b="1" dirty="0">
              <a:solidFill>
                <a:srgbClr val="011C9A"/>
              </a:solidFill>
            </a:endParaRPr>
          </a:p>
          <a:p>
            <a:pPr algn="ctr"/>
            <a:r>
              <a:rPr lang="en-US" altLang="zh-CN" b="1" dirty="0" smtClean="0">
                <a:solidFill>
                  <a:srgbClr val="011C9A"/>
                </a:solidFill>
              </a:rPr>
              <a:t>Tsinghua</a:t>
            </a:r>
            <a:endParaRPr lang="en-US" b="1" dirty="0">
              <a:solidFill>
                <a:srgbClr val="011C9A"/>
              </a:solidFill>
            </a:endParaRPr>
          </a:p>
        </p:txBody>
      </p:sp>
      <p:sp>
        <p:nvSpPr>
          <p:cNvPr id="17" name="Rectangle 16"/>
          <p:cNvSpPr/>
          <p:nvPr/>
        </p:nvSpPr>
        <p:spPr>
          <a:xfrm>
            <a:off x="1974247" y="3767708"/>
            <a:ext cx="2980304" cy="646331"/>
          </a:xfrm>
          <a:prstGeom prst="rect">
            <a:avLst/>
          </a:prstGeom>
        </p:spPr>
        <p:txBody>
          <a:bodyPr wrap="none">
            <a:spAutoFit/>
          </a:bodyPr>
          <a:lstStyle/>
          <a:p>
            <a:pPr algn="ctr"/>
            <a:r>
              <a:rPr lang="en-US" altLang="zh-CN" b="1" dirty="0" smtClean="0">
                <a:solidFill>
                  <a:srgbClr val="011C9A"/>
                </a:solidFill>
              </a:rPr>
              <a:t>Prof.</a:t>
            </a:r>
            <a:r>
              <a:rPr lang="zh-CN" altLang="en-US" b="1" dirty="0" smtClean="0">
                <a:solidFill>
                  <a:srgbClr val="011C9A"/>
                </a:solidFill>
              </a:rPr>
              <a:t> </a:t>
            </a:r>
            <a:r>
              <a:rPr lang="en-US" altLang="zh-CN" b="1" dirty="0" err="1" smtClean="0">
                <a:solidFill>
                  <a:srgbClr val="011C9A"/>
                </a:solidFill>
              </a:rPr>
              <a:t>Fei</a:t>
            </a:r>
            <a:r>
              <a:rPr lang="zh-CN" altLang="en-US" b="1" dirty="0" smtClean="0">
                <a:solidFill>
                  <a:srgbClr val="011C9A"/>
                </a:solidFill>
              </a:rPr>
              <a:t> </a:t>
            </a:r>
            <a:r>
              <a:rPr lang="en-US" altLang="zh-CN" b="1" dirty="0" smtClean="0">
                <a:solidFill>
                  <a:srgbClr val="011C9A"/>
                </a:solidFill>
              </a:rPr>
              <a:t>Wang</a:t>
            </a:r>
            <a:endParaRPr lang="zh-CN" altLang="en-US" b="1" dirty="0" smtClean="0">
              <a:solidFill>
                <a:srgbClr val="011C9A"/>
              </a:solidFill>
            </a:endParaRPr>
          </a:p>
          <a:p>
            <a:pPr algn="ctr"/>
            <a:r>
              <a:rPr lang="en-US" altLang="zh-CN" b="1" dirty="0" smtClean="0">
                <a:solidFill>
                  <a:srgbClr val="011C9A"/>
                </a:solidFill>
              </a:rPr>
              <a:t>University</a:t>
            </a:r>
            <a:r>
              <a:rPr lang="zh-CN" altLang="en-US" b="1" dirty="0" smtClean="0">
                <a:solidFill>
                  <a:srgbClr val="011C9A"/>
                </a:solidFill>
              </a:rPr>
              <a:t> </a:t>
            </a:r>
            <a:r>
              <a:rPr lang="en-US" altLang="zh-CN" b="1" dirty="0" smtClean="0">
                <a:solidFill>
                  <a:srgbClr val="011C9A"/>
                </a:solidFill>
              </a:rPr>
              <a:t>of</a:t>
            </a:r>
            <a:r>
              <a:rPr lang="zh-CN" altLang="en-US" b="1" dirty="0" smtClean="0">
                <a:solidFill>
                  <a:srgbClr val="011C9A"/>
                </a:solidFill>
              </a:rPr>
              <a:t> </a:t>
            </a:r>
            <a:r>
              <a:rPr lang="en-US" altLang="zh-CN" b="1" dirty="0" smtClean="0">
                <a:solidFill>
                  <a:srgbClr val="011C9A"/>
                </a:solidFill>
              </a:rPr>
              <a:t>Connecticut</a:t>
            </a:r>
            <a:endParaRPr lang="en-US" b="1" dirty="0">
              <a:solidFill>
                <a:srgbClr val="011C9A"/>
              </a:solidFill>
            </a:endParaRPr>
          </a:p>
        </p:txBody>
      </p:sp>
      <p:sp>
        <p:nvSpPr>
          <p:cNvPr id="18" name="Rectangle 17"/>
          <p:cNvSpPr/>
          <p:nvPr/>
        </p:nvSpPr>
        <p:spPr>
          <a:xfrm>
            <a:off x="3395001" y="5506808"/>
            <a:ext cx="1210588" cy="646331"/>
          </a:xfrm>
          <a:prstGeom prst="rect">
            <a:avLst/>
          </a:prstGeom>
        </p:spPr>
        <p:txBody>
          <a:bodyPr wrap="none">
            <a:spAutoFit/>
          </a:bodyPr>
          <a:lstStyle/>
          <a:p>
            <a:r>
              <a:rPr lang="en-US" altLang="zh-CN" b="1" dirty="0" err="1" smtClean="0">
                <a:solidFill>
                  <a:srgbClr val="011C9A"/>
                </a:solidFill>
              </a:rPr>
              <a:t>Shifei</a:t>
            </a:r>
            <a:r>
              <a:rPr lang="zh-CN" altLang="en-US" b="1" dirty="0" smtClean="0">
                <a:solidFill>
                  <a:srgbClr val="011C9A"/>
                </a:solidFill>
              </a:rPr>
              <a:t> </a:t>
            </a:r>
            <a:r>
              <a:rPr lang="en-US" altLang="zh-CN" b="1" dirty="0" err="1" smtClean="0">
                <a:solidFill>
                  <a:srgbClr val="011C9A"/>
                </a:solidFill>
              </a:rPr>
              <a:t>Jin</a:t>
            </a:r>
            <a:endParaRPr lang="zh-CN" altLang="en-US" b="1" dirty="0" smtClean="0">
              <a:solidFill>
                <a:srgbClr val="011C9A"/>
              </a:solidFill>
            </a:endParaRPr>
          </a:p>
          <a:p>
            <a:r>
              <a:rPr lang="en-US" altLang="zh-CN" b="1" dirty="0" smtClean="0">
                <a:solidFill>
                  <a:srgbClr val="011C9A"/>
                </a:solidFill>
              </a:rPr>
              <a:t>Tsinghua</a:t>
            </a:r>
            <a:endParaRPr lang="en-US" b="1" dirty="0">
              <a:solidFill>
                <a:srgbClr val="011C9A"/>
              </a:solidFill>
            </a:endParaRPr>
          </a:p>
        </p:txBody>
      </p:sp>
      <p:sp>
        <p:nvSpPr>
          <p:cNvPr id="19" name="Rectangle 18"/>
          <p:cNvSpPr/>
          <p:nvPr/>
        </p:nvSpPr>
        <p:spPr>
          <a:xfrm>
            <a:off x="3665398" y="4694430"/>
            <a:ext cx="1441420" cy="646331"/>
          </a:xfrm>
          <a:prstGeom prst="rect">
            <a:avLst/>
          </a:prstGeom>
        </p:spPr>
        <p:txBody>
          <a:bodyPr wrap="none">
            <a:spAutoFit/>
          </a:bodyPr>
          <a:lstStyle/>
          <a:p>
            <a:pPr algn="r"/>
            <a:r>
              <a:rPr lang="en-US" altLang="zh-CN" b="1" dirty="0" smtClean="0">
                <a:solidFill>
                  <a:srgbClr val="011C9A"/>
                </a:solidFill>
              </a:rPr>
              <a:t>Alex</a:t>
            </a:r>
            <a:r>
              <a:rPr lang="zh-CN" altLang="en-US" b="1" dirty="0" smtClean="0">
                <a:solidFill>
                  <a:srgbClr val="011C9A"/>
                </a:solidFill>
              </a:rPr>
              <a:t> </a:t>
            </a:r>
            <a:r>
              <a:rPr lang="en-US" altLang="zh-CN" b="1" dirty="0" err="1" smtClean="0">
                <a:solidFill>
                  <a:srgbClr val="011C9A"/>
                </a:solidFill>
              </a:rPr>
              <a:t>Beutel</a:t>
            </a:r>
            <a:endParaRPr lang="zh-CN" altLang="en-US" b="1" dirty="0" smtClean="0">
              <a:solidFill>
                <a:srgbClr val="011C9A"/>
              </a:solidFill>
            </a:endParaRPr>
          </a:p>
          <a:p>
            <a:pPr algn="r"/>
            <a:r>
              <a:rPr lang="en-US" altLang="zh-CN" b="1" dirty="0" smtClean="0">
                <a:solidFill>
                  <a:srgbClr val="011C9A"/>
                </a:solidFill>
              </a:rPr>
              <a:t>CMU</a:t>
            </a:r>
            <a:endParaRPr lang="en-US" b="1" dirty="0">
              <a:solidFill>
                <a:srgbClr val="011C9A"/>
              </a:solidFill>
            </a:endParaRPr>
          </a:p>
        </p:txBody>
      </p:sp>
      <p:sp>
        <p:nvSpPr>
          <p:cNvPr id="20" name="Rectangle 19"/>
          <p:cNvSpPr/>
          <p:nvPr/>
        </p:nvSpPr>
        <p:spPr>
          <a:xfrm>
            <a:off x="7325230" y="3717269"/>
            <a:ext cx="1415837" cy="646331"/>
          </a:xfrm>
          <a:prstGeom prst="rect">
            <a:avLst/>
          </a:prstGeom>
        </p:spPr>
        <p:txBody>
          <a:bodyPr wrap="none">
            <a:spAutoFit/>
          </a:bodyPr>
          <a:lstStyle/>
          <a:p>
            <a:pPr algn="ctr"/>
            <a:r>
              <a:rPr lang="en-US" altLang="zh-CN" b="1" dirty="0" smtClean="0">
                <a:solidFill>
                  <a:srgbClr val="011C9A"/>
                </a:solidFill>
              </a:rPr>
              <a:t>Bryan</a:t>
            </a:r>
            <a:r>
              <a:rPr lang="zh-CN" altLang="en-US" b="1" dirty="0" smtClean="0">
                <a:solidFill>
                  <a:srgbClr val="011C9A"/>
                </a:solidFill>
              </a:rPr>
              <a:t> </a:t>
            </a:r>
            <a:r>
              <a:rPr lang="en-US" altLang="zh-CN" b="1" dirty="0" err="1" smtClean="0">
                <a:solidFill>
                  <a:srgbClr val="011C9A"/>
                </a:solidFill>
              </a:rPr>
              <a:t>Hooi</a:t>
            </a:r>
            <a:endParaRPr lang="zh-CN" altLang="en-US" b="1" dirty="0" smtClean="0">
              <a:solidFill>
                <a:srgbClr val="011C9A"/>
              </a:solidFill>
            </a:endParaRPr>
          </a:p>
          <a:p>
            <a:pPr algn="ctr"/>
            <a:r>
              <a:rPr lang="en-US" altLang="zh-CN" b="1" dirty="0" smtClean="0">
                <a:solidFill>
                  <a:srgbClr val="011C9A"/>
                </a:solidFill>
              </a:rPr>
              <a:t>CMU</a:t>
            </a:r>
            <a:endParaRPr lang="en-US" b="1" dirty="0">
              <a:solidFill>
                <a:srgbClr val="011C9A"/>
              </a:solidFill>
            </a:endParaRPr>
          </a:p>
        </p:txBody>
      </p:sp>
      <p:sp>
        <p:nvSpPr>
          <p:cNvPr id="21" name="Rectangle 20"/>
          <p:cNvSpPr/>
          <p:nvPr/>
        </p:nvSpPr>
        <p:spPr>
          <a:xfrm>
            <a:off x="6279113" y="2854779"/>
            <a:ext cx="2864887" cy="646331"/>
          </a:xfrm>
          <a:prstGeom prst="rect">
            <a:avLst/>
          </a:prstGeom>
        </p:spPr>
        <p:txBody>
          <a:bodyPr wrap="none">
            <a:spAutoFit/>
          </a:bodyPr>
          <a:lstStyle/>
          <a:p>
            <a:r>
              <a:rPr lang="en-US" altLang="zh-CN" b="1" dirty="0" smtClean="0">
                <a:solidFill>
                  <a:srgbClr val="011C9A"/>
                </a:solidFill>
              </a:rPr>
              <a:t>Prof.</a:t>
            </a:r>
            <a:r>
              <a:rPr lang="zh-CN" altLang="en-US" b="1" dirty="0" smtClean="0">
                <a:solidFill>
                  <a:srgbClr val="011C9A"/>
                </a:solidFill>
              </a:rPr>
              <a:t> </a:t>
            </a:r>
            <a:r>
              <a:rPr lang="en-US" altLang="zh-CN" b="1" dirty="0" smtClean="0">
                <a:solidFill>
                  <a:srgbClr val="011C9A"/>
                </a:solidFill>
              </a:rPr>
              <a:t>Christos</a:t>
            </a:r>
            <a:r>
              <a:rPr lang="zh-CN" altLang="en-US" b="1" dirty="0" smtClean="0">
                <a:solidFill>
                  <a:srgbClr val="011C9A"/>
                </a:solidFill>
              </a:rPr>
              <a:t> </a:t>
            </a:r>
            <a:r>
              <a:rPr lang="en-US" altLang="zh-CN" b="1" dirty="0" err="1" smtClean="0">
                <a:solidFill>
                  <a:srgbClr val="011C9A"/>
                </a:solidFill>
              </a:rPr>
              <a:t>Faloutsos</a:t>
            </a:r>
            <a:endParaRPr lang="zh-CN" altLang="en-US" b="1" dirty="0" smtClean="0">
              <a:solidFill>
                <a:srgbClr val="011C9A"/>
              </a:solidFill>
            </a:endParaRPr>
          </a:p>
          <a:p>
            <a:r>
              <a:rPr lang="en-US" altLang="zh-CN" b="1" dirty="0" smtClean="0">
                <a:solidFill>
                  <a:srgbClr val="011C9A"/>
                </a:solidFill>
              </a:rPr>
              <a:t>CMU</a:t>
            </a:r>
            <a:endParaRPr lang="zh-CN" altLang="en-US" b="1" dirty="0" smtClean="0">
              <a:solidFill>
                <a:srgbClr val="011C9A"/>
              </a:solidFill>
            </a:endParaRPr>
          </a:p>
        </p:txBody>
      </p:sp>
      <p:sp>
        <p:nvSpPr>
          <p:cNvPr id="22" name="Rectangle 21"/>
          <p:cNvSpPr/>
          <p:nvPr/>
        </p:nvSpPr>
        <p:spPr>
          <a:xfrm>
            <a:off x="6553731" y="929386"/>
            <a:ext cx="2544286" cy="646331"/>
          </a:xfrm>
          <a:prstGeom prst="rect">
            <a:avLst/>
          </a:prstGeom>
        </p:spPr>
        <p:txBody>
          <a:bodyPr wrap="none">
            <a:spAutoFit/>
          </a:bodyPr>
          <a:lstStyle/>
          <a:p>
            <a:pPr algn="ctr"/>
            <a:r>
              <a:rPr lang="en-US" altLang="zh-CN" b="1" dirty="0" smtClean="0">
                <a:solidFill>
                  <a:srgbClr val="011C9A"/>
                </a:solidFill>
              </a:rPr>
              <a:t>Prof.</a:t>
            </a:r>
            <a:r>
              <a:rPr lang="zh-CN" altLang="en-US" b="1" dirty="0" smtClean="0">
                <a:solidFill>
                  <a:srgbClr val="011C9A"/>
                </a:solidFill>
              </a:rPr>
              <a:t> </a:t>
            </a:r>
            <a:r>
              <a:rPr lang="en-US" altLang="zh-CN" b="1" dirty="0" err="1" smtClean="0">
                <a:solidFill>
                  <a:srgbClr val="011C9A"/>
                </a:solidFill>
              </a:rPr>
              <a:t>Chaoming</a:t>
            </a:r>
            <a:r>
              <a:rPr lang="zh-CN" altLang="en-US" b="1" dirty="0" smtClean="0">
                <a:solidFill>
                  <a:srgbClr val="011C9A"/>
                </a:solidFill>
              </a:rPr>
              <a:t> </a:t>
            </a:r>
            <a:r>
              <a:rPr lang="en-US" altLang="zh-CN" b="1" dirty="0" smtClean="0">
                <a:solidFill>
                  <a:srgbClr val="011C9A"/>
                </a:solidFill>
              </a:rPr>
              <a:t>Song</a:t>
            </a:r>
            <a:endParaRPr lang="zh-CN" altLang="en-US" b="1" dirty="0" smtClean="0">
              <a:solidFill>
                <a:srgbClr val="011C9A"/>
              </a:solidFill>
            </a:endParaRPr>
          </a:p>
          <a:p>
            <a:pPr algn="ctr"/>
            <a:r>
              <a:rPr lang="en-US" altLang="zh-CN" b="1" dirty="0" smtClean="0">
                <a:solidFill>
                  <a:srgbClr val="011C9A"/>
                </a:solidFill>
              </a:rPr>
              <a:t>Miami</a:t>
            </a:r>
            <a:r>
              <a:rPr lang="zh-CN" altLang="en-US" b="1" dirty="0" smtClean="0">
                <a:solidFill>
                  <a:srgbClr val="011C9A"/>
                </a:solidFill>
              </a:rPr>
              <a:t> </a:t>
            </a:r>
            <a:r>
              <a:rPr lang="en-US" altLang="zh-CN" b="1" dirty="0" smtClean="0">
                <a:solidFill>
                  <a:srgbClr val="011C9A"/>
                </a:solidFill>
              </a:rPr>
              <a:t>University</a:t>
            </a:r>
            <a:endParaRPr lang="zh-CN" altLang="en-US" b="1" dirty="0" smtClean="0">
              <a:solidFill>
                <a:srgbClr val="011C9A"/>
              </a:solidFill>
            </a:endParaRPr>
          </a:p>
        </p:txBody>
      </p:sp>
    </p:spTree>
    <p:extLst>
      <p:ext uri="{BB962C8B-B14F-4D97-AF65-F5344CB8AC3E}">
        <p14:creationId xmlns:p14="http://schemas.microsoft.com/office/powerpoint/2010/main" val="1256944759"/>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Thank you!</a:t>
            </a:r>
            <a:endParaRPr lang="en-US" dirty="0"/>
          </a:p>
        </p:txBody>
      </p:sp>
      <p:sp>
        <p:nvSpPr>
          <p:cNvPr id="6" name="Text Placeholder 5"/>
          <p:cNvSpPr>
            <a:spLocks noGrp="1"/>
          </p:cNvSpPr>
          <p:nvPr>
            <p:ph type="body" idx="1"/>
          </p:nvPr>
        </p:nvSpPr>
        <p:spPr/>
        <p:txBody>
          <a:bodyPr/>
          <a:lstStyle/>
          <a:p>
            <a:r>
              <a:rPr lang="en-US" dirty="0" smtClean="0"/>
              <a:t>Behavior Modeling in Social Networks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207</a:t>
            </a:fld>
            <a:endParaRPr lang="en-US"/>
          </a:p>
        </p:txBody>
      </p:sp>
    </p:spTree>
    <p:extLst>
      <p:ext uri="{BB962C8B-B14F-4D97-AF65-F5344CB8AC3E}">
        <p14:creationId xmlns:p14="http://schemas.microsoft.com/office/powerpoint/2010/main" val="1764693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153" y="2119682"/>
            <a:ext cx="6346959" cy="1658567"/>
          </a:xfrm>
          <a:prstGeom prst="rect">
            <a:avLst/>
          </a:prstGeom>
        </p:spPr>
      </p:pic>
      <p:sp>
        <p:nvSpPr>
          <p:cNvPr id="2" name="Title 1"/>
          <p:cNvSpPr>
            <a:spLocks noGrp="1"/>
          </p:cNvSpPr>
          <p:nvPr>
            <p:ph type="title"/>
          </p:nvPr>
        </p:nvSpPr>
        <p:spPr/>
        <p:txBody>
          <a:bodyPr>
            <a:normAutofit/>
          </a:bodyPr>
          <a:lstStyle/>
          <a:p>
            <a:r>
              <a:rPr lang="en-US" altLang="zh-CN" dirty="0" smtClean="0"/>
              <a:t>Individual</a:t>
            </a:r>
            <a:r>
              <a:rPr lang="zh-CN" altLang="en-US" dirty="0" smtClean="0"/>
              <a:t> </a:t>
            </a:r>
            <a:r>
              <a:rPr lang="en-US" altLang="zh-CN" dirty="0" smtClean="0"/>
              <a:t>Behavior:</a:t>
            </a:r>
            <a:r>
              <a:rPr lang="zh-CN" altLang="en-US" dirty="0" smtClean="0"/>
              <a:t> </a:t>
            </a:r>
            <a:r>
              <a:rPr lang="en-US" altLang="zh-CN" dirty="0" smtClean="0"/>
              <a:t>Twitter</a:t>
            </a:r>
            <a:endParaRPr lang="en-US" dirty="0"/>
          </a:p>
        </p:txBody>
      </p:sp>
      <p:sp>
        <p:nvSpPr>
          <p:cNvPr id="3" name="Content Placeholder 2"/>
          <p:cNvSpPr>
            <a:spLocks noGrp="1"/>
          </p:cNvSpPr>
          <p:nvPr>
            <p:ph idx="1"/>
          </p:nvPr>
        </p:nvSpPr>
        <p:spPr/>
        <p:txBody>
          <a:bodyPr/>
          <a:lstStyle/>
          <a:p>
            <a:r>
              <a:rPr lang="en-US" altLang="zh-CN" dirty="0" smtClean="0"/>
              <a:t>Tweet:</a:t>
            </a:r>
            <a:r>
              <a:rPr lang="zh-CN" altLang="en-US" dirty="0" smtClean="0"/>
              <a:t> </a:t>
            </a:r>
            <a:r>
              <a:rPr lang="en-US" altLang="zh-CN" dirty="0" smtClean="0"/>
              <a:t>What’s</a:t>
            </a:r>
            <a:r>
              <a:rPr lang="zh-CN" altLang="en-US" dirty="0" smtClean="0"/>
              <a:t> </a:t>
            </a:r>
            <a:r>
              <a:rPr lang="en-US" altLang="zh-CN" dirty="0" smtClean="0"/>
              <a:t>happening?</a:t>
            </a:r>
            <a:endParaRPr lang="zh-CN" altLang="en-US" dirty="0" smtClean="0"/>
          </a:p>
          <a:p>
            <a:endParaRPr lang="zh-CN" altLang="en-US" dirty="0" smtClean="0"/>
          </a:p>
          <a:p>
            <a:endParaRPr lang="zh-CN" altLang="en-US" dirty="0"/>
          </a:p>
          <a:p>
            <a:pPr marL="0" indent="0">
              <a:buNone/>
            </a:pPr>
            <a:endParaRPr lang="zh-CN" altLang="en-US" dirty="0" smtClean="0"/>
          </a:p>
          <a:p>
            <a:r>
              <a:rPr lang="en-US" altLang="zh-CN" dirty="0" smtClean="0"/>
              <a:t>Reply,</a:t>
            </a:r>
            <a:r>
              <a:rPr lang="zh-CN" altLang="en-US" dirty="0" smtClean="0"/>
              <a:t> </a:t>
            </a:r>
            <a:r>
              <a:rPr lang="en-US" altLang="zh-CN" dirty="0" smtClean="0"/>
              <a:t>Retweet,</a:t>
            </a:r>
            <a:r>
              <a:rPr lang="zh-CN" altLang="en-US" dirty="0" smtClean="0"/>
              <a:t> </a:t>
            </a:r>
            <a:r>
              <a:rPr lang="en-US" altLang="zh-CN" dirty="0" smtClean="0"/>
              <a:t>Favorite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21</a:t>
            </a:fld>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785" y="4573834"/>
            <a:ext cx="6427694" cy="1208406"/>
          </a:xfrm>
          <a:prstGeom prst="rect">
            <a:avLst/>
          </a:prstGeom>
        </p:spPr>
      </p:pic>
    </p:spTree>
    <p:extLst>
      <p:ext uri="{BB962C8B-B14F-4D97-AF65-F5344CB8AC3E}">
        <p14:creationId xmlns:p14="http://schemas.microsoft.com/office/powerpoint/2010/main" val="20561262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CN" dirty="0" smtClean="0"/>
              <a:t>Upload</a:t>
            </a:r>
            <a:endParaRPr lang="zh-CN" altLang="en-US" dirty="0" smtClean="0"/>
          </a:p>
          <a:p>
            <a:endParaRPr lang="zh-CN" altLang="en-US" dirty="0" smtClean="0"/>
          </a:p>
          <a:p>
            <a:r>
              <a:rPr lang="en-US" altLang="zh-CN" dirty="0" smtClean="0"/>
              <a:t>Subscribe,</a:t>
            </a:r>
            <a:r>
              <a:rPr lang="zh-CN" altLang="en-US" dirty="0" smtClean="0"/>
              <a:t> </a:t>
            </a:r>
            <a:r>
              <a:rPr lang="en-US" altLang="zh-CN" dirty="0" smtClean="0"/>
              <a:t>Download,</a:t>
            </a:r>
            <a:r>
              <a:rPr lang="zh-CN" altLang="en-US" dirty="0" smtClean="0"/>
              <a:t> </a:t>
            </a:r>
            <a:r>
              <a:rPr lang="en-US" altLang="zh-CN" dirty="0" smtClean="0"/>
              <a:t>Add</a:t>
            </a:r>
            <a:r>
              <a:rPr lang="zh-CN" altLang="en-US" dirty="0" smtClean="0"/>
              <a:t> </a:t>
            </a:r>
            <a:r>
              <a:rPr lang="en-US" altLang="zh-CN" dirty="0" smtClean="0"/>
              <a:t>to,</a:t>
            </a:r>
            <a:r>
              <a:rPr lang="zh-CN" altLang="en-US" dirty="0" smtClean="0"/>
              <a:t> </a:t>
            </a:r>
            <a:r>
              <a:rPr lang="en-US" altLang="zh-CN" dirty="0" smtClean="0"/>
              <a:t>Share,</a:t>
            </a:r>
            <a:r>
              <a:rPr lang="zh-CN" altLang="en-US" dirty="0" smtClean="0"/>
              <a:t> </a:t>
            </a:r>
            <a:r>
              <a:rPr lang="en-US" altLang="zh-CN" dirty="0" smtClean="0"/>
              <a:t>Like,</a:t>
            </a:r>
            <a:r>
              <a:rPr lang="zh-CN" altLang="en-US" dirty="0" smtClean="0"/>
              <a:t> </a:t>
            </a:r>
            <a:r>
              <a:rPr lang="en-US" altLang="zh-CN" dirty="0" smtClean="0"/>
              <a:t>Dislike,</a:t>
            </a:r>
            <a:r>
              <a:rPr lang="zh-CN" altLang="en-US" dirty="0" smtClean="0"/>
              <a:t> </a:t>
            </a:r>
            <a:r>
              <a:rPr lang="en-US" altLang="zh-CN" dirty="0" smtClean="0"/>
              <a:t>Comment</a:t>
            </a:r>
            <a:endParaRPr lang="zh-CN" altLang="en-US" dirty="0" smtClean="0"/>
          </a:p>
        </p:txBody>
      </p:sp>
      <p:sp>
        <p:nvSpPr>
          <p:cNvPr id="2" name="Title 1"/>
          <p:cNvSpPr>
            <a:spLocks noGrp="1"/>
          </p:cNvSpPr>
          <p:nvPr>
            <p:ph type="title"/>
          </p:nvPr>
        </p:nvSpPr>
        <p:spPr/>
        <p:txBody>
          <a:bodyPr>
            <a:normAutofit/>
          </a:bodyPr>
          <a:lstStyle/>
          <a:p>
            <a:r>
              <a:rPr lang="en-US" altLang="zh-CN" dirty="0" smtClean="0"/>
              <a:t>Individual</a:t>
            </a:r>
            <a:r>
              <a:rPr lang="zh-CN" altLang="en-US" dirty="0" smtClean="0"/>
              <a:t> </a:t>
            </a:r>
            <a:r>
              <a:rPr lang="en-US" altLang="zh-CN" dirty="0" smtClean="0"/>
              <a:t>Behavior:</a:t>
            </a:r>
            <a:r>
              <a:rPr lang="zh-CN" altLang="en-US" dirty="0" smtClean="0"/>
              <a:t> </a:t>
            </a:r>
            <a:r>
              <a:rPr lang="en-US" altLang="zh-CN" dirty="0" smtClean="0"/>
              <a:t>YouTube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385" y="3778250"/>
            <a:ext cx="6799229" cy="214437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111" y="1716323"/>
            <a:ext cx="2713707" cy="825171"/>
          </a:xfrm>
          <a:prstGeom prst="rect">
            <a:avLst/>
          </a:prstGeom>
        </p:spPr>
      </p:pic>
    </p:spTree>
    <p:extLst>
      <p:ext uri="{BB962C8B-B14F-4D97-AF65-F5344CB8AC3E}">
        <p14:creationId xmlns:p14="http://schemas.microsoft.com/office/powerpoint/2010/main" val="19374109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Individual</a:t>
            </a:r>
            <a:r>
              <a:rPr lang="zh-CN" altLang="en-US" dirty="0" smtClean="0"/>
              <a:t> </a:t>
            </a:r>
            <a:r>
              <a:rPr lang="en-US" altLang="zh-CN" dirty="0" smtClean="0"/>
              <a:t>Behavior:</a:t>
            </a:r>
            <a:r>
              <a:rPr lang="zh-CN" altLang="en-US" dirty="0" smtClean="0"/>
              <a:t> </a:t>
            </a:r>
            <a:r>
              <a:rPr lang="en-US" altLang="zh-CN" dirty="0" smtClean="0"/>
              <a:t>Pinterest</a:t>
            </a:r>
            <a:endParaRPr lang="en-US" dirty="0"/>
          </a:p>
        </p:txBody>
      </p:sp>
      <p:sp>
        <p:nvSpPr>
          <p:cNvPr id="3" name="Content Placeholder 2"/>
          <p:cNvSpPr>
            <a:spLocks noGrp="1"/>
          </p:cNvSpPr>
          <p:nvPr>
            <p:ph idx="1"/>
          </p:nvPr>
        </p:nvSpPr>
        <p:spPr/>
        <p:txBody>
          <a:bodyPr/>
          <a:lstStyle/>
          <a:p>
            <a:r>
              <a:rPr lang="en-US" altLang="zh-CN" dirty="0" smtClean="0"/>
              <a:t>Pin</a:t>
            </a:r>
            <a:r>
              <a:rPr lang="zh-CN" altLang="en-US" dirty="0" smtClean="0"/>
              <a:t> </a:t>
            </a:r>
            <a:r>
              <a:rPr lang="en-US" altLang="zh-CN" dirty="0" smtClean="0"/>
              <a:t>it,</a:t>
            </a:r>
            <a:r>
              <a:rPr lang="zh-CN" altLang="en-US" dirty="0" smtClean="0"/>
              <a:t> </a:t>
            </a:r>
            <a:r>
              <a:rPr lang="en-US" altLang="zh-CN" dirty="0" smtClean="0"/>
              <a:t>Like,</a:t>
            </a:r>
            <a:r>
              <a:rPr lang="zh-CN" altLang="en-US" dirty="0" smtClean="0"/>
              <a:t> </a:t>
            </a:r>
            <a:r>
              <a:rPr lang="en-US" altLang="zh-CN" dirty="0" smtClean="0"/>
              <a:t>Visit,</a:t>
            </a:r>
            <a:r>
              <a:rPr lang="zh-CN" altLang="en-US" dirty="0" smtClean="0"/>
              <a:t> </a:t>
            </a:r>
            <a:r>
              <a:rPr lang="en-US" altLang="zh-CN" dirty="0" smtClean="0"/>
              <a:t>Send,</a:t>
            </a:r>
            <a:r>
              <a:rPr lang="zh-CN" altLang="en-US" dirty="0" smtClean="0"/>
              <a:t> </a:t>
            </a:r>
            <a:r>
              <a:rPr lang="en-US" altLang="zh-CN" dirty="0" smtClean="0"/>
              <a:t>Share</a:t>
            </a:r>
            <a:endParaRPr lang="zh-CN" altLang="en-US" dirty="0" smtClean="0"/>
          </a:p>
        </p:txBody>
      </p:sp>
      <p:sp>
        <p:nvSpPr>
          <p:cNvPr id="4" name="Slide Number Placeholder 3"/>
          <p:cNvSpPr>
            <a:spLocks noGrp="1"/>
          </p:cNvSpPr>
          <p:nvPr>
            <p:ph type="sldNum" sz="quarter" idx="12"/>
          </p:nvPr>
        </p:nvSpPr>
        <p:spPr/>
        <p:txBody>
          <a:bodyPr/>
          <a:lstStyle/>
          <a:p>
            <a:fld id="{0CFEC368-1D7A-4F81-ABF6-AE0E36BAF64C}" type="slidenum">
              <a:rPr lang="en-US" smtClean="0"/>
              <a:pPr/>
              <a:t>23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5994" y="2159864"/>
            <a:ext cx="7709783" cy="3756842"/>
          </a:xfrm>
          <a:prstGeom prst="rect">
            <a:avLst/>
          </a:prstGeom>
        </p:spPr>
      </p:pic>
    </p:spTree>
    <p:extLst>
      <p:ext uri="{BB962C8B-B14F-4D97-AF65-F5344CB8AC3E}">
        <p14:creationId xmlns:p14="http://schemas.microsoft.com/office/powerpoint/2010/main" val="440176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“Information</a:t>
            </a:r>
            <a:r>
              <a:rPr lang="zh-CN" altLang="en-US" dirty="0" smtClean="0"/>
              <a:t> </a:t>
            </a:r>
            <a:r>
              <a:rPr lang="en-US" altLang="zh-CN" dirty="0" smtClean="0"/>
              <a:t>Adoption”</a:t>
            </a:r>
            <a:r>
              <a:rPr lang="zh-CN" altLang="en-US" dirty="0" smtClean="0"/>
              <a:t> </a:t>
            </a:r>
            <a:r>
              <a:rPr lang="en-US" altLang="zh-CN" dirty="0" smtClean="0"/>
              <a:t>in</a:t>
            </a:r>
            <a:r>
              <a:rPr lang="zh-CN" altLang="en-US" dirty="0" smtClean="0"/>
              <a:t> </a:t>
            </a:r>
            <a:r>
              <a:rPr lang="en-US" altLang="zh-CN" dirty="0" smtClean="0"/>
              <a:t>Social</a:t>
            </a:r>
            <a:r>
              <a:rPr lang="zh-CN" altLang="en-US" dirty="0" smtClean="0"/>
              <a:t> </a:t>
            </a:r>
            <a:r>
              <a:rPr lang="en-US" altLang="zh-CN" dirty="0" smtClean="0"/>
              <a:t>Networks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24</a:t>
            </a:fld>
            <a:endParaRPr lang="en-US"/>
          </a:p>
        </p:txBody>
      </p:sp>
      <p:sp>
        <p:nvSpPr>
          <p:cNvPr id="8" name="Rectangle 7"/>
          <p:cNvSpPr/>
          <p:nvPr/>
        </p:nvSpPr>
        <p:spPr>
          <a:xfrm>
            <a:off x="7010282" y="1303663"/>
            <a:ext cx="1676518" cy="5262979"/>
          </a:xfrm>
          <a:prstGeom prst="rect">
            <a:avLst/>
          </a:prstGeom>
        </p:spPr>
        <p:txBody>
          <a:bodyPr wrap="square">
            <a:spAutoFit/>
          </a:bodyPr>
          <a:lstStyle/>
          <a:p>
            <a:r>
              <a:rPr lang="en-US" altLang="zh-CN" sz="2400" i="1" dirty="0" smtClean="0"/>
              <a:t>Like</a:t>
            </a:r>
            <a:endParaRPr lang="zh-CN" altLang="en-US" sz="2400" i="1" dirty="0" smtClean="0"/>
          </a:p>
          <a:p>
            <a:r>
              <a:rPr lang="en-US" altLang="zh-CN" sz="2400" i="1" dirty="0" smtClean="0"/>
              <a:t>Reply</a:t>
            </a:r>
            <a:endParaRPr lang="zh-CN" altLang="en-US" sz="2400" i="1" dirty="0" smtClean="0"/>
          </a:p>
          <a:p>
            <a:r>
              <a:rPr lang="en-US" altLang="zh-CN" sz="2400" i="1" dirty="0" smtClean="0"/>
              <a:t>Share</a:t>
            </a:r>
            <a:endParaRPr lang="zh-CN" altLang="en-US" sz="2400" i="1" dirty="0" smtClean="0"/>
          </a:p>
          <a:p>
            <a:r>
              <a:rPr lang="en-US" altLang="zh-CN" sz="2400" i="1" dirty="0" smtClean="0"/>
              <a:t>Favorite</a:t>
            </a:r>
            <a:endParaRPr lang="zh-CN" altLang="en-US" sz="2400" i="1" dirty="0" smtClean="0"/>
          </a:p>
          <a:p>
            <a:r>
              <a:rPr lang="en-US" altLang="zh-CN" sz="2400" i="1" dirty="0" smtClean="0"/>
              <a:t>Retweet</a:t>
            </a:r>
            <a:endParaRPr lang="zh-CN" altLang="en-US" sz="2400" i="1" dirty="0" smtClean="0"/>
          </a:p>
          <a:p>
            <a:r>
              <a:rPr lang="en-US" altLang="zh-CN" sz="2400" i="1" dirty="0" smtClean="0"/>
              <a:t>Comment</a:t>
            </a:r>
            <a:endParaRPr lang="zh-CN" altLang="en-US" sz="2400" i="1" dirty="0" smtClean="0"/>
          </a:p>
          <a:p>
            <a:r>
              <a:rPr lang="en-US" altLang="zh-CN" sz="2400" i="1" dirty="0" smtClean="0"/>
              <a:t>Subscribe</a:t>
            </a:r>
            <a:endParaRPr lang="zh-CN" altLang="en-US" sz="2400" i="1" dirty="0" smtClean="0"/>
          </a:p>
          <a:p>
            <a:r>
              <a:rPr lang="en-US" altLang="zh-CN" sz="2400" i="1" dirty="0" smtClean="0"/>
              <a:t>Download</a:t>
            </a:r>
            <a:endParaRPr lang="zh-CN" altLang="en-US" sz="2400" i="1" dirty="0" smtClean="0"/>
          </a:p>
          <a:p>
            <a:r>
              <a:rPr lang="en-US" altLang="zh-CN" sz="2400" i="1" dirty="0" smtClean="0"/>
              <a:t>Add</a:t>
            </a:r>
            <a:r>
              <a:rPr lang="zh-CN" altLang="en-US" sz="2400" i="1" dirty="0" smtClean="0"/>
              <a:t> </a:t>
            </a:r>
            <a:r>
              <a:rPr lang="en-US" altLang="zh-CN" sz="2400" i="1" dirty="0" smtClean="0"/>
              <a:t>to</a:t>
            </a:r>
            <a:endParaRPr lang="zh-CN" altLang="en-US" sz="2400" i="1" dirty="0" smtClean="0"/>
          </a:p>
          <a:p>
            <a:r>
              <a:rPr lang="en-US" altLang="zh-CN" sz="2400" i="1" dirty="0" smtClean="0"/>
              <a:t>Send</a:t>
            </a:r>
            <a:endParaRPr lang="zh-CN" altLang="en-US" sz="2400" i="1" dirty="0" smtClean="0"/>
          </a:p>
          <a:p>
            <a:r>
              <a:rPr lang="en-US" altLang="zh-CN" sz="2400" i="1" dirty="0" smtClean="0"/>
              <a:t>Pin</a:t>
            </a:r>
            <a:r>
              <a:rPr lang="zh-CN" altLang="en-US" sz="2400" i="1" dirty="0" smtClean="0"/>
              <a:t> </a:t>
            </a:r>
            <a:r>
              <a:rPr lang="en-US" altLang="zh-CN" sz="2400" i="1" dirty="0" smtClean="0"/>
              <a:t>it</a:t>
            </a:r>
            <a:endParaRPr lang="zh-CN" altLang="en-US" sz="2400" i="1" dirty="0" smtClean="0"/>
          </a:p>
          <a:p>
            <a:r>
              <a:rPr lang="en-US" altLang="zh-CN" sz="2400" i="1" dirty="0" smtClean="0"/>
              <a:t>Visit</a:t>
            </a:r>
            <a:endParaRPr lang="zh-CN" altLang="en-US" sz="2400" i="1" dirty="0" smtClean="0"/>
          </a:p>
          <a:p>
            <a:r>
              <a:rPr lang="en-US" altLang="zh-CN" sz="2400" i="1" dirty="0" smtClean="0"/>
              <a:t>……</a:t>
            </a:r>
            <a:endParaRPr lang="zh-CN" altLang="en-US" sz="2400" i="1" dirty="0" smtClean="0"/>
          </a:p>
          <a:p>
            <a:endParaRPr lang="en-US" sz="2400" i="1"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528" y="1424686"/>
            <a:ext cx="6047232" cy="4547616"/>
          </a:xfrm>
          <a:prstGeom prst="rect">
            <a:avLst/>
          </a:prstGeom>
        </p:spPr>
      </p:pic>
    </p:spTree>
    <p:extLst>
      <p:ext uri="{BB962C8B-B14F-4D97-AF65-F5344CB8AC3E}">
        <p14:creationId xmlns:p14="http://schemas.microsoft.com/office/powerpoint/2010/main" val="4055762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Modeling</a:t>
            </a:r>
            <a:r>
              <a:rPr lang="zh-CN" altLang="en-US" dirty="0" smtClean="0"/>
              <a:t> </a:t>
            </a:r>
            <a:r>
              <a:rPr lang="en-US" altLang="zh-CN" dirty="0" smtClean="0"/>
              <a:t>Information</a:t>
            </a:r>
            <a:r>
              <a:rPr lang="zh-CN" altLang="en-US" dirty="0" smtClean="0"/>
              <a:t> </a:t>
            </a:r>
            <a:r>
              <a:rPr lang="en-US" altLang="zh-CN" dirty="0" smtClean="0"/>
              <a:t>Adoption</a:t>
            </a:r>
            <a:r>
              <a:rPr lang="zh-CN" altLang="en-US" dirty="0" smtClean="0"/>
              <a:t> </a:t>
            </a:r>
            <a:r>
              <a:rPr lang="en-US" altLang="zh-CN" dirty="0" smtClean="0"/>
              <a:t>Behavior</a:t>
            </a:r>
            <a:endParaRPr lang="en-US" dirty="0"/>
          </a:p>
        </p:txBody>
      </p:sp>
      <p:sp>
        <p:nvSpPr>
          <p:cNvPr id="3" name="Content Placeholder 2"/>
          <p:cNvSpPr>
            <a:spLocks noGrp="1"/>
          </p:cNvSpPr>
          <p:nvPr>
            <p:ph idx="1"/>
          </p:nvPr>
        </p:nvSpPr>
        <p:spPr/>
        <p:txBody>
          <a:bodyPr/>
          <a:lstStyle/>
          <a:p>
            <a:r>
              <a:rPr lang="en-US" altLang="zh-CN" dirty="0" smtClean="0"/>
              <a:t>Behavioral</a:t>
            </a:r>
            <a:r>
              <a:rPr lang="zh-CN" altLang="en-US" dirty="0" smtClean="0"/>
              <a:t> </a:t>
            </a:r>
            <a:r>
              <a:rPr lang="en-US" altLang="zh-CN" dirty="0"/>
              <a:t>p</a:t>
            </a:r>
            <a:r>
              <a:rPr lang="en-US" altLang="zh-CN" dirty="0" smtClean="0"/>
              <a:t>attern</a:t>
            </a:r>
            <a:r>
              <a:rPr lang="zh-CN" altLang="en-US" dirty="0" smtClean="0"/>
              <a:t> </a:t>
            </a:r>
            <a:r>
              <a:rPr lang="en-US" altLang="zh-CN" dirty="0" smtClean="0"/>
              <a:t>discovery</a:t>
            </a:r>
            <a:endParaRPr lang="zh-CN" altLang="en-US" dirty="0" smtClean="0"/>
          </a:p>
          <a:p>
            <a:r>
              <a:rPr lang="en-US" altLang="zh-CN" dirty="0" smtClean="0"/>
              <a:t>Behavior</a:t>
            </a:r>
            <a:r>
              <a:rPr lang="zh-CN" altLang="en-US" dirty="0" smtClean="0"/>
              <a:t> </a:t>
            </a:r>
            <a:r>
              <a:rPr lang="en-US" altLang="zh-CN" dirty="0" smtClean="0"/>
              <a:t>prediction</a:t>
            </a:r>
            <a:r>
              <a:rPr lang="zh-CN" altLang="en-US" dirty="0" smtClean="0"/>
              <a:t> </a:t>
            </a:r>
            <a:r>
              <a:rPr lang="en-US" altLang="zh-CN" dirty="0" smtClean="0"/>
              <a:t>in</a:t>
            </a:r>
            <a:r>
              <a:rPr lang="zh-CN" altLang="en-US" dirty="0" smtClean="0"/>
              <a:t> </a:t>
            </a:r>
            <a:r>
              <a:rPr lang="en-US" altLang="zh-CN" dirty="0" smtClean="0"/>
              <a:t>social</a:t>
            </a:r>
            <a:r>
              <a:rPr lang="zh-CN" altLang="en-US" dirty="0" smtClean="0"/>
              <a:t> </a:t>
            </a:r>
            <a:r>
              <a:rPr lang="en-US" altLang="zh-CN" dirty="0" smtClean="0"/>
              <a:t>networks</a:t>
            </a:r>
            <a:endParaRPr lang="zh-CN" altLang="en-US" dirty="0" smtClean="0"/>
          </a:p>
          <a:p>
            <a:r>
              <a:rPr lang="en-US" altLang="zh-CN" u="sng" dirty="0" smtClean="0">
                <a:solidFill>
                  <a:srgbClr val="011C9A"/>
                </a:solidFill>
              </a:rPr>
              <a:t>Social</a:t>
            </a:r>
            <a:r>
              <a:rPr lang="zh-CN" altLang="en-US" u="sng" dirty="0" smtClean="0">
                <a:solidFill>
                  <a:srgbClr val="011C9A"/>
                </a:solidFill>
              </a:rPr>
              <a:t> </a:t>
            </a:r>
            <a:r>
              <a:rPr lang="en-US" altLang="zh-CN" u="sng" dirty="0">
                <a:solidFill>
                  <a:srgbClr val="011C9A"/>
                </a:solidFill>
              </a:rPr>
              <a:t>r</a:t>
            </a:r>
            <a:r>
              <a:rPr lang="en-US" altLang="zh-CN" u="sng" dirty="0" smtClean="0">
                <a:solidFill>
                  <a:srgbClr val="011C9A"/>
                </a:solidFill>
              </a:rPr>
              <a:t>ecommendation</a:t>
            </a:r>
            <a:endParaRPr lang="zh-CN" altLang="en-US" u="sng" dirty="0" smtClean="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25</a:t>
            </a:fld>
            <a:endParaRPr lang="en-US"/>
          </a:p>
        </p:txBody>
      </p:sp>
    </p:spTree>
    <p:extLst>
      <p:ext uri="{BB962C8B-B14F-4D97-AF65-F5344CB8AC3E}">
        <p14:creationId xmlns:p14="http://schemas.microsoft.com/office/powerpoint/2010/main" val="54041603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a:t>
            </a:r>
            <a:r>
              <a:rPr lang="zh-CN" altLang="en-US" dirty="0" smtClean="0"/>
              <a:t> </a:t>
            </a:r>
            <a:r>
              <a:rPr lang="en-US" altLang="zh-CN" dirty="0" smtClean="0"/>
              <a:t>is</a:t>
            </a:r>
            <a:r>
              <a:rPr lang="zh-CN" altLang="en-US" dirty="0" smtClean="0"/>
              <a:t> </a:t>
            </a:r>
            <a:r>
              <a:rPr lang="en-US" altLang="zh-CN" dirty="0" smtClean="0"/>
              <a:t>Social</a:t>
            </a:r>
            <a:r>
              <a:rPr lang="zh-CN" altLang="en-US" dirty="0" smtClean="0"/>
              <a:t> </a:t>
            </a:r>
            <a:r>
              <a:rPr lang="en-US" altLang="zh-CN" dirty="0" smtClean="0"/>
              <a:t>Recommendation?</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6096" y="1919987"/>
            <a:ext cx="1667436" cy="4165321"/>
          </a:xfrm>
        </p:spPr>
      </p:pic>
      <p:sp>
        <p:nvSpPr>
          <p:cNvPr id="4" name="Slide Number Placeholder 3"/>
          <p:cNvSpPr>
            <a:spLocks noGrp="1"/>
          </p:cNvSpPr>
          <p:nvPr>
            <p:ph type="sldNum" sz="quarter" idx="12"/>
          </p:nvPr>
        </p:nvSpPr>
        <p:spPr/>
        <p:txBody>
          <a:bodyPr/>
          <a:lstStyle/>
          <a:p>
            <a:fld id="{0CFEC368-1D7A-4F81-ABF6-AE0E36BAF64C}" type="slidenum">
              <a:rPr lang="en-US" smtClean="0"/>
              <a:pPr/>
              <a:t>26</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169" y="1919986"/>
            <a:ext cx="3250584" cy="4165322"/>
          </a:xfrm>
          <a:prstGeom prst="rect">
            <a:avLst/>
          </a:prstGeom>
        </p:spPr>
      </p:pic>
      <p:sp>
        <p:nvSpPr>
          <p:cNvPr id="9" name="Rectangle 8"/>
          <p:cNvSpPr/>
          <p:nvPr/>
        </p:nvSpPr>
        <p:spPr>
          <a:xfrm>
            <a:off x="6113737" y="1919986"/>
            <a:ext cx="1688283" cy="1569660"/>
          </a:xfrm>
          <a:prstGeom prst="rect">
            <a:avLst/>
          </a:prstGeom>
        </p:spPr>
        <p:txBody>
          <a:bodyPr wrap="none">
            <a:spAutoFit/>
          </a:bodyPr>
          <a:lstStyle/>
          <a:p>
            <a:r>
              <a:rPr lang="en-US" altLang="zh-CN" sz="3200" i="1" dirty="0" smtClean="0"/>
              <a:t>News</a:t>
            </a:r>
          </a:p>
          <a:p>
            <a:r>
              <a:rPr lang="en-US" altLang="zh-CN" sz="3200" i="1" dirty="0" smtClean="0"/>
              <a:t>Feed</a:t>
            </a:r>
          </a:p>
          <a:p>
            <a:r>
              <a:rPr lang="en-US" altLang="zh-CN" sz="3200" i="1" dirty="0" smtClean="0"/>
              <a:t>Ranking</a:t>
            </a:r>
            <a:endParaRPr lang="en-US" sz="3200" i="1" dirty="0"/>
          </a:p>
        </p:txBody>
      </p:sp>
      <p:sp>
        <p:nvSpPr>
          <p:cNvPr id="10" name="Rectangle 9"/>
          <p:cNvSpPr/>
          <p:nvPr/>
        </p:nvSpPr>
        <p:spPr>
          <a:xfrm>
            <a:off x="457200" y="1396766"/>
            <a:ext cx="1765227" cy="523220"/>
          </a:xfrm>
          <a:prstGeom prst="rect">
            <a:avLst/>
          </a:prstGeom>
        </p:spPr>
        <p:txBody>
          <a:bodyPr wrap="none">
            <a:spAutoFit/>
          </a:bodyPr>
          <a:lstStyle/>
          <a:p>
            <a:r>
              <a:rPr lang="en-US" altLang="zh-CN" sz="2800" dirty="0" smtClean="0">
                <a:solidFill>
                  <a:srgbClr val="00B0F0"/>
                </a:solidFill>
              </a:rPr>
              <a:t>Facebook</a:t>
            </a:r>
            <a:endParaRPr lang="en-US" sz="2800" dirty="0">
              <a:solidFill>
                <a:srgbClr val="00B0F0"/>
              </a:solidFill>
            </a:endParaRPr>
          </a:p>
        </p:txBody>
      </p:sp>
      <p:sp>
        <p:nvSpPr>
          <p:cNvPr id="11" name="Rectangle 10"/>
          <p:cNvSpPr/>
          <p:nvPr/>
        </p:nvSpPr>
        <p:spPr>
          <a:xfrm>
            <a:off x="3623297" y="1396766"/>
            <a:ext cx="1243738" cy="523220"/>
          </a:xfrm>
          <a:prstGeom prst="rect">
            <a:avLst/>
          </a:prstGeom>
        </p:spPr>
        <p:txBody>
          <a:bodyPr wrap="none">
            <a:spAutoFit/>
          </a:bodyPr>
          <a:lstStyle/>
          <a:p>
            <a:r>
              <a:rPr lang="en-US" altLang="zh-CN" sz="2800" dirty="0" smtClean="0">
                <a:solidFill>
                  <a:srgbClr val="00B0F0"/>
                </a:solidFill>
              </a:rPr>
              <a:t>Twitter</a:t>
            </a:r>
            <a:endParaRPr lang="en-US" sz="2800" dirty="0">
              <a:solidFill>
                <a:srgbClr val="00B0F0"/>
              </a:solidFill>
            </a:endParaRPr>
          </a:p>
        </p:txBody>
      </p:sp>
    </p:spTree>
    <p:extLst>
      <p:ext uri="{BB962C8B-B14F-4D97-AF65-F5344CB8AC3E}">
        <p14:creationId xmlns:p14="http://schemas.microsoft.com/office/powerpoint/2010/main" val="3725248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a:t>
            </a:r>
            <a:r>
              <a:rPr lang="zh-CN" altLang="en-US" dirty="0" smtClean="0"/>
              <a:t> </a:t>
            </a:r>
            <a:r>
              <a:rPr lang="en-US" altLang="zh-CN" dirty="0" smtClean="0"/>
              <a:t>is</a:t>
            </a:r>
            <a:r>
              <a:rPr lang="zh-CN" altLang="en-US" dirty="0" smtClean="0"/>
              <a:t> </a:t>
            </a:r>
            <a:r>
              <a:rPr lang="en-US" altLang="zh-CN" dirty="0" smtClean="0"/>
              <a:t>Social</a:t>
            </a:r>
            <a:r>
              <a:rPr lang="zh-CN" altLang="en-US" dirty="0" smtClean="0"/>
              <a:t> </a:t>
            </a:r>
            <a:r>
              <a:rPr lang="en-US" altLang="zh-CN" dirty="0" smtClean="0"/>
              <a:t>Recommendation?</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6786" y="2271787"/>
            <a:ext cx="3366790" cy="234094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327" y="2271787"/>
            <a:ext cx="3337298" cy="2132615"/>
          </a:xfrm>
          <a:prstGeom prst="rect">
            <a:avLst/>
          </a:prstGeom>
        </p:spPr>
      </p:pic>
      <p:sp>
        <p:nvSpPr>
          <p:cNvPr id="11" name="Rectangle 10"/>
          <p:cNvSpPr/>
          <p:nvPr/>
        </p:nvSpPr>
        <p:spPr>
          <a:xfrm>
            <a:off x="2246122" y="4734904"/>
            <a:ext cx="4651755" cy="1077218"/>
          </a:xfrm>
          <a:prstGeom prst="rect">
            <a:avLst/>
          </a:prstGeom>
        </p:spPr>
        <p:txBody>
          <a:bodyPr wrap="square">
            <a:spAutoFit/>
          </a:bodyPr>
          <a:lstStyle/>
          <a:p>
            <a:r>
              <a:rPr lang="en-US" sz="3200" i="1" smtClean="0"/>
              <a:t>Social Multimedia</a:t>
            </a:r>
          </a:p>
          <a:p>
            <a:r>
              <a:rPr lang="en-US" sz="3200" i="1" dirty="0" smtClean="0"/>
              <a:t>Recommender Systems</a:t>
            </a:r>
            <a:endParaRPr lang="en-US" sz="3200" i="1" dirty="0"/>
          </a:p>
        </p:txBody>
      </p:sp>
      <p:sp>
        <p:nvSpPr>
          <p:cNvPr id="12" name="Rectangle 11"/>
          <p:cNvSpPr/>
          <p:nvPr/>
        </p:nvSpPr>
        <p:spPr>
          <a:xfrm>
            <a:off x="1812810" y="1626391"/>
            <a:ext cx="1599027" cy="523220"/>
          </a:xfrm>
          <a:prstGeom prst="rect">
            <a:avLst/>
          </a:prstGeom>
        </p:spPr>
        <p:txBody>
          <a:bodyPr wrap="none">
            <a:spAutoFit/>
          </a:bodyPr>
          <a:lstStyle/>
          <a:p>
            <a:r>
              <a:rPr lang="en-US" altLang="zh-CN" sz="2800" dirty="0" smtClean="0">
                <a:solidFill>
                  <a:srgbClr val="FF0000"/>
                </a:solidFill>
              </a:rPr>
              <a:t>YouTube</a:t>
            </a:r>
            <a:endParaRPr lang="en-US" sz="2800" dirty="0">
              <a:solidFill>
                <a:srgbClr val="FF0000"/>
              </a:solidFill>
            </a:endParaRPr>
          </a:p>
        </p:txBody>
      </p:sp>
      <p:sp>
        <p:nvSpPr>
          <p:cNvPr id="13" name="Rectangle 12"/>
          <p:cNvSpPr/>
          <p:nvPr/>
        </p:nvSpPr>
        <p:spPr>
          <a:xfrm>
            <a:off x="5387776" y="1626391"/>
            <a:ext cx="1603324" cy="523220"/>
          </a:xfrm>
          <a:prstGeom prst="rect">
            <a:avLst/>
          </a:prstGeom>
        </p:spPr>
        <p:txBody>
          <a:bodyPr wrap="none">
            <a:spAutoFit/>
          </a:bodyPr>
          <a:lstStyle/>
          <a:p>
            <a:r>
              <a:rPr lang="en-US" altLang="zh-CN" sz="2800" dirty="0" smtClean="0">
                <a:solidFill>
                  <a:srgbClr val="FF0000"/>
                </a:solidFill>
              </a:rPr>
              <a:t>Pinterest</a:t>
            </a:r>
            <a:endParaRPr lang="en-US" sz="2800" dirty="0">
              <a:solidFill>
                <a:srgbClr val="FF0000"/>
              </a:solidFill>
            </a:endParaRPr>
          </a:p>
        </p:txBody>
      </p:sp>
    </p:spTree>
    <p:extLst>
      <p:ext uri="{BB962C8B-B14F-4D97-AF65-F5344CB8AC3E}">
        <p14:creationId xmlns:p14="http://schemas.microsoft.com/office/powerpoint/2010/main" val="30197456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a:t>
            </a:r>
            <a:r>
              <a:rPr lang="zh-CN" altLang="en-US" dirty="0" smtClean="0"/>
              <a:t> </a:t>
            </a:r>
            <a:r>
              <a:rPr lang="en-US" altLang="zh-CN" dirty="0" smtClean="0"/>
              <a:t>is</a:t>
            </a:r>
            <a:r>
              <a:rPr lang="zh-CN" altLang="en-US" dirty="0" smtClean="0"/>
              <a:t> </a:t>
            </a:r>
            <a:r>
              <a:rPr lang="en-US" altLang="zh-CN" dirty="0" smtClean="0"/>
              <a:t>Social</a:t>
            </a:r>
            <a:r>
              <a:rPr lang="zh-CN" altLang="en-US" dirty="0" smtClean="0"/>
              <a:t> </a:t>
            </a:r>
            <a:r>
              <a:rPr lang="en-US" altLang="zh-CN" dirty="0" smtClean="0"/>
              <a:t>Recommendation?</a:t>
            </a:r>
            <a:endParaRPr lang="en-US" dirty="0"/>
          </a:p>
        </p:txBody>
      </p:sp>
      <p:sp>
        <p:nvSpPr>
          <p:cNvPr id="3" name="Content Placeholder 2"/>
          <p:cNvSpPr>
            <a:spLocks noGrp="1"/>
          </p:cNvSpPr>
          <p:nvPr>
            <p:ph idx="1"/>
          </p:nvPr>
        </p:nvSpPr>
        <p:spPr/>
        <p:txBody>
          <a:bodyPr>
            <a:normAutofit/>
          </a:bodyPr>
          <a:lstStyle/>
          <a:p>
            <a:r>
              <a:rPr lang="en-US" sz="2400" dirty="0" smtClean="0"/>
              <a:t>“Social recommendation …, however, it has </a:t>
            </a:r>
            <a:r>
              <a:rPr lang="en-US" sz="2400" i="1" dirty="0" smtClean="0">
                <a:solidFill>
                  <a:srgbClr val="011C9A"/>
                </a:solidFill>
              </a:rPr>
              <a:t>no commonly accepted definition</a:t>
            </a:r>
            <a:r>
              <a:rPr lang="en-US" sz="2400" dirty="0" smtClean="0"/>
              <a:t>.”</a:t>
            </a:r>
          </a:p>
        </p:txBody>
      </p:sp>
      <p:sp>
        <p:nvSpPr>
          <p:cNvPr id="4" name="Slide Number Placeholder 3"/>
          <p:cNvSpPr>
            <a:spLocks noGrp="1"/>
          </p:cNvSpPr>
          <p:nvPr>
            <p:ph type="sldNum" sz="quarter" idx="12"/>
          </p:nvPr>
        </p:nvSpPr>
        <p:spPr/>
        <p:txBody>
          <a:bodyPr/>
          <a:lstStyle/>
          <a:p>
            <a:fld id="{0CFEC368-1D7A-4F81-ABF6-AE0E36BAF64C}" type="slidenum">
              <a:rPr lang="en-US" smtClean="0"/>
              <a:pPr/>
              <a:t>28</a:t>
            </a:fld>
            <a:endParaRPr lang="en-US"/>
          </a:p>
        </p:txBody>
      </p:sp>
      <p:sp>
        <p:nvSpPr>
          <p:cNvPr id="8" name="Rectangle 7"/>
          <p:cNvSpPr/>
          <p:nvPr/>
        </p:nvSpPr>
        <p:spPr>
          <a:xfrm>
            <a:off x="0" y="6174522"/>
            <a:ext cx="9144000" cy="646331"/>
          </a:xfrm>
          <a:prstGeom prst="rect">
            <a:avLst/>
          </a:prstGeom>
        </p:spPr>
        <p:txBody>
          <a:bodyPr wrap="square">
            <a:spAutoFit/>
          </a:bodyPr>
          <a:lstStyle/>
          <a:p>
            <a:r>
              <a:rPr lang="en-US" dirty="0" smtClean="0">
                <a:solidFill>
                  <a:schemeClr val="bg1"/>
                </a:solidFill>
              </a:rPr>
              <a:t>Tang et al. </a:t>
            </a:r>
            <a:r>
              <a:rPr lang="en-US" b="1" dirty="0" smtClean="0">
                <a:solidFill>
                  <a:schemeClr val="bg1"/>
                </a:solidFill>
              </a:rPr>
              <a:t>Social Recommendation: A </a:t>
            </a:r>
            <a:r>
              <a:rPr lang="en-US" b="1" dirty="0">
                <a:solidFill>
                  <a:schemeClr val="bg1"/>
                </a:solidFill>
              </a:rPr>
              <a:t>R</a:t>
            </a:r>
            <a:r>
              <a:rPr lang="en-US" b="1" dirty="0" smtClean="0">
                <a:solidFill>
                  <a:schemeClr val="bg1"/>
                </a:solidFill>
              </a:rPr>
              <a:t>eview. </a:t>
            </a:r>
            <a:r>
              <a:rPr lang="en-US" i="1" dirty="0" smtClean="0">
                <a:solidFill>
                  <a:schemeClr val="bg1"/>
                </a:solidFill>
              </a:rPr>
              <a:t>Social Network Analysis and Mining</a:t>
            </a:r>
            <a:r>
              <a:rPr lang="en-US" dirty="0" smtClean="0">
                <a:solidFill>
                  <a:schemeClr val="bg1"/>
                </a:solidFill>
              </a:rPr>
              <a:t>, 2013. Springer.</a:t>
            </a:r>
            <a:endParaRPr lang="en-US" dirty="0">
              <a:solidFill>
                <a:schemeClr val="bg1"/>
              </a:solidFill>
            </a:endParaRPr>
          </a:p>
        </p:txBody>
      </p:sp>
    </p:spTree>
    <p:extLst>
      <p:ext uri="{BB962C8B-B14F-4D97-AF65-F5344CB8AC3E}">
        <p14:creationId xmlns:p14="http://schemas.microsoft.com/office/powerpoint/2010/main" val="685789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a:t>
            </a:r>
            <a:r>
              <a:rPr lang="zh-CN" altLang="en-US" dirty="0" smtClean="0"/>
              <a:t> </a:t>
            </a:r>
            <a:r>
              <a:rPr lang="en-US" altLang="zh-CN" dirty="0" smtClean="0"/>
              <a:t>is</a:t>
            </a:r>
            <a:r>
              <a:rPr lang="zh-CN" altLang="en-US" dirty="0" smtClean="0"/>
              <a:t> </a:t>
            </a:r>
            <a:r>
              <a:rPr lang="en-US" altLang="zh-CN" dirty="0" smtClean="0"/>
              <a:t>Social</a:t>
            </a:r>
            <a:r>
              <a:rPr lang="zh-CN" altLang="en-US" dirty="0" smtClean="0"/>
              <a:t> </a:t>
            </a:r>
            <a:r>
              <a:rPr lang="en-US" altLang="zh-CN" dirty="0" smtClean="0"/>
              <a:t>Recommendation?</a:t>
            </a:r>
            <a:endParaRPr lang="en-US" dirty="0"/>
          </a:p>
        </p:txBody>
      </p:sp>
      <p:sp>
        <p:nvSpPr>
          <p:cNvPr id="3" name="Content Placeholder 2"/>
          <p:cNvSpPr>
            <a:spLocks noGrp="1"/>
          </p:cNvSpPr>
          <p:nvPr>
            <p:ph idx="1"/>
          </p:nvPr>
        </p:nvSpPr>
        <p:spPr/>
        <p:txBody>
          <a:bodyPr>
            <a:normAutofit/>
          </a:bodyPr>
          <a:lstStyle/>
          <a:p>
            <a:r>
              <a:rPr lang="en-US" sz="2400" dirty="0" smtClean="0"/>
              <a:t>“Social recommendation …, however, it has </a:t>
            </a:r>
            <a:r>
              <a:rPr lang="en-US" sz="2400" i="1" dirty="0" smtClean="0">
                <a:solidFill>
                  <a:srgbClr val="011C9A"/>
                </a:solidFill>
              </a:rPr>
              <a:t>no commonly accepted definition</a:t>
            </a:r>
            <a:r>
              <a:rPr lang="en-US" sz="2400" dirty="0" smtClean="0"/>
              <a:t>.”</a:t>
            </a:r>
          </a:p>
          <a:p>
            <a:r>
              <a:rPr lang="en-US" sz="2400" dirty="0" smtClean="0"/>
              <a:t>“A narrow definition of social recommendation is </a:t>
            </a:r>
            <a:r>
              <a:rPr lang="en-US" sz="2400" i="1" dirty="0" smtClean="0">
                <a:solidFill>
                  <a:srgbClr val="FF0000"/>
                </a:solidFill>
              </a:rPr>
              <a:t>any recommendation with online social relations as an additional input</a:t>
            </a:r>
            <a:r>
              <a:rPr lang="en-US" sz="2400" dirty="0" smtClean="0"/>
              <a:t>, i.e., augmenting an existing recommendation engine with </a:t>
            </a:r>
            <a:r>
              <a:rPr lang="en-US" sz="2400" i="1" dirty="0" smtClean="0">
                <a:solidFill>
                  <a:srgbClr val="FF0000"/>
                </a:solidFill>
              </a:rPr>
              <a:t>additional social signals</a:t>
            </a:r>
            <a:r>
              <a:rPr lang="en-US" sz="2400" dirty="0" smtClean="0"/>
              <a:t>.”</a:t>
            </a:r>
          </a:p>
        </p:txBody>
      </p:sp>
      <p:sp>
        <p:nvSpPr>
          <p:cNvPr id="4" name="Slide Number Placeholder 3"/>
          <p:cNvSpPr>
            <a:spLocks noGrp="1"/>
          </p:cNvSpPr>
          <p:nvPr>
            <p:ph type="sldNum" sz="quarter" idx="12"/>
          </p:nvPr>
        </p:nvSpPr>
        <p:spPr/>
        <p:txBody>
          <a:bodyPr/>
          <a:lstStyle/>
          <a:p>
            <a:fld id="{0CFEC368-1D7A-4F81-ABF6-AE0E36BAF64C}" type="slidenum">
              <a:rPr lang="en-US" smtClean="0"/>
              <a:pPr/>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4929" y="4684265"/>
            <a:ext cx="2187685" cy="1230573"/>
          </a:xfrm>
          <a:prstGeom prst="rect">
            <a:avLst/>
          </a:prstGeom>
        </p:spPr>
      </p:pic>
      <p:sp>
        <p:nvSpPr>
          <p:cNvPr id="8" name="Rectangle 7"/>
          <p:cNvSpPr/>
          <p:nvPr/>
        </p:nvSpPr>
        <p:spPr>
          <a:xfrm>
            <a:off x="0" y="6174522"/>
            <a:ext cx="9144000" cy="646331"/>
          </a:xfrm>
          <a:prstGeom prst="rect">
            <a:avLst/>
          </a:prstGeom>
        </p:spPr>
        <p:txBody>
          <a:bodyPr wrap="square">
            <a:spAutoFit/>
          </a:bodyPr>
          <a:lstStyle/>
          <a:p>
            <a:r>
              <a:rPr lang="en-US" dirty="0" smtClean="0">
                <a:solidFill>
                  <a:schemeClr val="bg1"/>
                </a:solidFill>
              </a:rPr>
              <a:t>Tang et al. </a:t>
            </a:r>
            <a:r>
              <a:rPr lang="en-US" b="1" dirty="0" smtClean="0">
                <a:solidFill>
                  <a:schemeClr val="bg1"/>
                </a:solidFill>
              </a:rPr>
              <a:t>Social Recommendation: A </a:t>
            </a:r>
            <a:r>
              <a:rPr lang="en-US" b="1" dirty="0">
                <a:solidFill>
                  <a:schemeClr val="bg1"/>
                </a:solidFill>
              </a:rPr>
              <a:t>R</a:t>
            </a:r>
            <a:r>
              <a:rPr lang="en-US" b="1" dirty="0" smtClean="0">
                <a:solidFill>
                  <a:schemeClr val="bg1"/>
                </a:solidFill>
              </a:rPr>
              <a:t>eview. </a:t>
            </a:r>
            <a:r>
              <a:rPr lang="en-US" i="1" dirty="0" smtClean="0">
                <a:solidFill>
                  <a:schemeClr val="bg1"/>
                </a:solidFill>
              </a:rPr>
              <a:t>Social Network Analysis and Mining</a:t>
            </a:r>
            <a:r>
              <a:rPr lang="en-US" dirty="0" smtClean="0">
                <a:solidFill>
                  <a:schemeClr val="bg1"/>
                </a:solidFill>
              </a:rPr>
              <a:t>, 2013. Springer.</a:t>
            </a:r>
            <a:endParaRPr lang="en-US" dirty="0">
              <a:solidFill>
                <a:schemeClr val="bg1"/>
              </a:solidFill>
            </a:endParaRPr>
          </a:p>
        </p:txBody>
      </p:sp>
    </p:spTree>
    <p:extLst>
      <p:ext uri="{BB962C8B-B14F-4D97-AF65-F5344CB8AC3E}">
        <p14:creationId xmlns:p14="http://schemas.microsoft.com/office/powerpoint/2010/main" val="1595181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introduction</a:t>
            </a:r>
            <a:endParaRPr lang="en-US" dirty="0"/>
          </a:p>
        </p:txBody>
      </p:sp>
      <p:sp>
        <p:nvSpPr>
          <p:cNvPr id="6" name="Text Placeholder 5"/>
          <p:cNvSpPr>
            <a:spLocks noGrp="1"/>
          </p:cNvSpPr>
          <p:nvPr>
            <p:ph type="body" idx="1"/>
          </p:nvPr>
        </p:nvSpPr>
        <p:spPr/>
        <p:txBody>
          <a:bodyPr/>
          <a:lstStyle/>
          <a:p>
            <a:r>
              <a:rPr lang="en-US" dirty="0" smtClean="0"/>
              <a:t>Behavior Modeling in Social Networks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a:t>
            </a:fld>
            <a:endParaRPr lang="en-US"/>
          </a:p>
        </p:txBody>
      </p:sp>
    </p:spTree>
    <p:extLst>
      <p:ext uri="{BB962C8B-B14F-4D97-AF65-F5344CB8AC3E}">
        <p14:creationId xmlns:p14="http://schemas.microsoft.com/office/powerpoint/2010/main" val="8120903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a:t>
            </a:r>
            <a:r>
              <a:rPr lang="zh-CN" altLang="en-US" dirty="0" smtClean="0"/>
              <a:t> </a:t>
            </a:r>
            <a:r>
              <a:rPr lang="en-US" altLang="zh-CN" dirty="0" smtClean="0"/>
              <a:t>is</a:t>
            </a:r>
            <a:r>
              <a:rPr lang="zh-CN" altLang="en-US" dirty="0" smtClean="0"/>
              <a:t> </a:t>
            </a:r>
            <a:r>
              <a:rPr lang="en-US" altLang="zh-CN" dirty="0" smtClean="0"/>
              <a:t>Social</a:t>
            </a:r>
            <a:r>
              <a:rPr lang="zh-CN" altLang="en-US" dirty="0" smtClean="0"/>
              <a:t> </a:t>
            </a:r>
            <a:r>
              <a:rPr lang="en-US" altLang="zh-CN" dirty="0" smtClean="0"/>
              <a:t>Recommendation?</a:t>
            </a:r>
            <a:endParaRPr lang="en-US" dirty="0"/>
          </a:p>
        </p:txBody>
      </p:sp>
      <p:sp>
        <p:nvSpPr>
          <p:cNvPr id="3" name="Content Placeholder 2"/>
          <p:cNvSpPr>
            <a:spLocks noGrp="1"/>
          </p:cNvSpPr>
          <p:nvPr>
            <p:ph idx="1"/>
          </p:nvPr>
        </p:nvSpPr>
        <p:spPr/>
        <p:txBody>
          <a:bodyPr>
            <a:normAutofit/>
          </a:bodyPr>
          <a:lstStyle/>
          <a:p>
            <a:r>
              <a:rPr lang="en-US" sz="2400" dirty="0" smtClean="0"/>
              <a:t>“Social recommendation …, however, it has </a:t>
            </a:r>
            <a:r>
              <a:rPr lang="en-US" sz="2400" i="1" dirty="0" smtClean="0">
                <a:solidFill>
                  <a:srgbClr val="011C9A"/>
                </a:solidFill>
              </a:rPr>
              <a:t>no commonly accepted definition</a:t>
            </a:r>
            <a:r>
              <a:rPr lang="en-US" sz="2400" dirty="0" smtClean="0"/>
              <a:t>.”</a:t>
            </a:r>
          </a:p>
          <a:p>
            <a:r>
              <a:rPr lang="en-US" sz="2400" dirty="0" smtClean="0"/>
              <a:t>“A narrow definition of social recommendation is </a:t>
            </a:r>
            <a:r>
              <a:rPr lang="en-US" sz="2400" i="1" dirty="0" smtClean="0">
                <a:solidFill>
                  <a:srgbClr val="FF0000"/>
                </a:solidFill>
              </a:rPr>
              <a:t>any recommendation with online social relations as an additional input</a:t>
            </a:r>
            <a:r>
              <a:rPr lang="en-US" sz="2400" dirty="0" smtClean="0"/>
              <a:t>, i.e., augmenting an existing recommendation engine with </a:t>
            </a:r>
            <a:r>
              <a:rPr lang="en-US" sz="2400" i="1" dirty="0" smtClean="0">
                <a:solidFill>
                  <a:srgbClr val="FF0000"/>
                </a:solidFill>
              </a:rPr>
              <a:t>additional social signals</a:t>
            </a:r>
            <a:r>
              <a:rPr lang="en-US" sz="2400" dirty="0" smtClean="0"/>
              <a:t>.”</a:t>
            </a:r>
          </a:p>
        </p:txBody>
      </p:sp>
      <p:sp>
        <p:nvSpPr>
          <p:cNvPr id="4" name="Slide Number Placeholder 3"/>
          <p:cNvSpPr>
            <a:spLocks noGrp="1"/>
          </p:cNvSpPr>
          <p:nvPr>
            <p:ph type="sldNum" sz="quarter" idx="12"/>
          </p:nvPr>
        </p:nvSpPr>
        <p:spPr/>
        <p:txBody>
          <a:bodyPr/>
          <a:lstStyle/>
          <a:p>
            <a:fld id="{0CFEC368-1D7A-4F81-ABF6-AE0E36BAF64C}" type="slidenum">
              <a:rPr lang="en-US" smtClean="0"/>
              <a:pPr/>
              <a:t>30</a:t>
            </a:fld>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4929" y="4684265"/>
            <a:ext cx="2187685" cy="1230573"/>
          </a:xfrm>
          <a:prstGeom prst="rect">
            <a:avLst/>
          </a:prstGeom>
        </p:spPr>
      </p:pic>
      <p:sp>
        <p:nvSpPr>
          <p:cNvPr id="7" name="Content Placeholder 2"/>
          <p:cNvSpPr txBox="1">
            <a:spLocks/>
          </p:cNvSpPr>
          <p:nvPr/>
        </p:nvSpPr>
        <p:spPr>
          <a:xfrm>
            <a:off x="457200" y="3778250"/>
            <a:ext cx="6037729" cy="2136588"/>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rgbClr val="011C9A"/>
              </a:buClr>
              <a:buSzPct val="85000"/>
              <a:buFont typeface="Wingdings" charset="2"/>
              <a:buChar char="v"/>
              <a:defRPr sz="3200" kern="1200">
                <a:solidFill>
                  <a:schemeClr val="tx1"/>
                </a:solidFill>
                <a:latin typeface="+mn-lt"/>
                <a:ea typeface="+mn-ea"/>
                <a:cs typeface="+mn-cs"/>
              </a:defRPr>
            </a:lvl1pPr>
            <a:lvl2pPr marL="457200" indent="-182880" algn="l" defTabSz="914400" rtl="0" eaLnBrk="1" latinLnBrk="0" hangingPunct="1">
              <a:spcBef>
                <a:spcPct val="20000"/>
              </a:spcBef>
              <a:buClr>
                <a:srgbClr val="011C9A"/>
              </a:buClr>
              <a:buSzPct val="85000"/>
              <a:buFont typeface="Wingdings" charset="2"/>
              <a:buChar char="v"/>
              <a:defRPr sz="2800" kern="1200">
                <a:solidFill>
                  <a:schemeClr val="tx1"/>
                </a:solidFill>
                <a:latin typeface="+mn-lt"/>
                <a:ea typeface="+mn-ea"/>
                <a:cs typeface="+mn-cs"/>
              </a:defRPr>
            </a:lvl2pPr>
            <a:lvl3pPr marL="731520" indent="-182880" algn="l" defTabSz="914400" rtl="0" eaLnBrk="1" latinLnBrk="0" hangingPunct="1">
              <a:spcBef>
                <a:spcPct val="20000"/>
              </a:spcBef>
              <a:buClr>
                <a:srgbClr val="011C9A"/>
              </a:buClr>
              <a:buSzPct val="90000"/>
              <a:buFont typeface="Wingdings" charset="2"/>
              <a:buChar char="v"/>
              <a:defRPr sz="2400" kern="1200">
                <a:solidFill>
                  <a:schemeClr val="tx1"/>
                </a:solidFill>
                <a:latin typeface="+mn-lt"/>
                <a:ea typeface="+mn-ea"/>
                <a:cs typeface="+mn-cs"/>
              </a:defRPr>
            </a:lvl3pPr>
            <a:lvl4pPr marL="1005840" indent="-182880" algn="l" defTabSz="914400" rtl="0" eaLnBrk="1" latinLnBrk="0" hangingPunct="1">
              <a:spcBef>
                <a:spcPct val="20000"/>
              </a:spcBef>
              <a:buClr>
                <a:srgbClr val="011C9A"/>
              </a:buClr>
              <a:buFont typeface="Wingdings" charset="2"/>
              <a:buChar char="v"/>
              <a:defRPr sz="2000" kern="1200">
                <a:solidFill>
                  <a:schemeClr val="tx1"/>
                </a:solidFill>
                <a:latin typeface="+mn-lt"/>
                <a:ea typeface="+mn-ea"/>
                <a:cs typeface="+mn-cs"/>
              </a:defRPr>
            </a:lvl4pPr>
            <a:lvl5pPr marL="1188720" indent="-137160" algn="l" defTabSz="914400" rtl="0" eaLnBrk="1" latinLnBrk="0" hangingPunct="1">
              <a:spcBef>
                <a:spcPct val="20000"/>
              </a:spcBef>
              <a:buClr>
                <a:srgbClr val="011C9A"/>
              </a:buClr>
              <a:buSzPct val="100000"/>
              <a:buFont typeface="Wingdings" charset="2"/>
              <a:buChar char="v"/>
              <a:defRPr sz="18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US" sz="2400" dirty="0" smtClean="0"/>
              <a:t>“</a:t>
            </a:r>
            <a:r>
              <a:rPr lang="en-US" sz="2400" dirty="0" smtClean="0">
                <a:solidFill>
                  <a:srgbClr val="011C9A"/>
                </a:solidFill>
              </a:rPr>
              <a:t>Users’ preferences are likely to be similar to or influenced by their connected friends</a:t>
            </a:r>
            <a:r>
              <a:rPr lang="en-US" sz="2400" dirty="0" smtClean="0"/>
              <a:t>. …, social recommendation </a:t>
            </a:r>
            <a:r>
              <a:rPr lang="en-US" sz="2400" i="1" dirty="0" smtClean="0">
                <a:solidFill>
                  <a:srgbClr val="FF0000"/>
                </a:solidFill>
              </a:rPr>
              <a:t>leverages user correlations implied social relations</a:t>
            </a:r>
            <a:r>
              <a:rPr lang="en-US" sz="2400" dirty="0" smtClean="0">
                <a:solidFill>
                  <a:srgbClr val="FF0000"/>
                </a:solidFill>
              </a:rPr>
              <a:t> </a:t>
            </a:r>
            <a:r>
              <a:rPr lang="en-US" sz="2400" dirty="0" smtClean="0"/>
              <a:t>to improve the performance of recommendation.”</a:t>
            </a:r>
            <a:endParaRPr lang="en-US" sz="2400" dirty="0"/>
          </a:p>
        </p:txBody>
      </p:sp>
      <p:sp>
        <p:nvSpPr>
          <p:cNvPr id="8" name="Rectangle 7"/>
          <p:cNvSpPr/>
          <p:nvPr/>
        </p:nvSpPr>
        <p:spPr>
          <a:xfrm>
            <a:off x="0" y="6174522"/>
            <a:ext cx="9144000" cy="646331"/>
          </a:xfrm>
          <a:prstGeom prst="rect">
            <a:avLst/>
          </a:prstGeom>
        </p:spPr>
        <p:txBody>
          <a:bodyPr wrap="square">
            <a:spAutoFit/>
          </a:bodyPr>
          <a:lstStyle/>
          <a:p>
            <a:r>
              <a:rPr lang="en-US" dirty="0" smtClean="0">
                <a:solidFill>
                  <a:schemeClr val="bg1"/>
                </a:solidFill>
              </a:rPr>
              <a:t>Tang et al. </a:t>
            </a:r>
            <a:r>
              <a:rPr lang="en-US" b="1" dirty="0" smtClean="0">
                <a:solidFill>
                  <a:schemeClr val="bg1"/>
                </a:solidFill>
              </a:rPr>
              <a:t>Social Recommendation: A </a:t>
            </a:r>
            <a:r>
              <a:rPr lang="en-US" b="1" dirty="0">
                <a:solidFill>
                  <a:schemeClr val="bg1"/>
                </a:solidFill>
              </a:rPr>
              <a:t>R</a:t>
            </a:r>
            <a:r>
              <a:rPr lang="en-US" b="1" dirty="0" smtClean="0">
                <a:solidFill>
                  <a:schemeClr val="bg1"/>
                </a:solidFill>
              </a:rPr>
              <a:t>eview. </a:t>
            </a:r>
            <a:r>
              <a:rPr lang="en-US" i="1" dirty="0" smtClean="0">
                <a:solidFill>
                  <a:schemeClr val="bg1"/>
                </a:solidFill>
              </a:rPr>
              <a:t>Social Network Analysis and Mining</a:t>
            </a:r>
            <a:r>
              <a:rPr lang="en-US" dirty="0" smtClean="0">
                <a:solidFill>
                  <a:schemeClr val="bg1"/>
                </a:solidFill>
              </a:rPr>
              <a:t>, 2013. Springer.</a:t>
            </a:r>
            <a:endParaRPr lang="en-US" dirty="0">
              <a:solidFill>
                <a:schemeClr val="bg1"/>
              </a:solidFill>
            </a:endParaRPr>
          </a:p>
        </p:txBody>
      </p:sp>
    </p:spTree>
    <p:extLst>
      <p:ext uri="{BB962C8B-B14F-4D97-AF65-F5344CB8AC3E}">
        <p14:creationId xmlns:p14="http://schemas.microsoft.com/office/powerpoint/2010/main" val="3178492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Traditional Recommender Systems</a:t>
            </a:r>
            <a:endParaRPr lang="en-US" dirty="0"/>
          </a:p>
        </p:txBody>
      </p:sp>
      <p:sp>
        <p:nvSpPr>
          <p:cNvPr id="3" name="Content Placeholder 2"/>
          <p:cNvSpPr>
            <a:spLocks noGrp="1"/>
          </p:cNvSpPr>
          <p:nvPr>
            <p:ph idx="1"/>
          </p:nvPr>
        </p:nvSpPr>
        <p:spPr/>
        <p:txBody>
          <a:bodyPr/>
          <a:lstStyle/>
          <a:p>
            <a:r>
              <a:rPr lang="en-US" dirty="0" smtClean="0"/>
              <a:t>Assumed that users are independent and identically distributed</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31</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dirty="0" smtClean="0">
                <a:solidFill>
                  <a:schemeClr val="bg1"/>
                </a:solidFill>
              </a:rPr>
              <a:t>Tang et al. </a:t>
            </a:r>
            <a:r>
              <a:rPr lang="en-US" b="1" dirty="0" smtClean="0">
                <a:solidFill>
                  <a:schemeClr val="bg1"/>
                </a:solidFill>
              </a:rPr>
              <a:t>Social Recommendation: A </a:t>
            </a:r>
            <a:r>
              <a:rPr lang="en-US" b="1" dirty="0">
                <a:solidFill>
                  <a:schemeClr val="bg1"/>
                </a:solidFill>
              </a:rPr>
              <a:t>R</a:t>
            </a:r>
            <a:r>
              <a:rPr lang="en-US" b="1" dirty="0" smtClean="0">
                <a:solidFill>
                  <a:schemeClr val="bg1"/>
                </a:solidFill>
              </a:rPr>
              <a:t>eview. </a:t>
            </a:r>
            <a:r>
              <a:rPr lang="en-US" i="1" dirty="0" smtClean="0">
                <a:solidFill>
                  <a:schemeClr val="bg1"/>
                </a:solidFill>
              </a:rPr>
              <a:t>Social Network Analysis and Mining</a:t>
            </a:r>
            <a:r>
              <a:rPr lang="en-US" dirty="0" smtClean="0">
                <a:solidFill>
                  <a:schemeClr val="bg1"/>
                </a:solidFill>
              </a:rPr>
              <a:t>, 2013. Springer.</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026" y="2924437"/>
            <a:ext cx="3993365" cy="270286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8216" y="2924437"/>
            <a:ext cx="3442447" cy="2696434"/>
          </a:xfrm>
          <a:prstGeom prst="rect">
            <a:avLst/>
          </a:prstGeom>
        </p:spPr>
      </p:pic>
    </p:spTree>
    <p:extLst>
      <p:ext uri="{BB962C8B-B14F-4D97-AF65-F5344CB8AC3E}">
        <p14:creationId xmlns:p14="http://schemas.microsoft.com/office/powerpoint/2010/main" val="13008844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Traditional Recommender Systems</a:t>
            </a:r>
            <a:endParaRPr lang="en-US" dirty="0"/>
          </a:p>
        </p:txBody>
      </p:sp>
      <p:sp>
        <p:nvSpPr>
          <p:cNvPr id="3" name="Content Placeholder 2"/>
          <p:cNvSpPr>
            <a:spLocks noGrp="1"/>
          </p:cNvSpPr>
          <p:nvPr>
            <p:ph idx="1"/>
          </p:nvPr>
        </p:nvSpPr>
        <p:spPr/>
        <p:txBody>
          <a:bodyPr>
            <a:normAutofit/>
          </a:bodyPr>
          <a:lstStyle/>
          <a:p>
            <a:r>
              <a:rPr lang="en-US" dirty="0" smtClean="0">
                <a:solidFill>
                  <a:srgbClr val="011C9A"/>
                </a:solidFill>
              </a:rPr>
              <a:t>Content-based</a:t>
            </a:r>
            <a:r>
              <a:rPr lang="en-US" dirty="0" smtClean="0"/>
              <a:t> recommender (e.g., TFIDF)</a:t>
            </a:r>
          </a:p>
          <a:p>
            <a:pPr lvl="1"/>
            <a:r>
              <a:rPr lang="en-US" dirty="0" smtClean="0"/>
              <a:t>For textual information (e.g., news, documents)</a:t>
            </a:r>
          </a:p>
          <a:p>
            <a:pPr lvl="1"/>
            <a:r>
              <a:rPr lang="en-US" i="1" dirty="0" smtClean="0"/>
              <a:t>Limitation:</a:t>
            </a:r>
            <a:r>
              <a:rPr lang="en-US" dirty="0" smtClean="0"/>
              <a:t> </a:t>
            </a:r>
            <a:r>
              <a:rPr lang="en-US" dirty="0" smtClean="0">
                <a:solidFill>
                  <a:srgbClr val="FF0000"/>
                </a:solidFill>
              </a:rPr>
              <a:t>limited content analysis, over-specializatio</a:t>
            </a:r>
            <a:r>
              <a:rPr lang="en-US" altLang="zh-CN" dirty="0" smtClean="0">
                <a:solidFill>
                  <a:srgbClr val="FF0000"/>
                </a:solidFill>
              </a:rPr>
              <a:t>n</a:t>
            </a:r>
            <a:endParaRPr lang="en-US" dirty="0" smtClean="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32</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dirty="0" smtClean="0">
                <a:solidFill>
                  <a:schemeClr val="bg1"/>
                </a:solidFill>
              </a:rPr>
              <a:t>Tang et al. </a:t>
            </a:r>
            <a:r>
              <a:rPr lang="en-US" b="1" dirty="0" smtClean="0">
                <a:solidFill>
                  <a:schemeClr val="bg1"/>
                </a:solidFill>
              </a:rPr>
              <a:t>Social Recommendation: A </a:t>
            </a:r>
            <a:r>
              <a:rPr lang="en-US" b="1" dirty="0">
                <a:solidFill>
                  <a:schemeClr val="bg1"/>
                </a:solidFill>
              </a:rPr>
              <a:t>R</a:t>
            </a:r>
            <a:r>
              <a:rPr lang="en-US" b="1" dirty="0" smtClean="0">
                <a:solidFill>
                  <a:schemeClr val="bg1"/>
                </a:solidFill>
              </a:rPr>
              <a:t>eview. </a:t>
            </a:r>
            <a:r>
              <a:rPr lang="en-US" i="1" dirty="0" smtClean="0">
                <a:solidFill>
                  <a:schemeClr val="bg1"/>
                </a:solidFill>
              </a:rPr>
              <a:t>Social Network Analysis and Mining</a:t>
            </a:r>
            <a:r>
              <a:rPr lang="en-US" dirty="0" smtClean="0">
                <a:solidFill>
                  <a:schemeClr val="bg1"/>
                </a:solidFill>
              </a:rPr>
              <a:t>, 2013. Springer.</a:t>
            </a:r>
            <a:endParaRPr lang="en-US" dirty="0">
              <a:solidFill>
                <a:schemeClr val="bg1"/>
              </a:solidFill>
            </a:endParaRPr>
          </a:p>
        </p:txBody>
      </p:sp>
    </p:spTree>
    <p:extLst>
      <p:ext uri="{BB962C8B-B14F-4D97-AF65-F5344CB8AC3E}">
        <p14:creationId xmlns:p14="http://schemas.microsoft.com/office/powerpoint/2010/main" val="4416824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Traditional Recommender Systems</a:t>
            </a:r>
            <a:endParaRPr lang="en-US" dirty="0"/>
          </a:p>
        </p:txBody>
      </p:sp>
      <p:sp>
        <p:nvSpPr>
          <p:cNvPr id="3" name="Content Placeholder 2"/>
          <p:cNvSpPr>
            <a:spLocks noGrp="1"/>
          </p:cNvSpPr>
          <p:nvPr>
            <p:ph idx="1"/>
          </p:nvPr>
        </p:nvSpPr>
        <p:spPr/>
        <p:txBody>
          <a:bodyPr>
            <a:normAutofit lnSpcReduction="10000"/>
          </a:bodyPr>
          <a:lstStyle/>
          <a:p>
            <a:r>
              <a:rPr lang="en-US" dirty="0" smtClean="0">
                <a:solidFill>
                  <a:srgbClr val="011C9A"/>
                </a:solidFill>
              </a:rPr>
              <a:t>Content-based</a:t>
            </a:r>
            <a:r>
              <a:rPr lang="en-US" dirty="0" smtClean="0"/>
              <a:t> recommender (e.g., TFIDF)</a:t>
            </a:r>
          </a:p>
          <a:p>
            <a:pPr lvl="1"/>
            <a:r>
              <a:rPr lang="en-US" dirty="0" smtClean="0"/>
              <a:t>For textual information (e.g., news, documents)</a:t>
            </a:r>
          </a:p>
          <a:p>
            <a:pPr lvl="1"/>
            <a:r>
              <a:rPr lang="en-US" i="1" dirty="0" smtClean="0"/>
              <a:t>Limitation:</a:t>
            </a:r>
            <a:r>
              <a:rPr lang="en-US" dirty="0" smtClean="0"/>
              <a:t> </a:t>
            </a:r>
            <a:r>
              <a:rPr lang="en-US" dirty="0" smtClean="0">
                <a:solidFill>
                  <a:srgbClr val="FF0000"/>
                </a:solidFill>
              </a:rPr>
              <a:t>limited content analysis, over-specialization</a:t>
            </a:r>
          </a:p>
          <a:p>
            <a:r>
              <a:rPr lang="en-US" dirty="0" smtClean="0">
                <a:solidFill>
                  <a:srgbClr val="011C9A"/>
                </a:solidFill>
              </a:rPr>
              <a:t>Collaborative filtering </a:t>
            </a:r>
            <a:r>
              <a:rPr lang="en-US" dirty="0" smtClean="0"/>
              <a:t>based recommender</a:t>
            </a:r>
          </a:p>
          <a:p>
            <a:pPr lvl="1"/>
            <a:r>
              <a:rPr lang="en-US" dirty="0" smtClean="0"/>
              <a:t>Memory-based CF (e.g., PCC, similarity)</a:t>
            </a:r>
          </a:p>
          <a:p>
            <a:pPr lvl="1"/>
            <a:r>
              <a:rPr lang="en-US" dirty="0" smtClean="0"/>
              <a:t>Model-based CF (e.g., factorization based)</a:t>
            </a:r>
          </a:p>
          <a:p>
            <a:pPr lvl="1"/>
            <a:r>
              <a:rPr lang="en-US" i="1" dirty="0" smtClean="0"/>
              <a:t>Limitation: </a:t>
            </a:r>
            <a:r>
              <a:rPr lang="en-US" dirty="0" smtClean="0">
                <a:solidFill>
                  <a:srgbClr val="FF0000"/>
                </a:solidFill>
              </a:rPr>
              <a:t>data </a:t>
            </a:r>
            <a:r>
              <a:rPr lang="en-US" dirty="0" err="1" smtClean="0">
                <a:solidFill>
                  <a:srgbClr val="FF0000"/>
                </a:solidFill>
              </a:rPr>
              <a:t>sparsity</a:t>
            </a:r>
            <a:r>
              <a:rPr lang="en-US" dirty="0" smtClean="0">
                <a:solidFill>
                  <a:srgbClr val="FF0000"/>
                </a:solidFill>
              </a:rPr>
              <a:t>, cold-start problem</a:t>
            </a:r>
          </a:p>
          <a:p>
            <a:r>
              <a:rPr lang="en-US" dirty="0" smtClean="0">
                <a:solidFill>
                  <a:srgbClr val="011C9A"/>
                </a:solidFill>
              </a:rPr>
              <a:t>Hybrid</a:t>
            </a:r>
            <a:r>
              <a:rPr lang="en-US" dirty="0" smtClean="0"/>
              <a:t> recommender system</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33</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dirty="0" smtClean="0">
                <a:solidFill>
                  <a:schemeClr val="bg1"/>
                </a:solidFill>
              </a:rPr>
              <a:t>Tang et al. </a:t>
            </a:r>
            <a:r>
              <a:rPr lang="en-US" b="1" dirty="0" smtClean="0">
                <a:solidFill>
                  <a:schemeClr val="bg1"/>
                </a:solidFill>
              </a:rPr>
              <a:t>Social Recommendation: A </a:t>
            </a:r>
            <a:r>
              <a:rPr lang="en-US" b="1" dirty="0">
                <a:solidFill>
                  <a:schemeClr val="bg1"/>
                </a:solidFill>
              </a:rPr>
              <a:t>R</a:t>
            </a:r>
            <a:r>
              <a:rPr lang="en-US" b="1" dirty="0" smtClean="0">
                <a:solidFill>
                  <a:schemeClr val="bg1"/>
                </a:solidFill>
              </a:rPr>
              <a:t>eview. </a:t>
            </a:r>
            <a:r>
              <a:rPr lang="en-US" i="1" dirty="0" smtClean="0">
                <a:solidFill>
                  <a:schemeClr val="bg1"/>
                </a:solidFill>
              </a:rPr>
              <a:t>Social Network Analysis and Mining</a:t>
            </a:r>
            <a:r>
              <a:rPr lang="en-US" dirty="0" smtClean="0">
                <a:solidFill>
                  <a:schemeClr val="bg1"/>
                </a:solidFill>
              </a:rPr>
              <a:t>, 2013. Springer.</a:t>
            </a:r>
            <a:endParaRPr lang="en-US" dirty="0">
              <a:solidFill>
                <a:schemeClr val="bg1"/>
              </a:solidFill>
            </a:endParaRPr>
          </a:p>
        </p:txBody>
      </p:sp>
    </p:spTree>
    <p:extLst>
      <p:ext uri="{BB962C8B-B14F-4D97-AF65-F5344CB8AC3E}">
        <p14:creationId xmlns:p14="http://schemas.microsoft.com/office/powerpoint/2010/main" val="12064040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Matrix Factorization based CF (MF)</a:t>
            </a:r>
            <a:endParaRPr lang="en-US" dirty="0"/>
          </a:p>
        </p:txBody>
      </p:sp>
      <p:sp>
        <p:nvSpPr>
          <p:cNvPr id="3" name="Content Placeholder 2"/>
          <p:cNvSpPr>
            <a:spLocks noGrp="1"/>
          </p:cNvSpPr>
          <p:nvPr>
            <p:ph idx="1"/>
          </p:nvPr>
        </p:nvSpPr>
        <p:spPr/>
        <p:txBody>
          <a:bodyPr>
            <a:normAutofit/>
          </a:bodyPr>
          <a:lstStyle/>
          <a:p>
            <a:r>
              <a:rPr lang="en-US" sz="2800" dirty="0" smtClean="0"/>
              <a:t>Low-rank MF on the user-item rating </a:t>
            </a:r>
            <a:r>
              <a:rPr lang="en-US" sz="2800" dirty="0"/>
              <a:t>matrix </a:t>
            </a:r>
            <a:r>
              <a:rPr lang="en-US" sz="2800" b="1" i="1" dirty="0" smtClean="0"/>
              <a:t>R</a:t>
            </a:r>
            <a:endParaRPr lang="en-US" sz="2800" dirty="0" smtClean="0"/>
          </a:p>
          <a:p>
            <a:r>
              <a:rPr lang="en-US" sz="2800" dirty="0" smtClean="0"/>
              <a:t>User preference vector </a:t>
            </a:r>
            <a:r>
              <a:rPr lang="en-US" sz="2800" b="1" i="1" dirty="0" smtClean="0"/>
              <a:t>U</a:t>
            </a:r>
          </a:p>
          <a:p>
            <a:r>
              <a:rPr lang="en-US" sz="2800" dirty="0" smtClean="0"/>
              <a:t>Item characteristic vector </a:t>
            </a:r>
            <a:r>
              <a:rPr lang="en-US" sz="2800" b="1" i="1" dirty="0" smtClean="0"/>
              <a:t>V</a:t>
            </a:r>
            <a:endParaRPr lang="en-US" sz="2800" b="1" i="1"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34</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dirty="0" err="1" smtClean="0">
                <a:solidFill>
                  <a:schemeClr val="bg1"/>
                </a:solidFill>
              </a:rPr>
              <a:t>Koren</a:t>
            </a:r>
            <a:r>
              <a:rPr lang="en-US" dirty="0" smtClean="0">
                <a:solidFill>
                  <a:schemeClr val="bg1"/>
                </a:solidFill>
              </a:rPr>
              <a:t>. </a:t>
            </a:r>
            <a:r>
              <a:rPr lang="en-US" b="1" dirty="0" err="1">
                <a:solidFill>
                  <a:schemeClr val="bg1"/>
                </a:solidFill>
              </a:rPr>
              <a:t>F</a:t>
            </a:r>
            <a:r>
              <a:rPr lang="en-US" b="1" dirty="0" err="1" smtClean="0">
                <a:solidFill>
                  <a:schemeClr val="bg1"/>
                </a:solidFill>
              </a:rPr>
              <a:t>actorizatoin</a:t>
            </a:r>
            <a:r>
              <a:rPr lang="en-US" b="1" dirty="0" smtClean="0">
                <a:solidFill>
                  <a:schemeClr val="bg1"/>
                </a:solidFill>
              </a:rPr>
              <a:t> Meets the Neighborhood: A Multifaceted Collaborative Filtering Model. </a:t>
            </a:r>
            <a:r>
              <a:rPr lang="en-US" i="1" dirty="0" smtClean="0">
                <a:solidFill>
                  <a:schemeClr val="bg1"/>
                </a:solidFill>
              </a:rPr>
              <a:t>KDD, </a:t>
            </a:r>
            <a:r>
              <a:rPr lang="en-US" b="1" dirty="0" smtClean="0">
                <a:solidFill>
                  <a:schemeClr val="bg1"/>
                </a:solidFill>
              </a:rPr>
              <a:t>2008</a:t>
            </a:r>
            <a:r>
              <a:rPr lang="en-US" dirty="0" smtClean="0">
                <a:solidFill>
                  <a:schemeClr val="bg1"/>
                </a:solidFill>
              </a:rPr>
              <a:t>.</a:t>
            </a:r>
            <a:endParaRPr lang="en-US"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443" y="3777955"/>
            <a:ext cx="2883600" cy="2258694"/>
          </a:xfrm>
          <a:prstGeom prst="rect">
            <a:avLst/>
          </a:prstGeom>
        </p:spPr>
      </p:pic>
      <p:sp>
        <p:nvSpPr>
          <p:cNvPr id="8" name="Rectangle 7"/>
          <p:cNvSpPr/>
          <p:nvPr/>
        </p:nvSpPr>
        <p:spPr>
          <a:xfrm>
            <a:off x="1964067" y="3186531"/>
            <a:ext cx="444352" cy="523220"/>
          </a:xfrm>
          <a:prstGeom prst="rect">
            <a:avLst/>
          </a:prstGeom>
        </p:spPr>
        <p:txBody>
          <a:bodyPr wrap="none">
            <a:spAutoFit/>
          </a:bodyPr>
          <a:lstStyle/>
          <a:p>
            <a:r>
              <a:rPr lang="en-US" sz="2800" b="1" i="1" dirty="0" smtClean="0"/>
              <a:t>R</a:t>
            </a:r>
            <a:endParaRPr lang="en-US" sz="2800" b="1" i="1" dirty="0"/>
          </a:p>
        </p:txBody>
      </p:sp>
      <p:sp>
        <p:nvSpPr>
          <p:cNvPr id="6" name="Rectangle 5"/>
          <p:cNvSpPr/>
          <p:nvPr/>
        </p:nvSpPr>
        <p:spPr>
          <a:xfrm>
            <a:off x="4975412" y="3786507"/>
            <a:ext cx="739588" cy="21993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6200000">
            <a:off x="6817659" y="3056630"/>
            <a:ext cx="739588" cy="219934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03357" y="3195082"/>
            <a:ext cx="444352" cy="523220"/>
          </a:xfrm>
          <a:prstGeom prst="rect">
            <a:avLst/>
          </a:prstGeom>
        </p:spPr>
        <p:txBody>
          <a:bodyPr wrap="none">
            <a:spAutoFit/>
          </a:bodyPr>
          <a:lstStyle/>
          <a:p>
            <a:r>
              <a:rPr lang="en-US" sz="2800" b="1" i="1" smtClean="0"/>
              <a:t>U</a:t>
            </a:r>
            <a:endParaRPr lang="en-US" sz="2800" b="1" i="1" dirty="0"/>
          </a:p>
        </p:txBody>
      </p:sp>
      <p:sp>
        <p:nvSpPr>
          <p:cNvPr id="13" name="Rectangle 12"/>
          <p:cNvSpPr/>
          <p:nvPr/>
        </p:nvSpPr>
        <p:spPr>
          <a:xfrm>
            <a:off x="6895078" y="3195082"/>
            <a:ext cx="569387" cy="523220"/>
          </a:xfrm>
          <a:prstGeom prst="rect">
            <a:avLst/>
          </a:prstGeom>
        </p:spPr>
        <p:txBody>
          <a:bodyPr wrap="none">
            <a:spAutoFit/>
          </a:bodyPr>
          <a:lstStyle/>
          <a:p>
            <a:r>
              <a:rPr lang="en-US" sz="2800" b="1" i="1" dirty="0" smtClean="0"/>
              <a:t>V</a:t>
            </a:r>
            <a:r>
              <a:rPr lang="en-US" sz="2800" baseline="30000" dirty="0" smtClean="0"/>
              <a:t>T</a:t>
            </a:r>
            <a:endParaRPr lang="en-US" sz="2800" baseline="30000" dirty="0"/>
          </a:p>
        </p:txBody>
      </p:sp>
      <p:sp>
        <p:nvSpPr>
          <p:cNvPr id="15" name="Right Arrow 14"/>
          <p:cNvSpPr/>
          <p:nvPr/>
        </p:nvSpPr>
        <p:spPr>
          <a:xfrm>
            <a:off x="3810613" y="4283779"/>
            <a:ext cx="978408" cy="484632"/>
          </a:xfrm>
          <a:prstGeom prst="rightArrow">
            <a:avLst/>
          </a:prstGeom>
          <a:solidFill>
            <a:srgbClr val="011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153139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Matrix Factorization based CF (MF)</a:t>
            </a:r>
            <a:endParaRPr lang="en-US" dirty="0"/>
          </a:p>
        </p:txBody>
      </p:sp>
      <p:sp>
        <p:nvSpPr>
          <p:cNvPr id="3" name="Content Placeholder 2"/>
          <p:cNvSpPr>
            <a:spLocks noGrp="1"/>
          </p:cNvSpPr>
          <p:nvPr>
            <p:ph idx="1"/>
          </p:nvPr>
        </p:nvSpPr>
        <p:spPr/>
        <p:txBody>
          <a:bodyPr>
            <a:normAutofit/>
          </a:bodyPr>
          <a:lstStyle/>
          <a:p>
            <a:r>
              <a:rPr lang="en-US" sz="2800" dirty="0"/>
              <a:t>Low-rank MF on the user-item rating matrix </a:t>
            </a:r>
            <a:r>
              <a:rPr lang="en-US" sz="2800" b="1" i="1" dirty="0"/>
              <a:t>R</a:t>
            </a:r>
            <a:endParaRPr lang="en-US" sz="2800" dirty="0"/>
          </a:p>
          <a:p>
            <a:r>
              <a:rPr lang="en-US" sz="2800" dirty="0"/>
              <a:t>User preference vector </a:t>
            </a:r>
            <a:r>
              <a:rPr lang="en-US" sz="2800" b="1" i="1" dirty="0"/>
              <a:t>U</a:t>
            </a:r>
          </a:p>
          <a:p>
            <a:r>
              <a:rPr lang="en-US" sz="2800" dirty="0"/>
              <a:t>Item characteristic vector </a:t>
            </a:r>
            <a:r>
              <a:rPr lang="en-US" sz="2800" b="1" i="1" dirty="0" smtClean="0"/>
              <a:t>V</a:t>
            </a:r>
          </a:p>
          <a:p>
            <a:r>
              <a:rPr lang="en-US" sz="2800" dirty="0" smtClean="0"/>
              <a:t>Observed weight matrix</a:t>
            </a:r>
            <a:r>
              <a:rPr lang="en-US" sz="2800" dirty="0"/>
              <a:t> </a:t>
            </a:r>
            <a:r>
              <a:rPr lang="en-US" sz="2800" b="1" i="1" dirty="0" smtClean="0"/>
              <a:t>W</a:t>
            </a:r>
          </a:p>
          <a:p>
            <a:endParaRPr lang="en-US" sz="2800" b="1" i="1"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35</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dirty="0" err="1" smtClean="0">
                <a:solidFill>
                  <a:schemeClr val="bg1"/>
                </a:solidFill>
              </a:rPr>
              <a:t>Koren</a:t>
            </a:r>
            <a:r>
              <a:rPr lang="en-US" dirty="0" smtClean="0">
                <a:solidFill>
                  <a:schemeClr val="bg1"/>
                </a:solidFill>
              </a:rPr>
              <a:t>. </a:t>
            </a:r>
            <a:r>
              <a:rPr lang="en-US" b="1" dirty="0" err="1">
                <a:solidFill>
                  <a:schemeClr val="bg1"/>
                </a:solidFill>
              </a:rPr>
              <a:t>F</a:t>
            </a:r>
            <a:r>
              <a:rPr lang="en-US" b="1" dirty="0" err="1" smtClean="0">
                <a:solidFill>
                  <a:schemeClr val="bg1"/>
                </a:solidFill>
              </a:rPr>
              <a:t>actorizatoin</a:t>
            </a:r>
            <a:r>
              <a:rPr lang="en-US" b="1" dirty="0" smtClean="0">
                <a:solidFill>
                  <a:schemeClr val="bg1"/>
                </a:solidFill>
              </a:rPr>
              <a:t> Meets the Neighborhood: A Multifaceted Collaborative Filtering Model. </a:t>
            </a:r>
            <a:r>
              <a:rPr lang="en-US" i="1" dirty="0" smtClean="0">
                <a:solidFill>
                  <a:schemeClr val="bg1"/>
                </a:solidFill>
              </a:rPr>
              <a:t>KDD, </a:t>
            </a:r>
            <a:r>
              <a:rPr lang="en-US" b="1" dirty="0" smtClean="0">
                <a:solidFill>
                  <a:schemeClr val="bg1"/>
                </a:solidFill>
              </a:rPr>
              <a:t>2008</a:t>
            </a:r>
            <a:r>
              <a:rPr lang="en-US" dirty="0" smtClean="0">
                <a:solidFill>
                  <a:schemeClr val="bg1"/>
                </a:solidFill>
              </a:rPr>
              <a:t>.</a:t>
            </a:r>
            <a:endParaRPr lang="en-US"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22" y="3600256"/>
            <a:ext cx="7802607" cy="1195293"/>
          </a:xfrm>
          <a:prstGeom prst="rect">
            <a:avLst/>
          </a:prstGeom>
        </p:spPr>
      </p:pic>
      <p:sp>
        <p:nvSpPr>
          <p:cNvPr id="10" name="Rectangle 9"/>
          <p:cNvSpPr/>
          <p:nvPr/>
        </p:nvSpPr>
        <p:spPr>
          <a:xfrm>
            <a:off x="3705856" y="4788035"/>
            <a:ext cx="4565673" cy="954107"/>
          </a:xfrm>
          <a:prstGeom prst="rect">
            <a:avLst/>
          </a:prstGeom>
        </p:spPr>
        <p:txBody>
          <a:bodyPr wrap="none">
            <a:spAutoFit/>
          </a:bodyPr>
          <a:lstStyle/>
          <a:p>
            <a:r>
              <a:rPr lang="en-US" altLang="zh-CN" sz="2800" dirty="0" smtClean="0"/>
              <a:t>a</a:t>
            </a:r>
            <a:r>
              <a:rPr lang="en-US" sz="2800" dirty="0" smtClean="0"/>
              <a:t>void </a:t>
            </a:r>
            <a:r>
              <a:rPr lang="en-US" sz="2800" dirty="0" smtClean="0">
                <a:solidFill>
                  <a:srgbClr val="FF0000"/>
                </a:solidFill>
              </a:rPr>
              <a:t>over-fitting</a:t>
            </a:r>
            <a:r>
              <a:rPr lang="en-US" sz="2800" dirty="0" smtClean="0"/>
              <a:t>,</a:t>
            </a:r>
            <a:endParaRPr lang="zh-CN" altLang="en-US" sz="2800" dirty="0" smtClean="0"/>
          </a:p>
          <a:p>
            <a:r>
              <a:rPr lang="en-US" sz="2800" dirty="0" smtClean="0"/>
              <a:t>controlled by the </a:t>
            </a:r>
            <a:r>
              <a:rPr lang="en-US" sz="2800" dirty="0" smtClean="0">
                <a:solidFill>
                  <a:srgbClr val="011C9A"/>
                </a:solidFill>
              </a:rPr>
              <a:t>parameter</a:t>
            </a:r>
            <a:endParaRPr lang="en-US" sz="2800" dirty="0">
              <a:solidFill>
                <a:srgbClr val="011C9A"/>
              </a:solidFill>
            </a:endParaRPr>
          </a:p>
        </p:txBody>
      </p:sp>
      <p:sp>
        <p:nvSpPr>
          <p:cNvPr id="14" name="Rectangle 13"/>
          <p:cNvSpPr/>
          <p:nvPr/>
        </p:nvSpPr>
        <p:spPr>
          <a:xfrm>
            <a:off x="5593975" y="3859305"/>
            <a:ext cx="2689275" cy="672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182905" y="3859305"/>
            <a:ext cx="708214" cy="67235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49399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Social</a:t>
            </a:r>
            <a:r>
              <a:rPr lang="zh-CN" altLang="en-US" dirty="0" smtClean="0"/>
              <a:t> </a:t>
            </a:r>
            <a:r>
              <a:rPr lang="en-US" altLang="zh-CN" dirty="0" smtClean="0"/>
              <a:t>Recommendation</a:t>
            </a:r>
            <a:endParaRPr lang="en-US"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42304" y="1472319"/>
            <a:ext cx="2708212" cy="2091765"/>
          </a:xfrm>
        </p:spPr>
      </p:pic>
      <p:sp>
        <p:nvSpPr>
          <p:cNvPr id="4" name="Slide Number Placeholder 3"/>
          <p:cNvSpPr>
            <a:spLocks noGrp="1"/>
          </p:cNvSpPr>
          <p:nvPr>
            <p:ph type="sldNum" sz="quarter" idx="12"/>
          </p:nvPr>
        </p:nvSpPr>
        <p:spPr/>
        <p:txBody>
          <a:bodyPr/>
          <a:lstStyle/>
          <a:p>
            <a:fld id="{0CFEC368-1D7A-4F81-ABF6-AE0E36BAF64C}" type="slidenum">
              <a:rPr lang="en-US" smtClean="0"/>
              <a:pPr/>
              <a:t>36</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dirty="0" smtClean="0">
                <a:solidFill>
                  <a:schemeClr val="bg1"/>
                </a:solidFill>
              </a:rPr>
              <a:t>Tang et al. </a:t>
            </a:r>
            <a:r>
              <a:rPr lang="en-US" b="1" dirty="0" smtClean="0">
                <a:solidFill>
                  <a:schemeClr val="bg1"/>
                </a:solidFill>
              </a:rPr>
              <a:t>Social Recommendation: A </a:t>
            </a:r>
            <a:r>
              <a:rPr lang="en-US" b="1" dirty="0">
                <a:solidFill>
                  <a:schemeClr val="bg1"/>
                </a:solidFill>
              </a:rPr>
              <a:t>R</a:t>
            </a:r>
            <a:r>
              <a:rPr lang="en-US" b="1" dirty="0" smtClean="0">
                <a:solidFill>
                  <a:schemeClr val="bg1"/>
                </a:solidFill>
              </a:rPr>
              <a:t>eview. </a:t>
            </a:r>
            <a:r>
              <a:rPr lang="en-US" i="1" dirty="0" smtClean="0">
                <a:solidFill>
                  <a:schemeClr val="bg1"/>
                </a:solidFill>
              </a:rPr>
              <a:t>Social Network Analysis and Mining</a:t>
            </a:r>
            <a:r>
              <a:rPr lang="en-US" dirty="0" smtClean="0">
                <a:solidFill>
                  <a:schemeClr val="bg1"/>
                </a:solidFill>
              </a:rPr>
              <a:t>, 2013. Springer.</a:t>
            </a:r>
            <a:endParaRPr lang="en-US"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42" y="2157049"/>
            <a:ext cx="4495010" cy="304239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4595" y="3855683"/>
            <a:ext cx="2705921" cy="2119520"/>
          </a:xfrm>
          <a:prstGeom prst="rect">
            <a:avLst/>
          </a:prstGeom>
        </p:spPr>
      </p:pic>
      <p:sp>
        <p:nvSpPr>
          <p:cNvPr id="9" name="Rectangle 8"/>
          <p:cNvSpPr/>
          <p:nvPr/>
        </p:nvSpPr>
        <p:spPr>
          <a:xfrm>
            <a:off x="5742304" y="1426064"/>
            <a:ext cx="2708212" cy="21742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Left Brace 9"/>
          <p:cNvSpPr/>
          <p:nvPr/>
        </p:nvSpPr>
        <p:spPr>
          <a:xfrm>
            <a:off x="5157917" y="2427472"/>
            <a:ext cx="249665" cy="2345626"/>
          </a:xfrm>
          <a:prstGeom prst="leftBrace">
            <a:avLst/>
          </a:prstGeom>
          <a:ln w="19050">
            <a:solidFill>
              <a:srgbClr val="011C9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3117868" y="1424686"/>
            <a:ext cx="2624436" cy="523220"/>
          </a:xfrm>
          <a:prstGeom prst="rect">
            <a:avLst/>
          </a:prstGeom>
        </p:spPr>
        <p:txBody>
          <a:bodyPr wrap="none">
            <a:spAutoFit/>
          </a:bodyPr>
          <a:lstStyle/>
          <a:p>
            <a:r>
              <a:rPr lang="en-US" altLang="zh-CN" sz="2800" dirty="0" smtClean="0"/>
              <a:t>Social</a:t>
            </a:r>
            <a:r>
              <a:rPr lang="zh-CN" altLang="en-US" sz="2800" dirty="0" smtClean="0"/>
              <a:t> </a:t>
            </a:r>
            <a:r>
              <a:rPr lang="en-US" altLang="zh-CN" sz="2800" dirty="0" smtClean="0"/>
              <a:t>relations</a:t>
            </a:r>
            <a:endParaRPr lang="en-US" sz="2800" dirty="0"/>
          </a:p>
        </p:txBody>
      </p:sp>
    </p:spTree>
    <p:extLst>
      <p:ext uri="{BB962C8B-B14F-4D97-AF65-F5344CB8AC3E}">
        <p14:creationId xmlns:p14="http://schemas.microsoft.com/office/powerpoint/2010/main" val="18502616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3068" y="2349777"/>
            <a:ext cx="2551754" cy="2506723"/>
          </a:xfrm>
          <a:prstGeom prst="rect">
            <a:avLst/>
          </a:prstGeom>
        </p:spPr>
      </p:pic>
      <p:sp>
        <p:nvSpPr>
          <p:cNvPr id="2" name="Title 1"/>
          <p:cNvSpPr>
            <a:spLocks noGrp="1"/>
          </p:cNvSpPr>
          <p:nvPr>
            <p:ph type="title"/>
          </p:nvPr>
        </p:nvSpPr>
        <p:spPr/>
        <p:txBody>
          <a:bodyPr>
            <a:normAutofit/>
          </a:bodyPr>
          <a:lstStyle/>
          <a:p>
            <a:r>
              <a:rPr lang="en-US" altLang="zh-CN" dirty="0" smtClean="0"/>
              <a:t>Memory</a:t>
            </a:r>
            <a:r>
              <a:rPr lang="zh-CN" altLang="en-US" dirty="0" smtClean="0"/>
              <a:t> </a:t>
            </a:r>
            <a:r>
              <a:rPr lang="en-US" altLang="zh-CN" dirty="0" smtClean="0"/>
              <a:t>based</a:t>
            </a:r>
            <a:r>
              <a:rPr lang="zh-CN" altLang="en-US" dirty="0" smtClean="0"/>
              <a:t> </a:t>
            </a:r>
            <a:r>
              <a:rPr lang="en-US" altLang="zh-CN" dirty="0" smtClean="0"/>
              <a:t>Social</a:t>
            </a:r>
            <a:r>
              <a:rPr lang="zh-CN" altLang="en-US" dirty="0" smtClean="0"/>
              <a:t> </a:t>
            </a:r>
            <a:r>
              <a:rPr lang="en-US" altLang="zh-CN" dirty="0" smtClean="0"/>
              <a:t>Recommender</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TidalTrust</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37</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err="1" smtClean="0">
                <a:solidFill>
                  <a:schemeClr val="bg1"/>
                </a:solidFill>
              </a:rPr>
              <a:t>Golbeck</a:t>
            </a:r>
            <a:r>
              <a:rPr lang="en-US" altLang="zh-CN" dirty="0">
                <a:solidFill>
                  <a:schemeClr val="bg1"/>
                </a:solidFill>
              </a:rPr>
              <a:t>.</a:t>
            </a:r>
            <a:r>
              <a:rPr lang="en-US" dirty="0" smtClean="0">
                <a:solidFill>
                  <a:schemeClr val="bg1"/>
                </a:solidFill>
              </a:rPr>
              <a:t> </a:t>
            </a:r>
            <a:r>
              <a:rPr lang="en-US" b="1" dirty="0" smtClean="0">
                <a:solidFill>
                  <a:schemeClr val="bg1"/>
                </a:solidFill>
              </a:rPr>
              <a:t>Personalizing </a:t>
            </a:r>
            <a:r>
              <a:rPr lang="en-US" b="1" dirty="0">
                <a:solidFill>
                  <a:schemeClr val="bg1"/>
                </a:solidFill>
              </a:rPr>
              <a:t>applications through integration of inferred trust values in semantic web-based social networks. </a:t>
            </a:r>
            <a:r>
              <a:rPr lang="en-US" i="1" dirty="0" smtClean="0">
                <a:solidFill>
                  <a:schemeClr val="bg1"/>
                </a:solidFill>
              </a:rPr>
              <a:t>Semantic </a:t>
            </a:r>
            <a:r>
              <a:rPr lang="en-US" i="1" dirty="0">
                <a:solidFill>
                  <a:schemeClr val="bg1"/>
                </a:solidFill>
              </a:rPr>
              <a:t>Network Analysis </a:t>
            </a:r>
            <a:r>
              <a:rPr lang="en-US" i="1" dirty="0" smtClean="0">
                <a:solidFill>
                  <a:schemeClr val="bg1"/>
                </a:solidFill>
              </a:rPr>
              <a:t>Workshop</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2005.</a:t>
            </a:r>
            <a:endParaRPr lang="zh-CN" altLang="en-US" dirty="0" smtClean="0">
              <a:solidFill>
                <a:schemeClr val="bg1"/>
              </a:solidFill>
            </a:endParaRPr>
          </a:p>
        </p:txBody>
      </p:sp>
      <p:sp>
        <p:nvSpPr>
          <p:cNvPr id="8" name="Rectangle 7"/>
          <p:cNvSpPr/>
          <p:nvPr/>
        </p:nvSpPr>
        <p:spPr>
          <a:xfrm>
            <a:off x="1150267" y="4119790"/>
            <a:ext cx="2682145" cy="954107"/>
          </a:xfrm>
          <a:prstGeom prst="rect">
            <a:avLst/>
          </a:prstGeom>
        </p:spPr>
        <p:txBody>
          <a:bodyPr wrap="none">
            <a:spAutoFit/>
          </a:bodyPr>
          <a:lstStyle/>
          <a:p>
            <a:r>
              <a:rPr lang="en-US" altLang="zh-CN" sz="2800" dirty="0" smtClean="0"/>
              <a:t>rating</a:t>
            </a:r>
            <a:endParaRPr lang="zh-CN" altLang="en-US" sz="2800" dirty="0" smtClean="0"/>
          </a:p>
          <a:p>
            <a:r>
              <a:rPr lang="en-US" altLang="zh-CN" sz="2800" dirty="0" smtClean="0"/>
              <a:t>(user</a:t>
            </a:r>
            <a:r>
              <a:rPr lang="zh-CN" altLang="en-US" sz="2800" dirty="0" smtClean="0"/>
              <a:t> </a:t>
            </a:r>
            <a:r>
              <a:rPr lang="en-US" altLang="zh-CN" sz="2800" i="1" dirty="0" smtClean="0"/>
              <a:t>s</a:t>
            </a:r>
            <a:r>
              <a:rPr lang="en-US" altLang="zh-CN" sz="2800" dirty="0" smtClean="0"/>
              <a:t>,</a:t>
            </a:r>
            <a:r>
              <a:rPr lang="zh-CN" altLang="en-US" sz="2800" dirty="0" smtClean="0"/>
              <a:t> </a:t>
            </a:r>
            <a:r>
              <a:rPr lang="en-US" altLang="zh-CN" sz="2800" dirty="0" smtClean="0"/>
              <a:t>item</a:t>
            </a:r>
            <a:r>
              <a:rPr lang="zh-CN" altLang="en-US" sz="2800" dirty="0" smtClean="0"/>
              <a:t> </a:t>
            </a:r>
            <a:r>
              <a:rPr lang="en-US" altLang="zh-CN" sz="2800" i="1" dirty="0" smtClean="0"/>
              <a:t>m</a:t>
            </a:r>
            <a:r>
              <a:rPr lang="en-US" altLang="zh-CN" sz="2800" dirty="0" smtClean="0"/>
              <a:t>)</a:t>
            </a:r>
            <a:endParaRPr lang="en-US" sz="2800" dirty="0"/>
          </a:p>
        </p:txBody>
      </p:sp>
      <p:sp>
        <p:nvSpPr>
          <p:cNvPr id="9" name="Rectangle 8"/>
          <p:cNvSpPr/>
          <p:nvPr/>
        </p:nvSpPr>
        <p:spPr>
          <a:xfrm>
            <a:off x="5932922" y="1821455"/>
            <a:ext cx="2582758" cy="954107"/>
          </a:xfrm>
          <a:prstGeom prst="rect">
            <a:avLst/>
          </a:prstGeom>
        </p:spPr>
        <p:txBody>
          <a:bodyPr wrap="none">
            <a:spAutoFit/>
          </a:bodyPr>
          <a:lstStyle/>
          <a:p>
            <a:r>
              <a:rPr lang="en-US" altLang="zh-CN" sz="2800" dirty="0" smtClean="0"/>
              <a:t>r</a:t>
            </a:r>
            <a:r>
              <a:rPr lang="en-US" altLang="zh-CN" sz="2800" smtClean="0"/>
              <a:t>ating</a:t>
            </a:r>
            <a:endParaRPr lang="zh-CN" altLang="en-US" sz="2800" dirty="0" smtClean="0"/>
          </a:p>
          <a:p>
            <a:r>
              <a:rPr lang="en-US" altLang="zh-CN" sz="2800" dirty="0" smtClean="0"/>
              <a:t>(user</a:t>
            </a:r>
            <a:r>
              <a:rPr lang="zh-CN" altLang="en-US" sz="2800" dirty="0" smtClean="0"/>
              <a:t> </a:t>
            </a:r>
            <a:r>
              <a:rPr lang="en-US" altLang="zh-CN" sz="2800" i="1" dirty="0" err="1" smtClean="0"/>
              <a:t>i</a:t>
            </a:r>
            <a:r>
              <a:rPr lang="en-US" altLang="zh-CN" sz="2800" dirty="0" smtClean="0"/>
              <a:t>,</a:t>
            </a:r>
            <a:r>
              <a:rPr lang="zh-CN" altLang="en-US" sz="2800" dirty="0" smtClean="0"/>
              <a:t> </a:t>
            </a:r>
            <a:r>
              <a:rPr lang="en-US" altLang="zh-CN" sz="2800" dirty="0" smtClean="0"/>
              <a:t>item</a:t>
            </a:r>
            <a:r>
              <a:rPr lang="zh-CN" altLang="en-US" sz="2800" dirty="0" smtClean="0"/>
              <a:t> </a:t>
            </a:r>
            <a:r>
              <a:rPr lang="en-US" altLang="zh-CN" sz="2800" i="1" dirty="0" smtClean="0"/>
              <a:t>m</a:t>
            </a:r>
            <a:r>
              <a:rPr lang="en-US" altLang="zh-CN" sz="2800" dirty="0" smtClean="0"/>
              <a:t>)</a:t>
            </a:r>
            <a:endParaRPr lang="en-US" sz="2800" dirty="0"/>
          </a:p>
        </p:txBody>
      </p:sp>
      <p:sp>
        <p:nvSpPr>
          <p:cNvPr id="10" name="Rectangle 9"/>
          <p:cNvSpPr/>
          <p:nvPr/>
        </p:nvSpPr>
        <p:spPr>
          <a:xfrm>
            <a:off x="5038165" y="4785846"/>
            <a:ext cx="4003019" cy="954107"/>
          </a:xfrm>
          <a:prstGeom prst="rect">
            <a:avLst/>
          </a:prstGeom>
        </p:spPr>
        <p:txBody>
          <a:bodyPr wrap="none">
            <a:spAutoFit/>
          </a:bodyPr>
          <a:lstStyle/>
          <a:p>
            <a:r>
              <a:rPr lang="en-US" altLang="zh-CN" sz="2800" dirty="0"/>
              <a:t>t</a:t>
            </a:r>
            <a:r>
              <a:rPr lang="en-US" altLang="zh-CN" sz="2800" dirty="0" smtClean="0"/>
              <a:t>rust</a:t>
            </a:r>
            <a:r>
              <a:rPr lang="zh-CN" altLang="en-US" sz="2800" dirty="0" smtClean="0"/>
              <a:t> </a:t>
            </a:r>
            <a:r>
              <a:rPr lang="en-US" altLang="zh-CN" sz="2800" dirty="0" smtClean="0"/>
              <a:t>from</a:t>
            </a:r>
            <a:r>
              <a:rPr lang="zh-CN" altLang="en-US" sz="2800" dirty="0" smtClean="0"/>
              <a:t> </a:t>
            </a:r>
            <a:r>
              <a:rPr lang="en-US" altLang="zh-CN" sz="2800" dirty="0" smtClean="0"/>
              <a:t>social</a:t>
            </a:r>
            <a:r>
              <a:rPr lang="zh-CN" altLang="en-US" sz="2800" dirty="0" smtClean="0"/>
              <a:t> </a:t>
            </a:r>
            <a:r>
              <a:rPr lang="en-US" altLang="zh-CN" sz="2800" dirty="0" smtClean="0"/>
              <a:t>relation</a:t>
            </a:r>
            <a:endParaRPr lang="zh-CN" altLang="en-US" sz="2800" dirty="0" smtClean="0"/>
          </a:p>
          <a:p>
            <a:r>
              <a:rPr lang="en-US" altLang="zh-CN" sz="2800" dirty="0" smtClean="0"/>
              <a:t>(user</a:t>
            </a:r>
            <a:r>
              <a:rPr lang="zh-CN" altLang="en-US" sz="2800" dirty="0" smtClean="0"/>
              <a:t> </a:t>
            </a:r>
            <a:r>
              <a:rPr lang="en-US" altLang="zh-CN" sz="2800" i="1" dirty="0" smtClean="0"/>
              <a:t>s</a:t>
            </a:r>
            <a:r>
              <a:rPr lang="en-US" altLang="zh-CN" sz="2800" dirty="0" smtClean="0"/>
              <a:t>,</a:t>
            </a:r>
            <a:r>
              <a:rPr lang="zh-CN" altLang="en-US" sz="2800" dirty="0" smtClean="0"/>
              <a:t> </a:t>
            </a:r>
            <a:r>
              <a:rPr lang="en-US" altLang="zh-CN" sz="2800" dirty="0" smtClean="0"/>
              <a:t>user</a:t>
            </a:r>
            <a:r>
              <a:rPr lang="zh-CN" altLang="en-US" sz="2800" dirty="0" smtClean="0"/>
              <a:t> </a:t>
            </a:r>
            <a:r>
              <a:rPr lang="en-US" altLang="zh-CN" sz="2800" i="1" dirty="0" err="1" smtClean="0"/>
              <a:t>i</a:t>
            </a:r>
            <a:r>
              <a:rPr lang="en-US" altLang="zh-CN" sz="2800" dirty="0" smtClean="0"/>
              <a:t>)</a:t>
            </a:r>
            <a:endParaRPr lang="en-US" sz="2800" dirty="0"/>
          </a:p>
        </p:txBody>
      </p:sp>
      <p:cxnSp>
        <p:nvCxnSpPr>
          <p:cNvPr id="12" name="Straight Arrow Connector 11"/>
          <p:cNvCxnSpPr/>
          <p:nvPr/>
        </p:nvCxnSpPr>
        <p:spPr>
          <a:xfrm flipV="1">
            <a:off x="2514321" y="3769209"/>
            <a:ext cx="497820" cy="5820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217181" y="2453565"/>
            <a:ext cx="715741" cy="3549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5038165" y="4351277"/>
            <a:ext cx="512685" cy="542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766872" y="3117954"/>
            <a:ext cx="804693" cy="17754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9274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Memory</a:t>
            </a:r>
            <a:r>
              <a:rPr lang="zh-CN" altLang="en-US" dirty="0" smtClean="0"/>
              <a:t> </a:t>
            </a:r>
            <a:r>
              <a:rPr lang="en-US" altLang="zh-CN" dirty="0" smtClean="0"/>
              <a:t>based</a:t>
            </a:r>
            <a:r>
              <a:rPr lang="zh-CN" altLang="en-US" dirty="0" smtClean="0"/>
              <a:t> </a:t>
            </a:r>
            <a:r>
              <a:rPr lang="en-US" altLang="zh-CN" dirty="0" smtClean="0"/>
              <a:t>Social</a:t>
            </a:r>
            <a:r>
              <a:rPr lang="zh-CN" altLang="en-US" dirty="0" smtClean="0"/>
              <a:t> </a:t>
            </a:r>
            <a:r>
              <a:rPr lang="en-US" altLang="zh-CN" dirty="0" smtClean="0"/>
              <a:t>Recommender</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38</a:t>
            </a:fld>
            <a:endParaRPr lang="en-US"/>
          </a:p>
        </p:txBody>
      </p:sp>
      <p:sp>
        <p:nvSpPr>
          <p:cNvPr id="5" name="Rectangle 4"/>
          <p:cNvSpPr/>
          <p:nvPr/>
        </p:nvSpPr>
        <p:spPr>
          <a:xfrm>
            <a:off x="0" y="6174522"/>
            <a:ext cx="9144000" cy="400110"/>
          </a:xfrm>
          <a:prstGeom prst="rect">
            <a:avLst/>
          </a:prstGeom>
        </p:spPr>
        <p:txBody>
          <a:bodyPr wrap="square">
            <a:spAutoFit/>
          </a:bodyPr>
          <a:lstStyle/>
          <a:p>
            <a:r>
              <a:rPr lang="en-US" altLang="zh-CN" sz="2000" dirty="0" smtClean="0">
                <a:solidFill>
                  <a:schemeClr val="bg1"/>
                </a:solidFill>
              </a:rPr>
              <a:t>Massa</a:t>
            </a:r>
            <a:r>
              <a:rPr lang="zh-CN" altLang="en-US" sz="2000" dirty="0" smtClean="0">
                <a:solidFill>
                  <a:schemeClr val="bg1"/>
                </a:solidFill>
              </a:rPr>
              <a:t> </a:t>
            </a:r>
            <a:r>
              <a:rPr lang="en-US" altLang="zh-CN" sz="2000" dirty="0" smtClean="0">
                <a:solidFill>
                  <a:schemeClr val="bg1"/>
                </a:solidFill>
              </a:rPr>
              <a:t>et</a:t>
            </a:r>
            <a:r>
              <a:rPr lang="zh-CN" altLang="en-US" sz="2000" dirty="0" smtClean="0">
                <a:solidFill>
                  <a:schemeClr val="bg1"/>
                </a:solidFill>
              </a:rPr>
              <a:t> </a:t>
            </a:r>
            <a:r>
              <a:rPr lang="en-US" altLang="zh-CN" sz="2000" dirty="0" smtClean="0">
                <a:solidFill>
                  <a:schemeClr val="bg1"/>
                </a:solidFill>
              </a:rPr>
              <a:t>al.</a:t>
            </a:r>
            <a:r>
              <a:rPr lang="en-US" sz="2000" dirty="0" smtClean="0">
                <a:solidFill>
                  <a:schemeClr val="bg1"/>
                </a:solidFill>
              </a:rPr>
              <a:t> </a:t>
            </a:r>
            <a:r>
              <a:rPr lang="en-US" sz="2000" b="1" dirty="0" smtClean="0">
                <a:solidFill>
                  <a:schemeClr val="bg1"/>
                </a:solidFill>
              </a:rPr>
              <a:t>Trust-aware </a:t>
            </a:r>
            <a:r>
              <a:rPr lang="en-US" sz="2000" b="1" dirty="0">
                <a:solidFill>
                  <a:schemeClr val="bg1"/>
                </a:solidFill>
              </a:rPr>
              <a:t>recommender </a:t>
            </a:r>
            <a:r>
              <a:rPr lang="en-US" sz="2000" b="1" dirty="0" smtClean="0">
                <a:solidFill>
                  <a:schemeClr val="bg1"/>
                </a:solidFill>
              </a:rPr>
              <a:t>systems. </a:t>
            </a:r>
            <a:r>
              <a:rPr lang="en-US" altLang="zh-CN" sz="2000" i="1" dirty="0" err="1" smtClean="0">
                <a:solidFill>
                  <a:schemeClr val="bg1"/>
                </a:solidFill>
              </a:rPr>
              <a:t>RecSys</a:t>
            </a:r>
            <a:r>
              <a:rPr lang="en-US" altLang="zh-CN" sz="2000" dirty="0" smtClean="0">
                <a:solidFill>
                  <a:schemeClr val="bg1"/>
                </a:solidFill>
              </a:rPr>
              <a:t>,</a:t>
            </a:r>
            <a:r>
              <a:rPr lang="zh-CN" altLang="en-US" sz="2000" dirty="0" smtClean="0">
                <a:solidFill>
                  <a:schemeClr val="bg1"/>
                </a:solidFill>
              </a:rPr>
              <a:t> </a:t>
            </a:r>
            <a:r>
              <a:rPr lang="en-US" altLang="zh-CN" sz="2000" dirty="0" smtClean="0">
                <a:solidFill>
                  <a:schemeClr val="bg1"/>
                </a:solidFill>
              </a:rPr>
              <a:t>2007.</a:t>
            </a:r>
            <a:endParaRPr lang="zh-CN" altLang="en-US" sz="2000" dirty="0" smtClean="0">
              <a:solidFill>
                <a:schemeClr val="bg1"/>
              </a:solidFill>
            </a:endParaRPr>
          </a:p>
        </p:txBody>
      </p:sp>
      <p:sp>
        <p:nvSpPr>
          <p:cNvPr id="6" name="Content Placeholder 5"/>
          <p:cNvSpPr>
            <a:spLocks noGrp="1"/>
          </p:cNvSpPr>
          <p:nvPr>
            <p:ph idx="1"/>
          </p:nvPr>
        </p:nvSpPr>
        <p:spPr/>
        <p:txBody>
          <a:bodyPr/>
          <a:lstStyle/>
          <a:p>
            <a:r>
              <a:rPr lang="en-US" altLang="zh-CN" dirty="0" err="1" smtClean="0">
                <a:solidFill>
                  <a:srgbClr val="011C9A"/>
                </a:solidFill>
              </a:rPr>
              <a:t>MoleTrust</a:t>
            </a:r>
            <a:endParaRPr lang="en-US" dirty="0">
              <a:solidFill>
                <a:srgbClr val="011C9A"/>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8253" y="3232696"/>
            <a:ext cx="5526741" cy="1198478"/>
          </a:xfrm>
          <a:prstGeom prst="rect">
            <a:avLst/>
          </a:prstGeom>
        </p:spPr>
      </p:pic>
      <p:sp>
        <p:nvSpPr>
          <p:cNvPr id="17" name="Rectangle 16"/>
          <p:cNvSpPr/>
          <p:nvPr/>
        </p:nvSpPr>
        <p:spPr>
          <a:xfrm>
            <a:off x="693067" y="4431174"/>
            <a:ext cx="2666114" cy="954107"/>
          </a:xfrm>
          <a:prstGeom prst="rect">
            <a:avLst/>
          </a:prstGeom>
        </p:spPr>
        <p:txBody>
          <a:bodyPr wrap="none">
            <a:spAutoFit/>
          </a:bodyPr>
          <a:lstStyle/>
          <a:p>
            <a:r>
              <a:rPr lang="en-US" altLang="zh-CN" sz="2800" dirty="0"/>
              <a:t>p</a:t>
            </a:r>
            <a:r>
              <a:rPr lang="en-US" altLang="zh-CN" sz="2800" dirty="0" smtClean="0"/>
              <a:t>redicted</a:t>
            </a:r>
            <a:r>
              <a:rPr lang="zh-CN" altLang="en-US" sz="2800" dirty="0" smtClean="0"/>
              <a:t> </a:t>
            </a:r>
            <a:r>
              <a:rPr lang="en-US" altLang="zh-CN" sz="2800" dirty="0" smtClean="0"/>
              <a:t>rating</a:t>
            </a:r>
            <a:endParaRPr lang="zh-CN" altLang="en-US" sz="2800" dirty="0" smtClean="0"/>
          </a:p>
          <a:p>
            <a:r>
              <a:rPr lang="en-US" altLang="zh-CN" sz="2800" dirty="0" smtClean="0"/>
              <a:t>(user</a:t>
            </a:r>
            <a:r>
              <a:rPr lang="zh-CN" altLang="en-US" sz="2800" dirty="0" smtClean="0"/>
              <a:t> </a:t>
            </a:r>
            <a:r>
              <a:rPr lang="en-US" altLang="zh-CN" sz="2800" i="1" dirty="0"/>
              <a:t>a</a:t>
            </a:r>
            <a:r>
              <a:rPr lang="en-US" altLang="zh-CN" sz="2800" dirty="0" smtClean="0"/>
              <a:t>,</a:t>
            </a:r>
            <a:r>
              <a:rPr lang="zh-CN" altLang="en-US" sz="2800" dirty="0" smtClean="0"/>
              <a:t> </a:t>
            </a:r>
            <a:r>
              <a:rPr lang="en-US" altLang="zh-CN" sz="2800" dirty="0" smtClean="0"/>
              <a:t>item</a:t>
            </a:r>
            <a:r>
              <a:rPr lang="zh-CN" altLang="en-US" sz="2800" dirty="0" smtClean="0"/>
              <a:t> </a:t>
            </a:r>
            <a:r>
              <a:rPr lang="en-US" altLang="zh-CN" sz="2800" i="1" dirty="0" err="1" smtClean="0"/>
              <a:t>i</a:t>
            </a:r>
            <a:r>
              <a:rPr lang="en-US" altLang="zh-CN" sz="2800" dirty="0" smtClean="0"/>
              <a:t>)</a:t>
            </a:r>
            <a:endParaRPr lang="en-US" sz="2800" dirty="0"/>
          </a:p>
        </p:txBody>
      </p:sp>
      <p:cxnSp>
        <p:nvCxnSpPr>
          <p:cNvPr id="18" name="Straight Arrow Connector 17"/>
          <p:cNvCxnSpPr/>
          <p:nvPr/>
        </p:nvCxnSpPr>
        <p:spPr>
          <a:xfrm flipV="1">
            <a:off x="2299447" y="4080593"/>
            <a:ext cx="255494" cy="35058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311652" y="2313330"/>
            <a:ext cx="2486578" cy="954107"/>
          </a:xfrm>
          <a:prstGeom prst="rect">
            <a:avLst/>
          </a:prstGeom>
        </p:spPr>
        <p:txBody>
          <a:bodyPr wrap="none">
            <a:spAutoFit/>
          </a:bodyPr>
          <a:lstStyle/>
          <a:p>
            <a:r>
              <a:rPr lang="en-US" altLang="zh-CN" sz="2800" dirty="0" smtClean="0"/>
              <a:t>average</a:t>
            </a:r>
            <a:r>
              <a:rPr lang="zh-CN" altLang="en-US" sz="2800" dirty="0" smtClean="0"/>
              <a:t> </a:t>
            </a:r>
            <a:r>
              <a:rPr lang="en-US" altLang="zh-CN" sz="2800" dirty="0" smtClean="0"/>
              <a:t>rating</a:t>
            </a:r>
            <a:endParaRPr lang="zh-CN" altLang="en-US" sz="2800" dirty="0" smtClean="0"/>
          </a:p>
          <a:p>
            <a:r>
              <a:rPr lang="en-US" altLang="zh-CN" sz="2800" dirty="0" smtClean="0"/>
              <a:t>(user</a:t>
            </a:r>
            <a:r>
              <a:rPr lang="zh-CN" altLang="en-US" sz="2800" dirty="0" smtClean="0"/>
              <a:t> </a:t>
            </a:r>
            <a:r>
              <a:rPr lang="en-US" altLang="zh-CN" sz="2800" i="1" dirty="0" smtClean="0"/>
              <a:t>a</a:t>
            </a:r>
            <a:r>
              <a:rPr lang="en-US" altLang="zh-CN" sz="2800" dirty="0" smtClean="0"/>
              <a:t>)</a:t>
            </a:r>
            <a:endParaRPr lang="en-US" sz="2800" dirty="0"/>
          </a:p>
        </p:txBody>
      </p:sp>
      <p:cxnSp>
        <p:nvCxnSpPr>
          <p:cNvPr id="21" name="Straight Arrow Connector 20"/>
          <p:cNvCxnSpPr/>
          <p:nvPr/>
        </p:nvCxnSpPr>
        <p:spPr>
          <a:xfrm>
            <a:off x="2931459" y="3001209"/>
            <a:ext cx="461935" cy="5646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922042" y="4788368"/>
            <a:ext cx="4003019" cy="954107"/>
          </a:xfrm>
          <a:prstGeom prst="rect">
            <a:avLst/>
          </a:prstGeom>
        </p:spPr>
        <p:txBody>
          <a:bodyPr wrap="none">
            <a:spAutoFit/>
          </a:bodyPr>
          <a:lstStyle/>
          <a:p>
            <a:r>
              <a:rPr lang="en-US" altLang="zh-CN" sz="2800" dirty="0"/>
              <a:t>t</a:t>
            </a:r>
            <a:r>
              <a:rPr lang="en-US" altLang="zh-CN" sz="2800" dirty="0" smtClean="0"/>
              <a:t>rust</a:t>
            </a:r>
            <a:r>
              <a:rPr lang="zh-CN" altLang="en-US" sz="2800" dirty="0" smtClean="0"/>
              <a:t> </a:t>
            </a:r>
            <a:r>
              <a:rPr lang="en-US" altLang="zh-CN" sz="2800" dirty="0" smtClean="0"/>
              <a:t>from</a:t>
            </a:r>
            <a:r>
              <a:rPr lang="zh-CN" altLang="en-US" sz="2800" dirty="0" smtClean="0"/>
              <a:t> </a:t>
            </a:r>
            <a:r>
              <a:rPr lang="en-US" altLang="zh-CN" sz="2800" dirty="0" smtClean="0"/>
              <a:t>social</a:t>
            </a:r>
            <a:r>
              <a:rPr lang="zh-CN" altLang="en-US" sz="2800" dirty="0" smtClean="0"/>
              <a:t> </a:t>
            </a:r>
            <a:r>
              <a:rPr lang="en-US" altLang="zh-CN" sz="2800" dirty="0" smtClean="0"/>
              <a:t>relation</a:t>
            </a:r>
            <a:endParaRPr lang="zh-CN" altLang="en-US" sz="2800" dirty="0" smtClean="0"/>
          </a:p>
          <a:p>
            <a:r>
              <a:rPr lang="en-US" altLang="zh-CN" sz="2800" dirty="0" smtClean="0"/>
              <a:t>(user</a:t>
            </a:r>
            <a:r>
              <a:rPr lang="zh-CN" altLang="en-US" sz="2800" dirty="0" smtClean="0"/>
              <a:t> </a:t>
            </a:r>
            <a:r>
              <a:rPr lang="en-US" altLang="zh-CN" sz="2800" i="1" dirty="0" smtClean="0"/>
              <a:t>a</a:t>
            </a:r>
            <a:r>
              <a:rPr lang="en-US" altLang="zh-CN" sz="2800" dirty="0" smtClean="0"/>
              <a:t>,</a:t>
            </a:r>
            <a:r>
              <a:rPr lang="zh-CN" altLang="en-US" sz="2800" dirty="0" smtClean="0"/>
              <a:t> </a:t>
            </a:r>
            <a:r>
              <a:rPr lang="en-US" altLang="zh-CN" sz="2800" dirty="0" smtClean="0"/>
              <a:t>user</a:t>
            </a:r>
            <a:r>
              <a:rPr lang="zh-CN" altLang="en-US" sz="2800" dirty="0" smtClean="0"/>
              <a:t> </a:t>
            </a:r>
            <a:r>
              <a:rPr lang="en-US" altLang="zh-CN" sz="2800" i="1" dirty="0" smtClean="0"/>
              <a:t>u</a:t>
            </a:r>
            <a:r>
              <a:rPr lang="en-US" altLang="zh-CN" sz="2800" dirty="0" smtClean="0"/>
              <a:t>)</a:t>
            </a:r>
            <a:endParaRPr lang="en-US" sz="2800" dirty="0"/>
          </a:p>
        </p:txBody>
      </p:sp>
      <p:cxnSp>
        <p:nvCxnSpPr>
          <p:cNvPr id="25" name="Straight Arrow Connector 24"/>
          <p:cNvCxnSpPr/>
          <p:nvPr/>
        </p:nvCxnSpPr>
        <p:spPr>
          <a:xfrm flipV="1">
            <a:off x="5741894" y="3778250"/>
            <a:ext cx="0" cy="10719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5741894" y="4338921"/>
            <a:ext cx="389965" cy="5112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822753" y="1880886"/>
            <a:ext cx="2483372" cy="954107"/>
          </a:xfrm>
          <a:prstGeom prst="rect">
            <a:avLst/>
          </a:prstGeom>
        </p:spPr>
        <p:txBody>
          <a:bodyPr wrap="none">
            <a:spAutoFit/>
          </a:bodyPr>
          <a:lstStyle/>
          <a:p>
            <a:r>
              <a:rPr lang="en-US" altLang="zh-CN" sz="2800" dirty="0" smtClean="0"/>
              <a:t>rating</a:t>
            </a:r>
            <a:endParaRPr lang="zh-CN" altLang="en-US" sz="2800" dirty="0" smtClean="0"/>
          </a:p>
          <a:p>
            <a:r>
              <a:rPr lang="en-US" altLang="zh-CN" sz="2800" dirty="0" smtClean="0"/>
              <a:t>(user</a:t>
            </a:r>
            <a:r>
              <a:rPr lang="zh-CN" altLang="en-US" sz="2800" dirty="0" smtClean="0"/>
              <a:t> </a:t>
            </a:r>
            <a:r>
              <a:rPr lang="en-US" altLang="zh-CN" sz="2800" i="1" dirty="0" smtClean="0"/>
              <a:t>u</a:t>
            </a:r>
            <a:r>
              <a:rPr lang="en-US" altLang="zh-CN" sz="2800" dirty="0" smtClean="0"/>
              <a:t>,</a:t>
            </a:r>
            <a:r>
              <a:rPr lang="zh-CN" altLang="en-US" sz="2800" dirty="0" smtClean="0"/>
              <a:t> </a:t>
            </a:r>
            <a:r>
              <a:rPr lang="en-US" altLang="zh-CN" sz="2800" dirty="0" smtClean="0"/>
              <a:t>item</a:t>
            </a:r>
            <a:r>
              <a:rPr lang="zh-CN" altLang="en-US" sz="2800" dirty="0" smtClean="0"/>
              <a:t> </a:t>
            </a:r>
            <a:r>
              <a:rPr lang="en-US" altLang="zh-CN" sz="2800" i="1" dirty="0" err="1" smtClean="0"/>
              <a:t>i</a:t>
            </a:r>
            <a:r>
              <a:rPr lang="en-US" altLang="zh-CN" sz="2800" dirty="0" smtClean="0"/>
              <a:t>)</a:t>
            </a:r>
            <a:endParaRPr lang="en-US" sz="2800" dirty="0"/>
          </a:p>
        </p:txBody>
      </p:sp>
      <p:cxnSp>
        <p:nvCxnSpPr>
          <p:cNvPr id="32" name="Straight Arrow Connector 31"/>
          <p:cNvCxnSpPr/>
          <p:nvPr/>
        </p:nvCxnSpPr>
        <p:spPr>
          <a:xfrm>
            <a:off x="5741894" y="2824143"/>
            <a:ext cx="492057" cy="5715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428822" y="1880885"/>
            <a:ext cx="2486578" cy="954107"/>
          </a:xfrm>
          <a:prstGeom prst="rect">
            <a:avLst/>
          </a:prstGeom>
        </p:spPr>
        <p:txBody>
          <a:bodyPr wrap="none">
            <a:spAutoFit/>
          </a:bodyPr>
          <a:lstStyle/>
          <a:p>
            <a:r>
              <a:rPr lang="en-US" altLang="zh-CN" sz="2800" dirty="0" smtClean="0"/>
              <a:t>average</a:t>
            </a:r>
            <a:r>
              <a:rPr lang="zh-CN" altLang="en-US" sz="2800" dirty="0" smtClean="0"/>
              <a:t> </a:t>
            </a:r>
            <a:r>
              <a:rPr lang="en-US" altLang="zh-CN" sz="2800" dirty="0" smtClean="0"/>
              <a:t>rating</a:t>
            </a:r>
            <a:endParaRPr lang="zh-CN" altLang="en-US" sz="2800" dirty="0" smtClean="0"/>
          </a:p>
          <a:p>
            <a:r>
              <a:rPr lang="en-US" altLang="zh-CN" sz="2800" dirty="0" smtClean="0"/>
              <a:t>(user</a:t>
            </a:r>
            <a:r>
              <a:rPr lang="zh-CN" altLang="en-US" sz="2800" dirty="0" smtClean="0"/>
              <a:t> </a:t>
            </a:r>
            <a:r>
              <a:rPr lang="en-US" altLang="zh-CN" sz="2800" i="1" dirty="0" smtClean="0"/>
              <a:t>u</a:t>
            </a:r>
            <a:r>
              <a:rPr lang="en-US" altLang="zh-CN" sz="2800" dirty="0" smtClean="0"/>
              <a:t>)</a:t>
            </a:r>
            <a:endParaRPr lang="en-US" sz="2800" dirty="0"/>
          </a:p>
        </p:txBody>
      </p:sp>
      <p:cxnSp>
        <p:nvCxnSpPr>
          <p:cNvPr id="46" name="Straight Arrow Connector 45"/>
          <p:cNvCxnSpPr/>
          <p:nvPr/>
        </p:nvCxnSpPr>
        <p:spPr>
          <a:xfrm flipH="1">
            <a:off x="7214347" y="2834992"/>
            <a:ext cx="162440" cy="49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7624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Memory</a:t>
            </a:r>
            <a:r>
              <a:rPr lang="zh-CN" altLang="en-US" dirty="0"/>
              <a:t> </a:t>
            </a:r>
            <a:r>
              <a:rPr lang="en-US" altLang="zh-CN" dirty="0"/>
              <a:t>based</a:t>
            </a:r>
            <a:r>
              <a:rPr lang="zh-CN" altLang="en-US" dirty="0"/>
              <a:t> </a:t>
            </a:r>
            <a:r>
              <a:rPr lang="en-US" altLang="zh-CN" dirty="0"/>
              <a:t>Social</a:t>
            </a:r>
            <a:r>
              <a:rPr lang="zh-CN" altLang="en-US" dirty="0"/>
              <a:t> </a:t>
            </a:r>
            <a:r>
              <a:rPr lang="en-US" altLang="zh-CN" dirty="0"/>
              <a:t>Recommender</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TrustWalker</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39</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err="1" smtClean="0">
                <a:solidFill>
                  <a:schemeClr val="bg1"/>
                </a:solidFill>
              </a:rPr>
              <a:t>Jamali</a:t>
            </a:r>
            <a:r>
              <a:rPr lang="en-US" dirty="0" smtClean="0">
                <a:solidFill>
                  <a:schemeClr val="bg1"/>
                </a:solidFill>
              </a:rPr>
              <a:t> et al. </a:t>
            </a:r>
            <a:r>
              <a:rPr lang="en-US" altLang="zh-CN" b="1" dirty="0" err="1">
                <a:solidFill>
                  <a:schemeClr val="bg1"/>
                </a:solidFill>
              </a:rPr>
              <a:t>T</a:t>
            </a:r>
            <a:r>
              <a:rPr lang="en-US" altLang="zh-CN" b="1" dirty="0" err="1" smtClean="0">
                <a:solidFill>
                  <a:schemeClr val="bg1"/>
                </a:solidFill>
              </a:rPr>
              <a:t>rustWalker</a:t>
            </a:r>
            <a:r>
              <a:rPr lang="en-US" altLang="zh-CN" b="1" dirty="0" smtClean="0">
                <a:solidFill>
                  <a:schemeClr val="bg1"/>
                </a:solidFill>
              </a:rPr>
              <a:t>:</a:t>
            </a:r>
            <a:r>
              <a:rPr lang="zh-CN" altLang="en-US" b="1" dirty="0" smtClean="0">
                <a:solidFill>
                  <a:schemeClr val="bg1"/>
                </a:solidFill>
              </a:rPr>
              <a:t> </a:t>
            </a:r>
            <a:r>
              <a:rPr lang="en-US" altLang="zh-CN" b="1" dirty="0" smtClean="0">
                <a:solidFill>
                  <a:schemeClr val="bg1"/>
                </a:solidFill>
              </a:rPr>
              <a:t>A</a:t>
            </a:r>
            <a:r>
              <a:rPr lang="zh-CN" altLang="en-US" b="1" dirty="0" smtClean="0">
                <a:solidFill>
                  <a:schemeClr val="bg1"/>
                </a:solidFill>
              </a:rPr>
              <a:t> </a:t>
            </a:r>
            <a:r>
              <a:rPr lang="en-US" altLang="zh-CN" b="1" dirty="0" smtClean="0">
                <a:solidFill>
                  <a:schemeClr val="bg1"/>
                </a:solidFill>
              </a:rPr>
              <a:t>Random</a:t>
            </a:r>
            <a:r>
              <a:rPr lang="zh-CN" altLang="en-US" b="1" dirty="0" smtClean="0">
                <a:solidFill>
                  <a:schemeClr val="bg1"/>
                </a:solidFill>
              </a:rPr>
              <a:t> </a:t>
            </a:r>
            <a:r>
              <a:rPr lang="en-US" altLang="zh-CN" b="1" dirty="0" smtClean="0">
                <a:solidFill>
                  <a:schemeClr val="bg1"/>
                </a:solidFill>
              </a:rPr>
              <a:t>Walk</a:t>
            </a:r>
            <a:r>
              <a:rPr lang="zh-CN" altLang="en-US" b="1" dirty="0" smtClean="0">
                <a:solidFill>
                  <a:schemeClr val="bg1"/>
                </a:solidFill>
              </a:rPr>
              <a:t> </a:t>
            </a:r>
            <a:r>
              <a:rPr lang="en-US" altLang="zh-CN" b="1" dirty="0" smtClean="0">
                <a:solidFill>
                  <a:schemeClr val="bg1"/>
                </a:solidFill>
              </a:rPr>
              <a:t>Model</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Combining</a:t>
            </a:r>
            <a:r>
              <a:rPr lang="zh-CN" altLang="en-US" b="1" dirty="0" smtClean="0">
                <a:solidFill>
                  <a:schemeClr val="bg1"/>
                </a:solidFill>
              </a:rPr>
              <a:t> </a:t>
            </a:r>
            <a:r>
              <a:rPr lang="en-US" altLang="zh-CN" b="1" dirty="0" smtClean="0">
                <a:solidFill>
                  <a:schemeClr val="bg1"/>
                </a:solidFill>
              </a:rPr>
              <a:t>Trust-based</a:t>
            </a:r>
            <a:r>
              <a:rPr lang="zh-CN" altLang="en-US" b="1" dirty="0" smtClean="0">
                <a:solidFill>
                  <a:schemeClr val="bg1"/>
                </a:solidFill>
              </a:rPr>
              <a:t> </a:t>
            </a:r>
            <a:r>
              <a:rPr lang="en-US" altLang="zh-CN" b="1" dirty="0" smtClean="0">
                <a:solidFill>
                  <a:schemeClr val="bg1"/>
                </a:solidFill>
              </a:rPr>
              <a:t>and</a:t>
            </a:r>
            <a:r>
              <a:rPr lang="zh-CN" altLang="en-US" b="1" dirty="0" smtClean="0">
                <a:solidFill>
                  <a:schemeClr val="bg1"/>
                </a:solidFill>
              </a:rPr>
              <a:t> </a:t>
            </a:r>
            <a:r>
              <a:rPr lang="en-US" altLang="zh-CN" b="1" dirty="0" smtClean="0">
                <a:solidFill>
                  <a:schemeClr val="bg1"/>
                </a:solidFill>
              </a:rPr>
              <a:t>Item-based</a:t>
            </a:r>
            <a:r>
              <a:rPr lang="zh-CN" altLang="en-US" b="1" dirty="0" smtClean="0">
                <a:solidFill>
                  <a:schemeClr val="bg1"/>
                </a:solidFill>
              </a:rPr>
              <a:t> </a:t>
            </a:r>
            <a:r>
              <a:rPr lang="en-US" altLang="zh-CN" b="1" dirty="0" smtClean="0">
                <a:solidFill>
                  <a:schemeClr val="bg1"/>
                </a:solidFill>
              </a:rPr>
              <a:t>Recommendation</a:t>
            </a:r>
            <a:r>
              <a:rPr lang="en-US" b="1" dirty="0" smtClean="0">
                <a:solidFill>
                  <a:schemeClr val="bg1"/>
                </a:solidFill>
              </a:rPr>
              <a:t>. </a:t>
            </a:r>
            <a:r>
              <a:rPr lang="en-US" altLang="zh-CN" i="1" dirty="0" smtClean="0">
                <a:solidFill>
                  <a:schemeClr val="bg1"/>
                </a:solidFill>
              </a:rPr>
              <a:t>KDD</a:t>
            </a:r>
            <a:r>
              <a:rPr lang="en-US" dirty="0" smtClean="0">
                <a:solidFill>
                  <a:schemeClr val="bg1"/>
                </a:solidFill>
              </a:rPr>
              <a:t>, 20</a:t>
            </a:r>
            <a:r>
              <a:rPr lang="en-US" altLang="zh-CN" dirty="0" smtClean="0">
                <a:solidFill>
                  <a:schemeClr val="bg1"/>
                </a:solidFill>
              </a:rPr>
              <a:t>09</a:t>
            </a:r>
            <a:r>
              <a:rPr lang="en-US" dirty="0" smtClean="0">
                <a:solidFill>
                  <a:schemeClr val="bg1"/>
                </a:solidFill>
              </a:rPr>
              <a:t>.</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1529" y="2621725"/>
            <a:ext cx="4448829" cy="96864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1529" y="4518090"/>
            <a:ext cx="4840941" cy="1002023"/>
          </a:xfrm>
          <a:prstGeom prst="rect">
            <a:avLst/>
          </a:prstGeom>
        </p:spPr>
      </p:pic>
      <p:sp>
        <p:nvSpPr>
          <p:cNvPr id="8" name="Rectangle 7"/>
          <p:cNvSpPr/>
          <p:nvPr/>
        </p:nvSpPr>
        <p:spPr>
          <a:xfrm>
            <a:off x="5785723" y="1504278"/>
            <a:ext cx="3204723" cy="954107"/>
          </a:xfrm>
          <a:prstGeom prst="rect">
            <a:avLst/>
          </a:prstGeom>
        </p:spPr>
        <p:txBody>
          <a:bodyPr wrap="none">
            <a:spAutoFit/>
          </a:bodyPr>
          <a:lstStyle/>
          <a:p>
            <a:r>
              <a:rPr lang="en-US" altLang="zh-CN" sz="2800" dirty="0"/>
              <a:t>s</a:t>
            </a:r>
            <a:r>
              <a:rPr lang="en-US" altLang="zh-CN" sz="2800" dirty="0" smtClean="0"/>
              <a:t>imilarity</a:t>
            </a:r>
            <a:r>
              <a:rPr lang="zh-CN" altLang="en-US" sz="2800" dirty="0" smtClean="0"/>
              <a:t> </a:t>
            </a:r>
            <a:r>
              <a:rPr lang="en-US" altLang="zh-CN" sz="2800" dirty="0" smtClean="0"/>
              <a:t>measure</a:t>
            </a:r>
            <a:endParaRPr lang="zh-CN" altLang="en-US" sz="2800" dirty="0" smtClean="0"/>
          </a:p>
          <a:p>
            <a:r>
              <a:rPr lang="en-US" altLang="zh-CN" sz="2800" dirty="0" smtClean="0"/>
              <a:t>(item</a:t>
            </a:r>
            <a:r>
              <a:rPr lang="zh-CN" altLang="en-US" sz="2800" dirty="0" smtClean="0"/>
              <a:t> </a:t>
            </a:r>
            <a:r>
              <a:rPr lang="en-US" altLang="zh-CN" sz="2800" i="1" dirty="0" err="1" smtClean="0"/>
              <a:t>i</a:t>
            </a:r>
            <a:r>
              <a:rPr lang="en-US" altLang="zh-CN" sz="2800" dirty="0" smtClean="0"/>
              <a:t>,</a:t>
            </a:r>
            <a:r>
              <a:rPr lang="zh-CN" altLang="en-US" sz="2800" dirty="0" smtClean="0"/>
              <a:t> </a:t>
            </a:r>
            <a:r>
              <a:rPr lang="en-US" altLang="zh-CN" sz="2800" dirty="0" smtClean="0"/>
              <a:t>item</a:t>
            </a:r>
            <a:r>
              <a:rPr lang="zh-CN" altLang="en-US" sz="2800" dirty="0" smtClean="0"/>
              <a:t> </a:t>
            </a:r>
            <a:r>
              <a:rPr lang="en-US" altLang="zh-CN" sz="2800" i="1" dirty="0" smtClean="0"/>
              <a:t>j</a:t>
            </a:r>
            <a:r>
              <a:rPr lang="en-US" altLang="zh-CN" sz="2800" dirty="0" smtClean="0"/>
              <a:t>)</a:t>
            </a:r>
            <a:endParaRPr lang="en-US" sz="2800" dirty="0"/>
          </a:p>
        </p:txBody>
      </p:sp>
      <p:cxnSp>
        <p:nvCxnSpPr>
          <p:cNvPr id="9" name="Straight Arrow Connector 8"/>
          <p:cNvCxnSpPr/>
          <p:nvPr/>
        </p:nvCxnSpPr>
        <p:spPr>
          <a:xfrm flipV="1">
            <a:off x="6003038" y="2403128"/>
            <a:ext cx="621396" cy="4058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735227" y="3577175"/>
            <a:ext cx="3305713" cy="954107"/>
          </a:xfrm>
          <a:prstGeom prst="rect">
            <a:avLst/>
          </a:prstGeom>
        </p:spPr>
        <p:txBody>
          <a:bodyPr wrap="none">
            <a:spAutoFit/>
          </a:bodyPr>
          <a:lstStyle/>
          <a:p>
            <a:r>
              <a:rPr lang="en-US" altLang="zh-CN" sz="2800" dirty="0" smtClean="0"/>
              <a:t>Pearson</a:t>
            </a:r>
            <a:r>
              <a:rPr lang="zh-CN" altLang="en-US" sz="2800" dirty="0" smtClean="0"/>
              <a:t> </a:t>
            </a:r>
            <a:r>
              <a:rPr lang="en-US" altLang="zh-CN" sz="2800" dirty="0" smtClean="0"/>
              <a:t>correlation</a:t>
            </a:r>
            <a:endParaRPr lang="zh-CN" altLang="en-US" sz="2800" dirty="0" smtClean="0"/>
          </a:p>
          <a:p>
            <a:r>
              <a:rPr lang="en-US" altLang="zh-CN" sz="2800" dirty="0"/>
              <a:t>o</a:t>
            </a:r>
            <a:r>
              <a:rPr lang="en-US" altLang="zh-CN" sz="2800" dirty="0" smtClean="0"/>
              <a:t>f</a:t>
            </a:r>
            <a:r>
              <a:rPr lang="zh-CN" altLang="en-US" sz="2800" dirty="0" smtClean="0"/>
              <a:t> </a:t>
            </a:r>
            <a:r>
              <a:rPr lang="en-US" altLang="zh-CN" sz="2800" dirty="0" smtClean="0"/>
              <a:t>(item</a:t>
            </a:r>
            <a:r>
              <a:rPr lang="zh-CN" altLang="en-US" sz="2800" dirty="0" smtClean="0"/>
              <a:t> </a:t>
            </a:r>
            <a:r>
              <a:rPr lang="en-US" altLang="zh-CN" sz="2800" i="1" dirty="0" err="1" smtClean="0"/>
              <a:t>i</a:t>
            </a:r>
            <a:r>
              <a:rPr lang="en-US" altLang="zh-CN" sz="2800" dirty="0" smtClean="0"/>
              <a:t>,</a:t>
            </a:r>
            <a:r>
              <a:rPr lang="zh-CN" altLang="en-US" sz="2800" dirty="0" smtClean="0"/>
              <a:t> </a:t>
            </a:r>
            <a:r>
              <a:rPr lang="en-US" altLang="zh-CN" sz="2800" dirty="0" smtClean="0"/>
              <a:t>item</a:t>
            </a:r>
            <a:r>
              <a:rPr lang="zh-CN" altLang="en-US" sz="2800" dirty="0" smtClean="0"/>
              <a:t> </a:t>
            </a:r>
            <a:r>
              <a:rPr lang="en-US" altLang="zh-CN" sz="2800" i="1" dirty="0" smtClean="0"/>
              <a:t>j</a:t>
            </a:r>
            <a:r>
              <a:rPr lang="en-US" altLang="zh-CN" sz="2800" dirty="0" smtClean="0"/>
              <a:t>)</a:t>
            </a:r>
            <a:endParaRPr lang="en-US" sz="2800" dirty="0"/>
          </a:p>
        </p:txBody>
      </p:sp>
      <p:cxnSp>
        <p:nvCxnSpPr>
          <p:cNvPr id="12" name="Straight Arrow Connector 11"/>
          <p:cNvCxnSpPr/>
          <p:nvPr/>
        </p:nvCxnSpPr>
        <p:spPr>
          <a:xfrm flipH="1" flipV="1">
            <a:off x="5439719" y="5215527"/>
            <a:ext cx="346005" cy="2552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5743365" y="5217971"/>
            <a:ext cx="2943434" cy="954107"/>
          </a:xfrm>
          <a:prstGeom prst="rect">
            <a:avLst/>
          </a:prstGeom>
        </p:spPr>
        <p:txBody>
          <a:bodyPr wrap="none">
            <a:spAutoFit/>
          </a:bodyPr>
          <a:lstStyle/>
          <a:p>
            <a:r>
              <a:rPr lang="en-US" altLang="zh-CN" sz="2800" dirty="0"/>
              <a:t>c</a:t>
            </a:r>
            <a:r>
              <a:rPr lang="en-US" altLang="zh-CN" sz="2800" dirty="0" smtClean="0"/>
              <a:t>ommon</a:t>
            </a:r>
            <a:r>
              <a:rPr lang="zh-CN" altLang="en-US" sz="2800" dirty="0" smtClean="0"/>
              <a:t> </a:t>
            </a:r>
            <a:r>
              <a:rPr lang="en-US" altLang="zh-CN" sz="2800" dirty="0" smtClean="0"/>
              <a:t>user</a:t>
            </a:r>
            <a:r>
              <a:rPr lang="zh-CN" altLang="en-US" sz="2800" dirty="0" smtClean="0"/>
              <a:t> </a:t>
            </a:r>
            <a:r>
              <a:rPr lang="en-US" altLang="zh-CN" sz="2800" dirty="0" smtClean="0"/>
              <a:t>set</a:t>
            </a:r>
            <a:endParaRPr lang="zh-CN" altLang="en-US" sz="2800" dirty="0" smtClean="0"/>
          </a:p>
          <a:p>
            <a:r>
              <a:rPr lang="en-US" altLang="zh-CN" sz="2800" dirty="0"/>
              <a:t>o</a:t>
            </a:r>
            <a:r>
              <a:rPr lang="en-US" altLang="zh-CN" sz="2800" dirty="0" smtClean="0"/>
              <a:t>f</a:t>
            </a:r>
            <a:r>
              <a:rPr lang="zh-CN" altLang="en-US" sz="2800" dirty="0" smtClean="0"/>
              <a:t> </a:t>
            </a:r>
            <a:r>
              <a:rPr lang="en-US" altLang="zh-CN" sz="2800" dirty="0" smtClean="0"/>
              <a:t>(item</a:t>
            </a:r>
            <a:r>
              <a:rPr lang="zh-CN" altLang="en-US" sz="2800" dirty="0" smtClean="0"/>
              <a:t> </a:t>
            </a:r>
            <a:r>
              <a:rPr lang="en-US" altLang="zh-CN" sz="2800" i="1" dirty="0" err="1" smtClean="0"/>
              <a:t>i</a:t>
            </a:r>
            <a:r>
              <a:rPr lang="en-US" altLang="zh-CN" sz="2800" dirty="0" smtClean="0"/>
              <a:t>,</a:t>
            </a:r>
            <a:r>
              <a:rPr lang="zh-CN" altLang="en-US" sz="2800" dirty="0" smtClean="0"/>
              <a:t> </a:t>
            </a:r>
            <a:r>
              <a:rPr lang="en-US" altLang="zh-CN" sz="2800" dirty="0" smtClean="0"/>
              <a:t>item</a:t>
            </a:r>
            <a:r>
              <a:rPr lang="zh-CN" altLang="en-US" sz="2800" dirty="0" smtClean="0"/>
              <a:t> </a:t>
            </a:r>
            <a:r>
              <a:rPr lang="en-US" altLang="zh-CN" sz="2800" i="1" dirty="0" smtClean="0"/>
              <a:t>j</a:t>
            </a:r>
            <a:r>
              <a:rPr lang="en-US" altLang="zh-CN" sz="2800" dirty="0" smtClean="0"/>
              <a:t>)</a:t>
            </a:r>
            <a:endParaRPr lang="en-US" sz="2800" dirty="0"/>
          </a:p>
        </p:txBody>
      </p:sp>
      <p:cxnSp>
        <p:nvCxnSpPr>
          <p:cNvPr id="17" name="Straight Arrow Connector 16"/>
          <p:cNvCxnSpPr/>
          <p:nvPr/>
        </p:nvCxnSpPr>
        <p:spPr>
          <a:xfrm flipH="1">
            <a:off x="6003039" y="4510062"/>
            <a:ext cx="310697" cy="2564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53554" y="3315796"/>
            <a:ext cx="3578159" cy="1384995"/>
          </a:xfrm>
          <a:prstGeom prst="rect">
            <a:avLst/>
          </a:prstGeom>
        </p:spPr>
        <p:txBody>
          <a:bodyPr wrap="none">
            <a:spAutoFit/>
          </a:bodyPr>
          <a:lstStyle/>
          <a:p>
            <a:r>
              <a:rPr lang="en-US" altLang="zh-CN" sz="2800" dirty="0" smtClean="0"/>
              <a:t>probability</a:t>
            </a:r>
            <a:r>
              <a:rPr lang="zh-CN" altLang="en-US" sz="2800" dirty="0" smtClean="0"/>
              <a:t> </a:t>
            </a:r>
            <a:r>
              <a:rPr lang="en-US" altLang="zh-CN" sz="2800" dirty="0" smtClean="0"/>
              <a:t>of</a:t>
            </a:r>
            <a:endParaRPr lang="zh-CN" altLang="en-US" sz="2800" dirty="0"/>
          </a:p>
          <a:p>
            <a:r>
              <a:rPr lang="en-US" altLang="zh-CN" sz="2800" dirty="0"/>
              <a:t>u</a:t>
            </a:r>
            <a:r>
              <a:rPr lang="en-US" altLang="zh-CN" sz="2800" dirty="0" smtClean="0"/>
              <a:t>ser</a:t>
            </a:r>
            <a:r>
              <a:rPr lang="zh-CN" altLang="en-US" sz="2800" dirty="0" smtClean="0"/>
              <a:t> </a:t>
            </a:r>
            <a:r>
              <a:rPr lang="en-US" altLang="zh-CN" sz="2800" i="1" dirty="0" smtClean="0"/>
              <a:t>u</a:t>
            </a:r>
            <a:r>
              <a:rPr lang="en-US" altLang="zh-CN" sz="2800" dirty="0" smtClean="0"/>
              <a:t>’s</a:t>
            </a:r>
            <a:r>
              <a:rPr lang="zh-CN" altLang="en-US" sz="2800" dirty="0" smtClean="0"/>
              <a:t> </a:t>
            </a:r>
            <a:r>
              <a:rPr lang="en-US" altLang="zh-CN" sz="2800" dirty="0" smtClean="0"/>
              <a:t>random</a:t>
            </a:r>
            <a:r>
              <a:rPr lang="zh-CN" altLang="en-US" sz="2800" dirty="0" smtClean="0"/>
              <a:t> </a:t>
            </a:r>
            <a:r>
              <a:rPr lang="en-US" altLang="zh-CN" sz="2800" dirty="0" smtClean="0"/>
              <a:t>walk</a:t>
            </a:r>
            <a:endParaRPr lang="zh-CN" altLang="en-US" sz="2800" dirty="0" smtClean="0"/>
          </a:p>
          <a:p>
            <a:r>
              <a:rPr lang="en-US" altLang="zh-CN" sz="2800" dirty="0"/>
              <a:t>f</a:t>
            </a:r>
            <a:r>
              <a:rPr lang="en-US" altLang="zh-CN" sz="2800" dirty="0" smtClean="0"/>
              <a:t>rom</a:t>
            </a:r>
            <a:r>
              <a:rPr lang="zh-CN" altLang="en-US" sz="2800" dirty="0" smtClean="0"/>
              <a:t> </a:t>
            </a:r>
            <a:r>
              <a:rPr lang="en-US" altLang="zh-CN" sz="2800" dirty="0" smtClean="0"/>
              <a:t>item</a:t>
            </a:r>
            <a:r>
              <a:rPr lang="zh-CN" altLang="en-US" sz="2800" dirty="0" smtClean="0"/>
              <a:t> </a:t>
            </a:r>
            <a:r>
              <a:rPr lang="en-US" altLang="zh-CN" sz="2800" i="1" dirty="0" err="1" smtClean="0"/>
              <a:t>i</a:t>
            </a:r>
            <a:r>
              <a:rPr lang="zh-CN" altLang="en-US" sz="2800" dirty="0" smtClean="0"/>
              <a:t> </a:t>
            </a:r>
            <a:r>
              <a:rPr lang="en-US" altLang="zh-CN" sz="2800" dirty="0" smtClean="0"/>
              <a:t>to</a:t>
            </a:r>
            <a:r>
              <a:rPr lang="zh-CN" altLang="en-US" sz="2800" dirty="0" smtClean="0"/>
              <a:t> </a:t>
            </a:r>
            <a:r>
              <a:rPr lang="en-US" altLang="zh-CN" sz="2800" dirty="0" smtClean="0"/>
              <a:t>item</a:t>
            </a:r>
            <a:r>
              <a:rPr lang="zh-CN" altLang="en-US" sz="2800" dirty="0" smtClean="0"/>
              <a:t> </a:t>
            </a:r>
            <a:r>
              <a:rPr lang="en-US" altLang="zh-CN" sz="2800" i="1" dirty="0" smtClean="0"/>
              <a:t>j</a:t>
            </a:r>
            <a:endParaRPr lang="en-US" sz="2800" dirty="0"/>
          </a:p>
        </p:txBody>
      </p:sp>
      <p:cxnSp>
        <p:nvCxnSpPr>
          <p:cNvPr id="25" name="Straight Arrow Connector 24"/>
          <p:cNvCxnSpPr/>
          <p:nvPr/>
        </p:nvCxnSpPr>
        <p:spPr>
          <a:xfrm flipV="1">
            <a:off x="2796988" y="3225215"/>
            <a:ext cx="349624" cy="4517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727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User Behavior</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a:t>
            </a:fld>
            <a:endParaRPr lang="en-US" dirty="0"/>
          </a:p>
        </p:txBody>
      </p:sp>
      <p:grpSp>
        <p:nvGrpSpPr>
          <p:cNvPr id="16" name="组合 13"/>
          <p:cNvGrpSpPr>
            <a:grpSpLocks/>
          </p:cNvGrpSpPr>
          <p:nvPr/>
        </p:nvGrpSpPr>
        <p:grpSpPr bwMode="auto">
          <a:xfrm>
            <a:off x="330339" y="1563625"/>
            <a:ext cx="5913066" cy="3071828"/>
            <a:chOff x="357158" y="1357299"/>
            <a:chExt cx="8572560" cy="4857783"/>
          </a:xfrm>
        </p:grpSpPr>
        <p:pic>
          <p:nvPicPr>
            <p:cNvPr id="17" name="Picture 2" descr="F:\SocialMedia\PPTs\BIF\res\social-network.jpg"/>
            <p:cNvPicPr>
              <a:picLocks noChangeAspect="1" noChangeArrowheads="1"/>
            </p:cNvPicPr>
            <p:nvPr/>
          </p:nvPicPr>
          <p:blipFill>
            <a:blip r:embed="rId3"/>
            <a:srcRect/>
            <a:stretch>
              <a:fillRect/>
            </a:stretch>
          </p:blipFill>
          <p:spPr bwMode="auto">
            <a:xfrm>
              <a:off x="2000233" y="1357299"/>
              <a:ext cx="5072099" cy="3930878"/>
            </a:xfrm>
            <a:prstGeom prst="rect">
              <a:avLst/>
            </a:prstGeom>
            <a:noFill/>
            <a:ln w="9525">
              <a:noFill/>
              <a:miter lim="800000"/>
              <a:headEnd/>
              <a:tailEnd/>
            </a:ln>
          </p:spPr>
        </p:pic>
        <p:sp>
          <p:nvSpPr>
            <p:cNvPr id="18" name="线形标注 1(带强调线) 17"/>
            <p:cNvSpPr/>
            <p:nvPr/>
          </p:nvSpPr>
          <p:spPr>
            <a:xfrm>
              <a:off x="357158" y="2000241"/>
              <a:ext cx="1500197" cy="785819"/>
            </a:xfrm>
            <a:prstGeom prst="accentCallout1">
              <a:avLst>
                <a:gd name="adj1" fmla="val 43962"/>
                <a:gd name="adj2" fmla="val 103412"/>
                <a:gd name="adj3" fmla="val 160984"/>
                <a:gd name="adj4" fmla="val 112015"/>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rPr>
                <a:t>Users</a:t>
              </a:r>
              <a:endParaRPr kumimoji="0" lang="zh-CN" altLang="en-US" sz="1400"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19" name="线形标注 1(带强调线) 18"/>
            <p:cNvSpPr/>
            <p:nvPr/>
          </p:nvSpPr>
          <p:spPr>
            <a:xfrm>
              <a:off x="7072330" y="2285993"/>
              <a:ext cx="1857388" cy="785819"/>
            </a:xfrm>
            <a:prstGeom prst="accentCallout1">
              <a:avLst>
                <a:gd name="adj1" fmla="val 47841"/>
                <a:gd name="adj2" fmla="val -4270"/>
                <a:gd name="adj3" fmla="val 170681"/>
                <a:gd name="adj4" fmla="val -68848"/>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rPr>
                <a:t>Relations</a:t>
              </a:r>
              <a:endParaRPr kumimoji="0" lang="zh-CN" altLang="en-US" sz="2000"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sp>
          <p:nvSpPr>
            <p:cNvPr id="20" name="线形标注 1(带强调线) 19"/>
            <p:cNvSpPr/>
            <p:nvPr/>
          </p:nvSpPr>
          <p:spPr>
            <a:xfrm>
              <a:off x="3071790" y="5429263"/>
              <a:ext cx="2428904" cy="785819"/>
            </a:xfrm>
            <a:prstGeom prst="accentCallout1">
              <a:avLst>
                <a:gd name="adj1" fmla="val 43962"/>
                <a:gd name="adj2" fmla="val 103412"/>
                <a:gd name="adj3" fmla="val -81439"/>
                <a:gd name="adj4" fmla="val 146555"/>
              </a:avLst>
            </a:prstGeom>
            <a:solidFill>
              <a:srgbClr val="5B9BD5"/>
            </a:solidFill>
            <a:ln w="12700" cap="flat" cmpd="sng" algn="ctr">
              <a:solidFill>
                <a:srgbClr val="5B9BD5">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rPr>
                <a:t>Information</a:t>
              </a:r>
              <a:endParaRPr kumimoji="0" lang="zh-CN" altLang="en-US" sz="2000" b="1" i="0" u="none" strike="noStrike" kern="0" cap="none" spc="0" normalizeH="0" baseline="0" noProof="0" dirty="0">
                <a:ln>
                  <a:noFill/>
                </a:ln>
                <a:solidFill>
                  <a:prstClr val="white"/>
                </a:solidFill>
                <a:effectLst/>
                <a:uLnTx/>
                <a:uFillTx/>
                <a:latin typeface="Calibri" panose="020F0502020204030204"/>
                <a:ea typeface="宋体" panose="02010600030101010101" pitchFamily="2" charset="-122"/>
              </a:endParaRPr>
            </a:p>
          </p:txBody>
        </p:sp>
      </p:grpSp>
      <p:sp>
        <p:nvSpPr>
          <p:cNvPr id="21" name="文本框 20"/>
          <p:cNvSpPr txBox="1"/>
          <p:nvPr/>
        </p:nvSpPr>
        <p:spPr>
          <a:xfrm>
            <a:off x="253219" y="4887424"/>
            <a:ext cx="8890781" cy="1200329"/>
          </a:xfrm>
          <a:prstGeom prst="rect">
            <a:avLst/>
          </a:prstGeom>
          <a:noFill/>
        </p:spPr>
        <p:txBody>
          <a:bodyPr wrap="square" rtlCol="0">
            <a:spAutoFit/>
          </a:bodyPr>
          <a:lstStyle/>
          <a:p>
            <a:r>
              <a:rPr lang="en-US" altLang="zh-CN" sz="3600" b="1" dirty="0" smtClean="0"/>
              <a:t>User behavior is a fundamental element in social networks</a:t>
            </a:r>
            <a:endParaRPr lang="zh-CN" altLang="en-US" sz="3600" b="1" dirty="0"/>
          </a:p>
        </p:txBody>
      </p:sp>
      <p:sp>
        <p:nvSpPr>
          <p:cNvPr id="22" name="文本框 21"/>
          <p:cNvSpPr txBox="1"/>
          <p:nvPr/>
        </p:nvSpPr>
        <p:spPr>
          <a:xfrm>
            <a:off x="5060794" y="3020267"/>
            <a:ext cx="3866655" cy="1815882"/>
          </a:xfrm>
          <a:prstGeom prst="rect">
            <a:avLst/>
          </a:prstGeom>
          <a:noFill/>
        </p:spPr>
        <p:txBody>
          <a:bodyPr wrap="square" rtlCol="0">
            <a:spAutoFit/>
          </a:bodyPr>
          <a:lstStyle/>
          <a:p>
            <a:pPr marL="285744" indent="-285744">
              <a:buFont typeface="Wingdings" panose="05000000000000000000" pitchFamily="2" charset="2"/>
              <a:buChar char="Ø"/>
            </a:pPr>
            <a:r>
              <a:rPr lang="en-US" altLang="zh-CN" sz="2800" dirty="0" smtClean="0">
                <a:solidFill>
                  <a:prstClr val="black"/>
                </a:solidFill>
                <a:ea typeface="微软雅黑" panose="020B0503020204020204" pitchFamily="34" charset="-122"/>
              </a:rPr>
              <a:t>User-user </a:t>
            </a:r>
            <a:r>
              <a:rPr lang="en-US" altLang="zh-CN" sz="2800" dirty="0">
                <a:solidFill>
                  <a:prstClr val="black"/>
                </a:solidFill>
                <a:ea typeface="微软雅黑" panose="020B0503020204020204" pitchFamily="34" charset="-122"/>
              </a:rPr>
              <a:t>i</a:t>
            </a:r>
            <a:r>
              <a:rPr lang="en-US" altLang="zh-CN" sz="2800" dirty="0" smtClean="0">
                <a:solidFill>
                  <a:prstClr val="black"/>
                </a:solidFill>
                <a:ea typeface="微软雅黑" panose="020B0503020204020204" pitchFamily="34" charset="-122"/>
              </a:rPr>
              <a:t>nteraction </a:t>
            </a:r>
            <a:r>
              <a:rPr lang="en-US" altLang="zh-CN" sz="2800" dirty="0">
                <a:solidFill>
                  <a:prstClr val="black"/>
                </a:solidFill>
                <a:ea typeface="微软雅黑" panose="020B0503020204020204" pitchFamily="34" charset="-122"/>
              </a:rPr>
              <a:t>b</a:t>
            </a:r>
            <a:r>
              <a:rPr lang="en-US" altLang="zh-CN" sz="2800" dirty="0" smtClean="0">
                <a:solidFill>
                  <a:prstClr val="black"/>
                </a:solidFill>
                <a:ea typeface="微软雅黑" panose="020B0503020204020204" pitchFamily="34" charset="-122"/>
              </a:rPr>
              <a:t>ehaviors</a:t>
            </a:r>
            <a:endParaRPr lang="en-US" altLang="zh-CN" sz="2800" dirty="0">
              <a:solidFill>
                <a:prstClr val="black"/>
              </a:solidFill>
              <a:ea typeface="微软雅黑" panose="020B0503020204020204" pitchFamily="34" charset="-122"/>
            </a:endParaRPr>
          </a:p>
          <a:p>
            <a:pPr marL="285744" indent="-285744">
              <a:buFont typeface="Wingdings" panose="05000000000000000000" pitchFamily="2" charset="2"/>
              <a:buChar char="Ø"/>
            </a:pPr>
            <a:r>
              <a:rPr lang="en-US" altLang="zh-CN" sz="2800" dirty="0" smtClean="0">
                <a:solidFill>
                  <a:prstClr val="black"/>
                </a:solidFill>
                <a:ea typeface="微软雅黑" panose="020B0503020204020204" pitchFamily="34" charset="-122"/>
              </a:rPr>
              <a:t>User-information </a:t>
            </a:r>
            <a:r>
              <a:rPr lang="en-US" altLang="zh-CN" sz="2800" dirty="0">
                <a:solidFill>
                  <a:prstClr val="black"/>
                </a:solidFill>
                <a:ea typeface="微软雅黑" panose="020B0503020204020204" pitchFamily="34" charset="-122"/>
              </a:rPr>
              <a:t>i</a:t>
            </a:r>
            <a:r>
              <a:rPr lang="en-US" altLang="zh-CN" sz="2800" dirty="0" smtClean="0">
                <a:solidFill>
                  <a:prstClr val="black"/>
                </a:solidFill>
                <a:ea typeface="微软雅黑" panose="020B0503020204020204" pitchFamily="34" charset="-122"/>
              </a:rPr>
              <a:t>nteraction </a:t>
            </a:r>
            <a:r>
              <a:rPr lang="en-US" altLang="zh-CN" sz="2800" dirty="0">
                <a:solidFill>
                  <a:prstClr val="black"/>
                </a:solidFill>
                <a:ea typeface="微软雅黑" panose="020B0503020204020204" pitchFamily="34" charset="-122"/>
              </a:rPr>
              <a:t>b</a:t>
            </a:r>
            <a:r>
              <a:rPr lang="en-US" altLang="zh-CN" sz="2800" dirty="0" smtClean="0">
                <a:solidFill>
                  <a:prstClr val="black"/>
                </a:solidFill>
                <a:ea typeface="微软雅黑" panose="020B0503020204020204" pitchFamily="34" charset="-122"/>
              </a:rPr>
              <a:t>ehaviors</a:t>
            </a:r>
            <a:endParaRPr lang="zh-CN" altLang="en-US" sz="2800" dirty="0">
              <a:solidFill>
                <a:prstClr val="black"/>
              </a:solidFill>
              <a:ea typeface="微软雅黑" panose="020B0503020204020204" pitchFamily="34" charset="-122"/>
            </a:endParaRPr>
          </a:p>
        </p:txBody>
      </p:sp>
    </p:spTree>
    <p:extLst>
      <p:ext uri="{BB962C8B-B14F-4D97-AF65-F5344CB8AC3E}">
        <p14:creationId xmlns:p14="http://schemas.microsoft.com/office/powerpoint/2010/main" val="14236435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Model</a:t>
            </a:r>
            <a:r>
              <a:rPr lang="zh-CN" altLang="en-US" dirty="0" smtClean="0"/>
              <a:t> </a:t>
            </a:r>
            <a:r>
              <a:rPr lang="en-US" altLang="zh-CN" dirty="0" smtClean="0"/>
              <a:t>based</a:t>
            </a:r>
            <a:r>
              <a:rPr lang="zh-CN" altLang="en-US" dirty="0" smtClean="0"/>
              <a:t> </a:t>
            </a:r>
            <a:r>
              <a:rPr lang="en-US" altLang="zh-CN" dirty="0" smtClean="0"/>
              <a:t>Social</a:t>
            </a:r>
            <a:r>
              <a:rPr lang="zh-CN" altLang="en-US" dirty="0" smtClean="0"/>
              <a:t> </a:t>
            </a:r>
            <a:r>
              <a:rPr lang="en-US" altLang="zh-CN" dirty="0" smtClean="0"/>
              <a:t>Recommender</a:t>
            </a:r>
            <a:endParaRPr lang="en-US" dirty="0"/>
          </a:p>
        </p:txBody>
      </p:sp>
      <p:sp>
        <p:nvSpPr>
          <p:cNvPr id="3" name="Content Placeholder 2"/>
          <p:cNvSpPr>
            <a:spLocks noGrp="1"/>
          </p:cNvSpPr>
          <p:nvPr>
            <p:ph idx="1"/>
          </p:nvPr>
        </p:nvSpPr>
        <p:spPr/>
        <p:txBody>
          <a:bodyPr/>
          <a:lstStyle/>
          <a:p>
            <a:r>
              <a:rPr lang="en-US" sz="2800" dirty="0" smtClean="0"/>
              <a:t>Optimization methods such as gradient based methods can be applied to find a well-worked </a:t>
            </a:r>
            <a:r>
              <a:rPr lang="en-US" sz="2800" dirty="0" smtClean="0">
                <a:solidFill>
                  <a:srgbClr val="FF0000"/>
                </a:solidFill>
              </a:rPr>
              <a:t>optimal solution</a:t>
            </a:r>
            <a:r>
              <a:rPr lang="en-US" sz="2800" dirty="0" smtClean="0"/>
              <a:t>.</a:t>
            </a:r>
          </a:p>
          <a:p>
            <a:r>
              <a:rPr lang="en-US" sz="2800" dirty="0" smtClean="0"/>
              <a:t>MF has a nice </a:t>
            </a:r>
            <a:r>
              <a:rPr lang="en-US" sz="2800" dirty="0" smtClean="0">
                <a:solidFill>
                  <a:srgbClr val="FF0000"/>
                </a:solidFill>
              </a:rPr>
              <a:t>probabilistic interpretation </a:t>
            </a:r>
            <a:r>
              <a:rPr lang="en-US" sz="2800" dirty="0" smtClean="0"/>
              <a:t>with Gaussian noise.</a:t>
            </a:r>
          </a:p>
          <a:p>
            <a:r>
              <a:rPr lang="en-US" sz="2800" dirty="0" smtClean="0"/>
              <a:t>MF is very </a:t>
            </a:r>
            <a:r>
              <a:rPr lang="en-US" sz="2800" dirty="0" smtClean="0">
                <a:solidFill>
                  <a:srgbClr val="FF0000"/>
                </a:solidFill>
              </a:rPr>
              <a:t>flexible</a:t>
            </a:r>
            <a:r>
              <a:rPr lang="en-US" sz="2800" dirty="0" smtClean="0"/>
              <a:t> and allows us to </a:t>
            </a:r>
            <a:r>
              <a:rPr lang="en-US" sz="2800" dirty="0" smtClean="0">
                <a:solidFill>
                  <a:srgbClr val="FF0000"/>
                </a:solidFill>
              </a:rPr>
              <a:t>include prior knowledge</a:t>
            </a:r>
            <a:r>
              <a:rPr lang="en-US" sz="2800" dirty="0" smtClean="0"/>
              <a:t>.</a:t>
            </a:r>
          </a:p>
          <a:p>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40</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dirty="0" smtClean="0">
                <a:solidFill>
                  <a:schemeClr val="bg1"/>
                </a:solidFill>
              </a:rPr>
              <a:t>Tang et al. </a:t>
            </a:r>
            <a:r>
              <a:rPr lang="en-US" b="1" dirty="0" smtClean="0">
                <a:solidFill>
                  <a:schemeClr val="bg1"/>
                </a:solidFill>
              </a:rPr>
              <a:t>Social Recommendation: A </a:t>
            </a:r>
            <a:r>
              <a:rPr lang="en-US" b="1" dirty="0">
                <a:solidFill>
                  <a:schemeClr val="bg1"/>
                </a:solidFill>
              </a:rPr>
              <a:t>R</a:t>
            </a:r>
            <a:r>
              <a:rPr lang="en-US" b="1" dirty="0" smtClean="0">
                <a:solidFill>
                  <a:schemeClr val="bg1"/>
                </a:solidFill>
              </a:rPr>
              <a:t>eview. </a:t>
            </a:r>
            <a:r>
              <a:rPr lang="en-US" i="1" dirty="0" smtClean="0">
                <a:solidFill>
                  <a:schemeClr val="bg1"/>
                </a:solidFill>
              </a:rPr>
              <a:t>Social Network Analysis and Mining</a:t>
            </a:r>
            <a:r>
              <a:rPr lang="en-US" dirty="0" smtClean="0">
                <a:solidFill>
                  <a:schemeClr val="bg1"/>
                </a:solidFill>
              </a:rPr>
              <a:t>, 2013. Springer.</a:t>
            </a:r>
            <a:endParaRPr lang="en-US" dirty="0">
              <a:solidFill>
                <a:schemeClr val="bg1"/>
              </a:solidFill>
            </a:endParaRPr>
          </a:p>
        </p:txBody>
      </p:sp>
      <p:sp>
        <p:nvSpPr>
          <p:cNvPr id="6" name="Rectangle 5"/>
          <p:cNvSpPr/>
          <p:nvPr/>
        </p:nvSpPr>
        <p:spPr>
          <a:xfrm>
            <a:off x="1105346" y="4898318"/>
            <a:ext cx="6933308" cy="954107"/>
          </a:xfrm>
          <a:prstGeom prst="rect">
            <a:avLst/>
          </a:prstGeom>
        </p:spPr>
        <p:txBody>
          <a:bodyPr wrap="none">
            <a:spAutoFit/>
          </a:bodyPr>
          <a:lstStyle/>
          <a:p>
            <a:r>
              <a:rPr lang="en-US" sz="2800" i="1" dirty="0" smtClean="0"/>
              <a:t>	Social Recommendation CF</a:t>
            </a:r>
          </a:p>
          <a:p>
            <a:r>
              <a:rPr lang="en-US" sz="2800" i="1" dirty="0" smtClean="0"/>
              <a:t>     =  	Basic CF + Social Information Model</a:t>
            </a:r>
            <a:endParaRPr lang="en-US" sz="2800" i="1" dirty="0"/>
          </a:p>
        </p:txBody>
      </p:sp>
    </p:spTree>
    <p:extLst>
      <p:ext uri="{BB962C8B-B14F-4D97-AF65-F5344CB8AC3E}">
        <p14:creationId xmlns:p14="http://schemas.microsoft.com/office/powerpoint/2010/main" val="9058041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a:t>
            </a:r>
            <a:r>
              <a:rPr lang="zh-CN" altLang="en-US" dirty="0"/>
              <a:t> </a:t>
            </a:r>
            <a:r>
              <a:rPr lang="en-US" altLang="zh-CN" dirty="0"/>
              <a:t>based</a:t>
            </a:r>
            <a:r>
              <a:rPr lang="zh-CN" altLang="en-US" dirty="0"/>
              <a:t> </a:t>
            </a:r>
            <a:r>
              <a:rPr lang="en-US" altLang="zh-CN" dirty="0"/>
              <a:t>Social</a:t>
            </a:r>
            <a:r>
              <a:rPr lang="zh-CN" altLang="en-US" dirty="0"/>
              <a:t> </a:t>
            </a:r>
            <a:r>
              <a:rPr lang="en-US" altLang="zh-CN" dirty="0"/>
              <a:t>Recommender</a:t>
            </a:r>
            <a:endParaRPr lang="en-US" dirty="0"/>
          </a:p>
        </p:txBody>
      </p:sp>
      <p:sp>
        <p:nvSpPr>
          <p:cNvPr id="3" name="Content Placeholder 2"/>
          <p:cNvSpPr>
            <a:spLocks noGrp="1"/>
          </p:cNvSpPr>
          <p:nvPr>
            <p:ph idx="1"/>
          </p:nvPr>
        </p:nvSpPr>
        <p:spPr/>
        <p:txBody>
          <a:bodyPr/>
          <a:lstStyle/>
          <a:p>
            <a:r>
              <a:rPr lang="en-US" dirty="0" err="1" smtClean="0">
                <a:solidFill>
                  <a:srgbClr val="011C9A"/>
                </a:solidFill>
              </a:rPr>
              <a:t>SoRec</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41</a:t>
            </a:fld>
            <a:endParaRPr lang="en-US"/>
          </a:p>
        </p:txBody>
      </p:sp>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9173" y="4224391"/>
            <a:ext cx="2221927" cy="171616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5320" y="4200610"/>
            <a:ext cx="2251698" cy="176373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0969" y="1331947"/>
            <a:ext cx="3513362" cy="2607610"/>
          </a:xfrm>
          <a:prstGeom prst="rect">
            <a:avLst/>
          </a:prstGeom>
        </p:spPr>
      </p:pic>
      <p:sp>
        <p:nvSpPr>
          <p:cNvPr id="10" name="Rectangle 9"/>
          <p:cNvSpPr/>
          <p:nvPr/>
        </p:nvSpPr>
        <p:spPr>
          <a:xfrm>
            <a:off x="6668566" y="2680012"/>
            <a:ext cx="1963999" cy="523220"/>
          </a:xfrm>
          <a:prstGeom prst="rect">
            <a:avLst/>
          </a:prstGeom>
        </p:spPr>
        <p:txBody>
          <a:bodyPr wrap="none">
            <a:spAutoFit/>
          </a:bodyPr>
          <a:lstStyle/>
          <a:p>
            <a:r>
              <a:rPr lang="en-US" altLang="zh-CN" sz="2800" dirty="0"/>
              <a:t>u</a:t>
            </a:r>
            <a:r>
              <a:rPr lang="en-US" altLang="zh-CN" sz="2800" dirty="0" smtClean="0"/>
              <a:t>ser</a:t>
            </a:r>
            <a:r>
              <a:rPr lang="zh-CN" altLang="en-US" sz="2800" dirty="0" smtClean="0"/>
              <a:t> </a:t>
            </a:r>
            <a:r>
              <a:rPr lang="en-US" altLang="zh-CN" sz="2800" dirty="0"/>
              <a:t>v</a:t>
            </a:r>
            <a:r>
              <a:rPr lang="en-US" altLang="zh-CN" sz="2800" dirty="0" smtClean="0"/>
              <a:t>ector</a:t>
            </a:r>
            <a:endParaRPr lang="en-US" sz="2800" dirty="0"/>
          </a:p>
        </p:txBody>
      </p:sp>
      <p:cxnSp>
        <p:nvCxnSpPr>
          <p:cNvPr id="11" name="Straight Arrow Connector 10"/>
          <p:cNvCxnSpPr/>
          <p:nvPr/>
        </p:nvCxnSpPr>
        <p:spPr>
          <a:xfrm flipH="1" flipV="1">
            <a:off x="5062464" y="2174685"/>
            <a:ext cx="1652314" cy="5839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69180" y="1347513"/>
            <a:ext cx="2162772" cy="523220"/>
          </a:xfrm>
          <a:prstGeom prst="rect">
            <a:avLst/>
          </a:prstGeom>
        </p:spPr>
        <p:txBody>
          <a:bodyPr wrap="none">
            <a:spAutoFit/>
          </a:bodyPr>
          <a:lstStyle/>
          <a:p>
            <a:r>
              <a:rPr lang="en-US" altLang="zh-CN" sz="2800"/>
              <a:t>f</a:t>
            </a:r>
            <a:r>
              <a:rPr lang="en-US" altLang="zh-CN" sz="2800" smtClean="0"/>
              <a:t>actor</a:t>
            </a:r>
            <a:r>
              <a:rPr lang="zh-CN" altLang="en-US" sz="2800" dirty="0" smtClean="0"/>
              <a:t> </a:t>
            </a:r>
            <a:r>
              <a:rPr lang="en-US" altLang="zh-CN" sz="2800" dirty="0" smtClean="0"/>
              <a:t>vector</a:t>
            </a:r>
            <a:endParaRPr lang="en-US" sz="2800" dirty="0"/>
          </a:p>
        </p:txBody>
      </p:sp>
      <p:cxnSp>
        <p:nvCxnSpPr>
          <p:cNvPr id="15" name="Straight Arrow Connector 14"/>
          <p:cNvCxnSpPr/>
          <p:nvPr/>
        </p:nvCxnSpPr>
        <p:spPr>
          <a:xfrm flipH="1">
            <a:off x="6414247" y="1833914"/>
            <a:ext cx="537155" cy="2386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056690" y="2594345"/>
            <a:ext cx="1943161" cy="523220"/>
          </a:xfrm>
          <a:prstGeom prst="rect">
            <a:avLst/>
          </a:prstGeom>
        </p:spPr>
        <p:txBody>
          <a:bodyPr wrap="none">
            <a:spAutoFit/>
          </a:bodyPr>
          <a:lstStyle/>
          <a:p>
            <a:r>
              <a:rPr lang="en-US" altLang="zh-CN" sz="2800" dirty="0"/>
              <a:t>i</a:t>
            </a:r>
            <a:r>
              <a:rPr lang="en-US" altLang="zh-CN" sz="2800" dirty="0" smtClean="0"/>
              <a:t>tem</a:t>
            </a:r>
            <a:r>
              <a:rPr lang="zh-CN" altLang="en-US" sz="2800" dirty="0" smtClean="0"/>
              <a:t> </a:t>
            </a:r>
            <a:r>
              <a:rPr lang="en-US" altLang="zh-CN" sz="2800" dirty="0" smtClean="0"/>
              <a:t>vector</a:t>
            </a:r>
            <a:endParaRPr lang="en-US" sz="2800" dirty="0"/>
          </a:p>
        </p:txBody>
      </p:sp>
      <p:cxnSp>
        <p:nvCxnSpPr>
          <p:cNvPr id="20" name="Straight Arrow Connector 19"/>
          <p:cNvCxnSpPr/>
          <p:nvPr/>
        </p:nvCxnSpPr>
        <p:spPr>
          <a:xfrm flipV="1">
            <a:off x="2781262" y="2232801"/>
            <a:ext cx="567056" cy="523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3639160" y="3267636"/>
            <a:ext cx="394061" cy="68704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5701553" y="3267636"/>
            <a:ext cx="314060" cy="671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7102" y="3954684"/>
            <a:ext cx="2164375" cy="954107"/>
          </a:xfrm>
          <a:prstGeom prst="rect">
            <a:avLst/>
          </a:prstGeom>
        </p:spPr>
        <p:txBody>
          <a:bodyPr wrap="none">
            <a:spAutoFit/>
          </a:bodyPr>
          <a:lstStyle/>
          <a:p>
            <a:r>
              <a:rPr lang="en-US" sz="2800" b="1" i="1" dirty="0" smtClean="0"/>
              <a:t>R</a:t>
            </a:r>
            <a:r>
              <a:rPr lang="en-US" altLang="zh-CN" sz="2800" b="1" i="1" dirty="0" smtClean="0"/>
              <a:t>:</a:t>
            </a:r>
            <a:r>
              <a:rPr lang="zh-CN" altLang="en-US" sz="2800" b="1" i="1" dirty="0" smtClean="0"/>
              <a:t> </a:t>
            </a:r>
            <a:r>
              <a:rPr lang="en-US" altLang="zh-CN" sz="2800" dirty="0" smtClean="0"/>
              <a:t>user-item</a:t>
            </a:r>
            <a:endParaRPr lang="zh-CN" altLang="en-US" sz="2800" dirty="0"/>
          </a:p>
          <a:p>
            <a:r>
              <a:rPr lang="en-US" altLang="zh-CN" sz="2800" dirty="0"/>
              <a:t>r</a:t>
            </a:r>
            <a:r>
              <a:rPr lang="en-US" altLang="zh-CN" sz="2800" dirty="0" smtClean="0"/>
              <a:t>ating</a:t>
            </a:r>
            <a:r>
              <a:rPr lang="zh-CN" altLang="en-US" sz="2800" dirty="0" smtClean="0"/>
              <a:t> </a:t>
            </a:r>
            <a:r>
              <a:rPr lang="en-US" altLang="zh-CN" sz="2800" dirty="0" smtClean="0"/>
              <a:t>matrix</a:t>
            </a:r>
            <a:endParaRPr lang="en-US" sz="2800" dirty="0"/>
          </a:p>
        </p:txBody>
      </p:sp>
      <p:sp>
        <p:nvSpPr>
          <p:cNvPr id="34" name="Rectangle 33"/>
          <p:cNvSpPr/>
          <p:nvPr/>
        </p:nvSpPr>
        <p:spPr>
          <a:xfrm>
            <a:off x="4439902" y="3954684"/>
            <a:ext cx="2242922" cy="954107"/>
          </a:xfrm>
          <a:prstGeom prst="rect">
            <a:avLst/>
          </a:prstGeom>
        </p:spPr>
        <p:txBody>
          <a:bodyPr wrap="none">
            <a:spAutoFit/>
          </a:bodyPr>
          <a:lstStyle/>
          <a:p>
            <a:r>
              <a:rPr lang="en-US" altLang="zh-CN" sz="2800" b="1" i="1" dirty="0"/>
              <a:t>C</a:t>
            </a:r>
            <a:r>
              <a:rPr lang="en-US" altLang="zh-CN" sz="2800" b="1" i="1" dirty="0" smtClean="0"/>
              <a:t>:</a:t>
            </a:r>
            <a:r>
              <a:rPr lang="zh-CN" altLang="en-US" sz="2800" b="1" i="1" dirty="0" smtClean="0"/>
              <a:t> </a:t>
            </a:r>
            <a:r>
              <a:rPr lang="en-US" altLang="zh-CN" sz="2800" dirty="0" smtClean="0"/>
              <a:t>user-user</a:t>
            </a:r>
            <a:endParaRPr lang="zh-CN" altLang="en-US" sz="2800" dirty="0"/>
          </a:p>
          <a:p>
            <a:r>
              <a:rPr lang="en-US" altLang="zh-CN" sz="2800" dirty="0"/>
              <a:t>s</a:t>
            </a:r>
            <a:r>
              <a:rPr lang="en-US" altLang="zh-CN" sz="2800" dirty="0" smtClean="0"/>
              <a:t>ocial</a:t>
            </a:r>
            <a:r>
              <a:rPr lang="zh-CN" altLang="en-US" sz="2800" dirty="0" smtClean="0"/>
              <a:t> </a:t>
            </a:r>
            <a:r>
              <a:rPr lang="en-US" altLang="zh-CN" sz="2800" dirty="0" smtClean="0"/>
              <a:t>matrix</a:t>
            </a:r>
            <a:endParaRPr lang="zh-CN" altLang="en-US" sz="2800" dirty="0" smtClean="0"/>
          </a:p>
        </p:txBody>
      </p:sp>
      <p:sp>
        <p:nvSpPr>
          <p:cNvPr id="36" name="Rectangle 35"/>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Ma</a:t>
            </a:r>
            <a:r>
              <a:rPr lang="zh-CN" altLang="en-US" sz="1600" dirty="0" smtClean="0">
                <a:solidFill>
                  <a:schemeClr val="bg1"/>
                </a:solidFill>
              </a:rPr>
              <a:t> </a:t>
            </a:r>
            <a:r>
              <a:rPr lang="en-US" sz="1600" dirty="0" smtClean="0">
                <a:solidFill>
                  <a:schemeClr val="bg1"/>
                </a:solidFill>
              </a:rPr>
              <a:t>et al. </a:t>
            </a:r>
            <a:r>
              <a:rPr lang="en-US" sz="1600" b="1" dirty="0" smtClean="0">
                <a:solidFill>
                  <a:schemeClr val="bg1"/>
                </a:solidFill>
              </a:rPr>
              <a:t>Social Recommendation</a:t>
            </a:r>
            <a:r>
              <a:rPr lang="zh-CN" altLang="en-US" sz="1600" b="1" dirty="0" smtClean="0">
                <a:solidFill>
                  <a:schemeClr val="bg1"/>
                </a:solidFill>
              </a:rPr>
              <a:t> </a:t>
            </a:r>
            <a:r>
              <a:rPr lang="en-US" altLang="zh-CN" sz="1600" b="1" dirty="0">
                <a:solidFill>
                  <a:schemeClr val="bg1"/>
                </a:solidFill>
              </a:rPr>
              <a:t>U</a:t>
            </a:r>
            <a:r>
              <a:rPr lang="en-US" altLang="zh-CN" sz="1600" b="1" dirty="0" smtClean="0">
                <a:solidFill>
                  <a:schemeClr val="bg1"/>
                </a:solidFill>
              </a:rPr>
              <a:t>sing</a:t>
            </a:r>
            <a:r>
              <a:rPr lang="zh-CN" altLang="en-US" sz="1600" b="1" dirty="0" smtClean="0">
                <a:solidFill>
                  <a:schemeClr val="bg1"/>
                </a:solidFill>
              </a:rPr>
              <a:t> </a:t>
            </a:r>
            <a:r>
              <a:rPr lang="en-US" altLang="zh-CN" sz="1600" b="1" dirty="0" smtClean="0">
                <a:solidFill>
                  <a:schemeClr val="bg1"/>
                </a:solidFill>
              </a:rPr>
              <a:t>Probabilistic</a:t>
            </a:r>
            <a:r>
              <a:rPr lang="zh-CN" altLang="en-US" sz="1600" b="1" dirty="0" smtClean="0">
                <a:solidFill>
                  <a:schemeClr val="bg1"/>
                </a:solidFill>
              </a:rPr>
              <a:t> </a:t>
            </a:r>
            <a:r>
              <a:rPr lang="en-US" altLang="zh-CN" sz="1600" b="1" dirty="0" smtClean="0">
                <a:solidFill>
                  <a:schemeClr val="bg1"/>
                </a:solidFill>
              </a:rPr>
              <a:t>Matrix</a:t>
            </a:r>
            <a:r>
              <a:rPr lang="zh-CN" altLang="en-US" sz="1600" b="1" dirty="0" smtClean="0">
                <a:solidFill>
                  <a:schemeClr val="bg1"/>
                </a:solidFill>
              </a:rPr>
              <a:t> </a:t>
            </a:r>
            <a:r>
              <a:rPr lang="en-US" altLang="zh-CN" sz="1600" b="1" dirty="0" smtClean="0">
                <a:solidFill>
                  <a:schemeClr val="bg1"/>
                </a:solidFill>
              </a:rPr>
              <a:t>Factorization.</a:t>
            </a:r>
            <a:r>
              <a:rPr lang="zh-CN" altLang="en-US" sz="1600" b="1" dirty="0">
                <a:solidFill>
                  <a:schemeClr val="bg1"/>
                </a:solidFill>
              </a:rPr>
              <a:t> </a:t>
            </a:r>
            <a:r>
              <a:rPr lang="en-US" altLang="zh-CN" sz="1600" i="1" dirty="0" smtClean="0">
                <a:solidFill>
                  <a:schemeClr val="bg1"/>
                </a:solidFill>
              </a:rPr>
              <a:t>CIKM</a:t>
            </a:r>
            <a:r>
              <a:rPr lang="en-US" sz="1600" dirty="0" smtClean="0">
                <a:solidFill>
                  <a:schemeClr val="bg1"/>
                </a:solidFill>
              </a:rPr>
              <a:t>, 20</a:t>
            </a:r>
            <a:r>
              <a:rPr lang="en-US" altLang="zh-CN" sz="1600" dirty="0" smtClean="0">
                <a:solidFill>
                  <a:schemeClr val="bg1"/>
                </a:solidFill>
              </a:rPr>
              <a:t>08</a:t>
            </a:r>
            <a:r>
              <a:rPr lang="en-US" sz="1600" dirty="0" smtClean="0">
                <a:solidFill>
                  <a:schemeClr val="bg1"/>
                </a:solidFill>
              </a:rPr>
              <a:t>.</a:t>
            </a:r>
            <a:r>
              <a:rPr lang="zh-CN" altLang="en-US" sz="1600" dirty="0" smtClean="0">
                <a:solidFill>
                  <a:schemeClr val="bg1"/>
                </a:solidFill>
              </a:rPr>
              <a:t> </a:t>
            </a:r>
            <a:r>
              <a:rPr lang="en-US" altLang="zh-CN" sz="1600" b="1" dirty="0" smtClean="0">
                <a:solidFill>
                  <a:schemeClr val="bg1"/>
                </a:solidFill>
              </a:rPr>
              <a:t>Improving</a:t>
            </a:r>
            <a:r>
              <a:rPr lang="zh-CN" altLang="en-US" sz="1600" b="1" dirty="0" smtClean="0">
                <a:solidFill>
                  <a:schemeClr val="bg1"/>
                </a:solidFill>
              </a:rPr>
              <a:t> </a:t>
            </a:r>
            <a:r>
              <a:rPr lang="en-US" altLang="zh-CN" sz="1600" b="1" dirty="0" smtClean="0">
                <a:solidFill>
                  <a:schemeClr val="bg1"/>
                </a:solidFill>
              </a:rPr>
              <a:t>Recommender</a:t>
            </a:r>
            <a:r>
              <a:rPr lang="zh-CN" altLang="en-US" sz="1600" b="1" dirty="0" smtClean="0">
                <a:solidFill>
                  <a:schemeClr val="bg1"/>
                </a:solidFill>
              </a:rPr>
              <a:t> </a:t>
            </a:r>
            <a:r>
              <a:rPr lang="en-US" altLang="zh-CN" sz="1600" b="1" dirty="0" smtClean="0">
                <a:solidFill>
                  <a:schemeClr val="bg1"/>
                </a:solidFill>
              </a:rPr>
              <a:t>Systems</a:t>
            </a:r>
            <a:r>
              <a:rPr lang="zh-CN" altLang="en-US" sz="1600" b="1" dirty="0" smtClean="0">
                <a:solidFill>
                  <a:schemeClr val="bg1"/>
                </a:solidFill>
              </a:rPr>
              <a:t> </a:t>
            </a:r>
            <a:r>
              <a:rPr lang="en-US" altLang="zh-CN" sz="1600" b="1" dirty="0" smtClean="0">
                <a:solidFill>
                  <a:schemeClr val="bg1"/>
                </a:solidFill>
              </a:rPr>
              <a:t>by</a:t>
            </a:r>
            <a:r>
              <a:rPr lang="zh-CN" altLang="en-US" sz="1600" b="1" dirty="0" smtClean="0">
                <a:solidFill>
                  <a:schemeClr val="bg1"/>
                </a:solidFill>
              </a:rPr>
              <a:t> </a:t>
            </a:r>
            <a:r>
              <a:rPr lang="en-US" altLang="zh-CN" sz="1600" b="1" dirty="0" smtClean="0">
                <a:solidFill>
                  <a:schemeClr val="bg1"/>
                </a:solidFill>
              </a:rPr>
              <a:t>Incorporating</a:t>
            </a:r>
            <a:r>
              <a:rPr lang="zh-CN" altLang="en-US" sz="1600" b="1" dirty="0" smtClean="0">
                <a:solidFill>
                  <a:schemeClr val="bg1"/>
                </a:solidFill>
              </a:rPr>
              <a:t> </a:t>
            </a:r>
            <a:r>
              <a:rPr lang="en-US" altLang="zh-CN" sz="1600" b="1" dirty="0" smtClean="0">
                <a:solidFill>
                  <a:schemeClr val="bg1"/>
                </a:solidFill>
              </a:rPr>
              <a:t>Social</a:t>
            </a:r>
            <a:r>
              <a:rPr lang="zh-CN" altLang="en-US" sz="1600" b="1" dirty="0" smtClean="0">
                <a:solidFill>
                  <a:schemeClr val="bg1"/>
                </a:solidFill>
              </a:rPr>
              <a:t> </a:t>
            </a:r>
            <a:r>
              <a:rPr lang="en-US" altLang="zh-CN" sz="1600" b="1" dirty="0" smtClean="0">
                <a:solidFill>
                  <a:schemeClr val="bg1"/>
                </a:solidFill>
              </a:rPr>
              <a:t>Contextual</a:t>
            </a:r>
            <a:r>
              <a:rPr lang="zh-CN" altLang="en-US" sz="1600" b="1" dirty="0" smtClean="0">
                <a:solidFill>
                  <a:schemeClr val="bg1"/>
                </a:solidFill>
              </a:rPr>
              <a:t> </a:t>
            </a:r>
            <a:r>
              <a:rPr lang="en-US" altLang="zh-CN" sz="1600" b="1" dirty="0" smtClean="0">
                <a:solidFill>
                  <a:schemeClr val="bg1"/>
                </a:solidFill>
              </a:rPr>
              <a:t>Information.</a:t>
            </a:r>
            <a:r>
              <a:rPr lang="zh-CN" altLang="en-US" sz="1600" b="1" dirty="0" smtClean="0">
                <a:solidFill>
                  <a:schemeClr val="bg1"/>
                </a:solidFill>
              </a:rPr>
              <a:t> </a:t>
            </a:r>
            <a:r>
              <a:rPr lang="en-US" altLang="zh-CN" sz="1600" i="1" dirty="0" smtClean="0">
                <a:solidFill>
                  <a:schemeClr val="bg1"/>
                </a:solidFill>
              </a:rPr>
              <a:t>TIS,</a:t>
            </a:r>
            <a:r>
              <a:rPr lang="zh-CN" altLang="en-US" sz="1600" i="1" dirty="0" smtClean="0">
                <a:solidFill>
                  <a:schemeClr val="bg1"/>
                </a:solidFill>
              </a:rPr>
              <a:t> </a:t>
            </a:r>
            <a:r>
              <a:rPr lang="en-US" altLang="zh-CN" sz="1600" dirty="0" smtClean="0">
                <a:solidFill>
                  <a:schemeClr val="bg1"/>
                </a:solidFill>
              </a:rPr>
              <a:t>2011.</a:t>
            </a:r>
            <a:endParaRPr lang="en-US" sz="1600" dirty="0">
              <a:solidFill>
                <a:schemeClr val="bg1"/>
              </a:solidFill>
            </a:endParaRPr>
          </a:p>
        </p:txBody>
      </p:sp>
    </p:spTree>
    <p:extLst>
      <p:ext uri="{BB962C8B-B14F-4D97-AF65-F5344CB8AC3E}">
        <p14:creationId xmlns:p14="http://schemas.microsoft.com/office/powerpoint/2010/main" val="19095327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a:t>
            </a:r>
            <a:r>
              <a:rPr lang="zh-CN" altLang="en-US" dirty="0"/>
              <a:t> </a:t>
            </a:r>
            <a:r>
              <a:rPr lang="en-US" altLang="zh-CN" dirty="0"/>
              <a:t>based</a:t>
            </a:r>
            <a:r>
              <a:rPr lang="zh-CN" altLang="en-US" dirty="0"/>
              <a:t> </a:t>
            </a:r>
            <a:r>
              <a:rPr lang="en-US" altLang="zh-CN" dirty="0"/>
              <a:t>Social</a:t>
            </a:r>
            <a:r>
              <a:rPr lang="zh-CN" altLang="en-US" dirty="0"/>
              <a:t> </a:t>
            </a:r>
            <a:r>
              <a:rPr lang="en-US" altLang="zh-CN" dirty="0"/>
              <a:t>Recommender</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SoRec</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42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68" y="3384765"/>
            <a:ext cx="1774524" cy="131704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5388" y="2114199"/>
            <a:ext cx="7261412" cy="103734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5388" y="4935035"/>
            <a:ext cx="7261412" cy="1034097"/>
          </a:xfrm>
          <a:prstGeom prst="rect">
            <a:avLst/>
          </a:prstGeom>
        </p:spPr>
      </p:pic>
      <p:cxnSp>
        <p:nvCxnSpPr>
          <p:cNvPr id="9" name="Straight Connector 8"/>
          <p:cNvCxnSpPr/>
          <p:nvPr/>
        </p:nvCxnSpPr>
        <p:spPr>
          <a:xfrm>
            <a:off x="1845927" y="2383751"/>
            <a:ext cx="161365" cy="42720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710845" y="2713376"/>
            <a:ext cx="431528" cy="584775"/>
          </a:xfrm>
          <a:prstGeom prst="rect">
            <a:avLst/>
          </a:prstGeom>
        </p:spPr>
        <p:txBody>
          <a:bodyPr wrap="none">
            <a:spAutoFit/>
          </a:bodyPr>
          <a:lstStyle/>
          <a:p>
            <a:r>
              <a:rPr lang="en-US" sz="3200" b="1" i="1" dirty="0">
                <a:solidFill>
                  <a:srgbClr val="FF0000"/>
                </a:solidFill>
                <a:latin typeface="Courier New" charset="0"/>
                <a:ea typeface="Courier New" charset="0"/>
                <a:cs typeface="Courier New" charset="0"/>
              </a:rPr>
              <a:t>R</a:t>
            </a:r>
          </a:p>
        </p:txBody>
      </p:sp>
      <p:sp>
        <p:nvSpPr>
          <p:cNvPr id="12" name="Rectangle 11"/>
          <p:cNvSpPr/>
          <p:nvPr/>
        </p:nvSpPr>
        <p:spPr>
          <a:xfrm>
            <a:off x="3110561" y="3329473"/>
            <a:ext cx="3544560" cy="523220"/>
          </a:xfrm>
          <a:prstGeom prst="rect">
            <a:avLst/>
          </a:prstGeom>
        </p:spPr>
        <p:txBody>
          <a:bodyPr wrap="none">
            <a:spAutoFit/>
          </a:bodyPr>
          <a:lstStyle/>
          <a:p>
            <a:r>
              <a:rPr lang="en-US" altLang="zh-CN" sz="2800" dirty="0" smtClean="0"/>
              <a:t>Gaussian</a:t>
            </a:r>
            <a:r>
              <a:rPr lang="zh-CN" altLang="en-US" sz="2800" dirty="0" smtClean="0"/>
              <a:t> </a:t>
            </a:r>
            <a:r>
              <a:rPr lang="en-US" altLang="zh-CN" sz="2800" dirty="0" smtClean="0"/>
              <a:t>distribution</a:t>
            </a:r>
            <a:endParaRPr lang="zh-CN" altLang="en-US" sz="2800" dirty="0"/>
          </a:p>
        </p:txBody>
      </p:sp>
      <p:sp>
        <p:nvSpPr>
          <p:cNvPr id="13" name="Rectangle 12"/>
          <p:cNvSpPr/>
          <p:nvPr/>
        </p:nvSpPr>
        <p:spPr>
          <a:xfrm>
            <a:off x="4572000" y="3994599"/>
            <a:ext cx="2763898" cy="523220"/>
          </a:xfrm>
          <a:prstGeom prst="rect">
            <a:avLst/>
          </a:prstGeom>
        </p:spPr>
        <p:txBody>
          <a:bodyPr wrap="none">
            <a:spAutoFit/>
          </a:bodyPr>
          <a:lstStyle/>
          <a:p>
            <a:r>
              <a:rPr lang="en-US" altLang="zh-CN" sz="2800" dirty="0" smtClean="0"/>
              <a:t>Logistic</a:t>
            </a:r>
            <a:r>
              <a:rPr lang="zh-CN" altLang="en-US" sz="2800" dirty="0" smtClean="0"/>
              <a:t> </a:t>
            </a:r>
            <a:r>
              <a:rPr lang="en-US" altLang="zh-CN" sz="2800" dirty="0" smtClean="0"/>
              <a:t>function</a:t>
            </a:r>
            <a:endParaRPr lang="zh-CN" altLang="en-US" sz="2800" dirty="0"/>
          </a:p>
        </p:txBody>
      </p:sp>
      <p:cxnSp>
        <p:nvCxnSpPr>
          <p:cNvPr id="14" name="Straight Connector 13"/>
          <p:cNvCxnSpPr/>
          <p:nvPr/>
        </p:nvCxnSpPr>
        <p:spPr>
          <a:xfrm>
            <a:off x="6048079" y="5691476"/>
            <a:ext cx="138194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3" idx="2"/>
          </p:cNvCxnSpPr>
          <p:nvPr/>
        </p:nvCxnSpPr>
        <p:spPr>
          <a:xfrm>
            <a:off x="5953949" y="4517819"/>
            <a:ext cx="231698" cy="6861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0"/>
          </p:cNvCxnSpPr>
          <p:nvPr/>
        </p:nvCxnSpPr>
        <p:spPr>
          <a:xfrm flipV="1">
            <a:off x="4882841" y="2916898"/>
            <a:ext cx="159806" cy="4125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882841" y="2793779"/>
            <a:ext cx="358018" cy="41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335898" y="3910758"/>
            <a:ext cx="1744388" cy="523220"/>
          </a:xfrm>
          <a:prstGeom prst="rect">
            <a:avLst/>
          </a:prstGeom>
        </p:spPr>
        <p:txBody>
          <a:bodyPr wrap="none">
            <a:spAutoFit/>
          </a:bodyPr>
          <a:lstStyle/>
          <a:p>
            <a:r>
              <a:rPr lang="en-US" altLang="zh-CN" sz="2800" smtClean="0"/>
              <a:t>Observed</a:t>
            </a:r>
            <a:endParaRPr lang="zh-CN" altLang="en-US" sz="2800" dirty="0"/>
          </a:p>
        </p:txBody>
      </p:sp>
      <p:cxnSp>
        <p:nvCxnSpPr>
          <p:cNvPr id="34" name="Straight Arrow Connector 33"/>
          <p:cNvCxnSpPr>
            <a:stCxn id="33" idx="2"/>
          </p:cNvCxnSpPr>
          <p:nvPr/>
        </p:nvCxnSpPr>
        <p:spPr>
          <a:xfrm>
            <a:off x="8208092" y="4433978"/>
            <a:ext cx="169426" cy="5713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8284029" y="5405755"/>
            <a:ext cx="358018" cy="41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Ma</a:t>
            </a:r>
            <a:r>
              <a:rPr lang="zh-CN" altLang="en-US" sz="1600" dirty="0" smtClean="0">
                <a:solidFill>
                  <a:schemeClr val="bg1"/>
                </a:solidFill>
              </a:rPr>
              <a:t> </a:t>
            </a:r>
            <a:r>
              <a:rPr lang="en-US" sz="1600" dirty="0" smtClean="0">
                <a:solidFill>
                  <a:schemeClr val="bg1"/>
                </a:solidFill>
              </a:rPr>
              <a:t>et al. </a:t>
            </a:r>
            <a:r>
              <a:rPr lang="en-US" sz="1600" b="1" dirty="0" smtClean="0">
                <a:solidFill>
                  <a:schemeClr val="bg1"/>
                </a:solidFill>
              </a:rPr>
              <a:t>Social Recommendation</a:t>
            </a:r>
            <a:r>
              <a:rPr lang="zh-CN" altLang="en-US" sz="1600" b="1" dirty="0" smtClean="0">
                <a:solidFill>
                  <a:schemeClr val="bg1"/>
                </a:solidFill>
              </a:rPr>
              <a:t> </a:t>
            </a:r>
            <a:r>
              <a:rPr lang="en-US" altLang="zh-CN" sz="1600" b="1" dirty="0">
                <a:solidFill>
                  <a:schemeClr val="bg1"/>
                </a:solidFill>
              </a:rPr>
              <a:t>U</a:t>
            </a:r>
            <a:r>
              <a:rPr lang="en-US" altLang="zh-CN" sz="1600" b="1" dirty="0" smtClean="0">
                <a:solidFill>
                  <a:schemeClr val="bg1"/>
                </a:solidFill>
              </a:rPr>
              <a:t>sing</a:t>
            </a:r>
            <a:r>
              <a:rPr lang="zh-CN" altLang="en-US" sz="1600" b="1" dirty="0" smtClean="0">
                <a:solidFill>
                  <a:schemeClr val="bg1"/>
                </a:solidFill>
              </a:rPr>
              <a:t> </a:t>
            </a:r>
            <a:r>
              <a:rPr lang="en-US" altLang="zh-CN" sz="1600" b="1" dirty="0" smtClean="0">
                <a:solidFill>
                  <a:schemeClr val="bg1"/>
                </a:solidFill>
              </a:rPr>
              <a:t>Probabilistic</a:t>
            </a:r>
            <a:r>
              <a:rPr lang="zh-CN" altLang="en-US" sz="1600" b="1" dirty="0" smtClean="0">
                <a:solidFill>
                  <a:schemeClr val="bg1"/>
                </a:solidFill>
              </a:rPr>
              <a:t> </a:t>
            </a:r>
            <a:r>
              <a:rPr lang="en-US" altLang="zh-CN" sz="1600" b="1" dirty="0" smtClean="0">
                <a:solidFill>
                  <a:schemeClr val="bg1"/>
                </a:solidFill>
              </a:rPr>
              <a:t>Matrix</a:t>
            </a:r>
            <a:r>
              <a:rPr lang="zh-CN" altLang="en-US" sz="1600" b="1" dirty="0" smtClean="0">
                <a:solidFill>
                  <a:schemeClr val="bg1"/>
                </a:solidFill>
              </a:rPr>
              <a:t> </a:t>
            </a:r>
            <a:r>
              <a:rPr lang="en-US" altLang="zh-CN" sz="1600" b="1" dirty="0" smtClean="0">
                <a:solidFill>
                  <a:schemeClr val="bg1"/>
                </a:solidFill>
              </a:rPr>
              <a:t>Factorization.</a:t>
            </a:r>
            <a:r>
              <a:rPr lang="zh-CN" altLang="en-US" sz="1600" b="1" dirty="0">
                <a:solidFill>
                  <a:schemeClr val="bg1"/>
                </a:solidFill>
              </a:rPr>
              <a:t> </a:t>
            </a:r>
            <a:r>
              <a:rPr lang="en-US" altLang="zh-CN" sz="1600" i="1" dirty="0" smtClean="0">
                <a:solidFill>
                  <a:schemeClr val="bg1"/>
                </a:solidFill>
              </a:rPr>
              <a:t>CIKM</a:t>
            </a:r>
            <a:r>
              <a:rPr lang="en-US" sz="1600" dirty="0" smtClean="0">
                <a:solidFill>
                  <a:schemeClr val="bg1"/>
                </a:solidFill>
              </a:rPr>
              <a:t>, 20</a:t>
            </a:r>
            <a:r>
              <a:rPr lang="en-US" altLang="zh-CN" sz="1600" dirty="0" smtClean="0">
                <a:solidFill>
                  <a:schemeClr val="bg1"/>
                </a:solidFill>
              </a:rPr>
              <a:t>08</a:t>
            </a:r>
            <a:r>
              <a:rPr lang="en-US" sz="1600" dirty="0" smtClean="0">
                <a:solidFill>
                  <a:schemeClr val="bg1"/>
                </a:solidFill>
              </a:rPr>
              <a:t>.</a:t>
            </a:r>
            <a:r>
              <a:rPr lang="zh-CN" altLang="en-US" sz="1600" dirty="0" smtClean="0">
                <a:solidFill>
                  <a:schemeClr val="bg1"/>
                </a:solidFill>
              </a:rPr>
              <a:t> </a:t>
            </a:r>
            <a:r>
              <a:rPr lang="en-US" altLang="zh-CN" sz="1600" b="1" dirty="0" smtClean="0">
                <a:solidFill>
                  <a:schemeClr val="bg1"/>
                </a:solidFill>
              </a:rPr>
              <a:t>Improving</a:t>
            </a:r>
            <a:r>
              <a:rPr lang="zh-CN" altLang="en-US" sz="1600" b="1" dirty="0" smtClean="0">
                <a:solidFill>
                  <a:schemeClr val="bg1"/>
                </a:solidFill>
              </a:rPr>
              <a:t> </a:t>
            </a:r>
            <a:r>
              <a:rPr lang="en-US" altLang="zh-CN" sz="1600" b="1" dirty="0" smtClean="0">
                <a:solidFill>
                  <a:schemeClr val="bg1"/>
                </a:solidFill>
              </a:rPr>
              <a:t>Recommender</a:t>
            </a:r>
            <a:r>
              <a:rPr lang="zh-CN" altLang="en-US" sz="1600" b="1" dirty="0" smtClean="0">
                <a:solidFill>
                  <a:schemeClr val="bg1"/>
                </a:solidFill>
              </a:rPr>
              <a:t> </a:t>
            </a:r>
            <a:r>
              <a:rPr lang="en-US" altLang="zh-CN" sz="1600" b="1" dirty="0" smtClean="0">
                <a:solidFill>
                  <a:schemeClr val="bg1"/>
                </a:solidFill>
              </a:rPr>
              <a:t>Systems</a:t>
            </a:r>
            <a:r>
              <a:rPr lang="zh-CN" altLang="en-US" sz="1600" b="1" dirty="0" smtClean="0">
                <a:solidFill>
                  <a:schemeClr val="bg1"/>
                </a:solidFill>
              </a:rPr>
              <a:t> </a:t>
            </a:r>
            <a:r>
              <a:rPr lang="en-US" altLang="zh-CN" sz="1600" b="1" dirty="0" smtClean="0">
                <a:solidFill>
                  <a:schemeClr val="bg1"/>
                </a:solidFill>
              </a:rPr>
              <a:t>by</a:t>
            </a:r>
            <a:r>
              <a:rPr lang="zh-CN" altLang="en-US" sz="1600" b="1" dirty="0" smtClean="0">
                <a:solidFill>
                  <a:schemeClr val="bg1"/>
                </a:solidFill>
              </a:rPr>
              <a:t> </a:t>
            </a:r>
            <a:r>
              <a:rPr lang="en-US" altLang="zh-CN" sz="1600" b="1" dirty="0" smtClean="0">
                <a:solidFill>
                  <a:schemeClr val="bg1"/>
                </a:solidFill>
              </a:rPr>
              <a:t>Incorporating</a:t>
            </a:r>
            <a:r>
              <a:rPr lang="zh-CN" altLang="en-US" sz="1600" b="1" dirty="0" smtClean="0">
                <a:solidFill>
                  <a:schemeClr val="bg1"/>
                </a:solidFill>
              </a:rPr>
              <a:t> </a:t>
            </a:r>
            <a:r>
              <a:rPr lang="en-US" altLang="zh-CN" sz="1600" b="1" dirty="0" smtClean="0">
                <a:solidFill>
                  <a:schemeClr val="bg1"/>
                </a:solidFill>
              </a:rPr>
              <a:t>Social</a:t>
            </a:r>
            <a:r>
              <a:rPr lang="zh-CN" altLang="en-US" sz="1600" b="1" dirty="0" smtClean="0">
                <a:solidFill>
                  <a:schemeClr val="bg1"/>
                </a:solidFill>
              </a:rPr>
              <a:t> </a:t>
            </a:r>
            <a:r>
              <a:rPr lang="en-US" altLang="zh-CN" sz="1600" b="1" dirty="0" smtClean="0">
                <a:solidFill>
                  <a:schemeClr val="bg1"/>
                </a:solidFill>
              </a:rPr>
              <a:t>Contextual</a:t>
            </a:r>
            <a:r>
              <a:rPr lang="zh-CN" altLang="en-US" sz="1600" b="1" dirty="0" smtClean="0">
                <a:solidFill>
                  <a:schemeClr val="bg1"/>
                </a:solidFill>
              </a:rPr>
              <a:t> </a:t>
            </a:r>
            <a:r>
              <a:rPr lang="en-US" altLang="zh-CN" sz="1600" b="1" dirty="0" smtClean="0">
                <a:solidFill>
                  <a:schemeClr val="bg1"/>
                </a:solidFill>
              </a:rPr>
              <a:t>Information.</a:t>
            </a:r>
            <a:r>
              <a:rPr lang="zh-CN" altLang="en-US" sz="1600" b="1" dirty="0" smtClean="0">
                <a:solidFill>
                  <a:schemeClr val="bg1"/>
                </a:solidFill>
              </a:rPr>
              <a:t> </a:t>
            </a:r>
            <a:r>
              <a:rPr lang="en-US" altLang="zh-CN" sz="1600" i="1" dirty="0" smtClean="0">
                <a:solidFill>
                  <a:schemeClr val="bg1"/>
                </a:solidFill>
              </a:rPr>
              <a:t>TIS,</a:t>
            </a:r>
            <a:r>
              <a:rPr lang="zh-CN" altLang="en-US" sz="1600" i="1" dirty="0" smtClean="0">
                <a:solidFill>
                  <a:schemeClr val="bg1"/>
                </a:solidFill>
              </a:rPr>
              <a:t> </a:t>
            </a:r>
            <a:r>
              <a:rPr lang="en-US" altLang="zh-CN" sz="1600" dirty="0" smtClean="0">
                <a:solidFill>
                  <a:schemeClr val="bg1"/>
                </a:solidFill>
              </a:rPr>
              <a:t>2011.</a:t>
            </a:r>
            <a:endParaRPr lang="en-US" sz="1600" dirty="0">
              <a:solidFill>
                <a:schemeClr val="bg1"/>
              </a:solidFill>
            </a:endParaRPr>
          </a:p>
        </p:txBody>
      </p:sp>
    </p:spTree>
    <p:extLst>
      <p:ext uri="{BB962C8B-B14F-4D97-AF65-F5344CB8AC3E}">
        <p14:creationId xmlns:p14="http://schemas.microsoft.com/office/powerpoint/2010/main" val="2725755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a:t>
            </a:r>
            <a:r>
              <a:rPr lang="zh-CN" altLang="en-US" dirty="0"/>
              <a:t> </a:t>
            </a:r>
            <a:r>
              <a:rPr lang="en-US" altLang="zh-CN" dirty="0"/>
              <a:t>based</a:t>
            </a:r>
            <a:r>
              <a:rPr lang="zh-CN" altLang="en-US" dirty="0"/>
              <a:t> </a:t>
            </a:r>
            <a:r>
              <a:rPr lang="en-US" altLang="zh-CN" dirty="0"/>
              <a:t>Social</a:t>
            </a:r>
            <a:r>
              <a:rPr lang="zh-CN" altLang="en-US" dirty="0"/>
              <a:t> </a:t>
            </a:r>
            <a:r>
              <a:rPr lang="en-US" altLang="zh-CN" dirty="0"/>
              <a:t>Recommender</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SoRec</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43</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589" y="3482414"/>
            <a:ext cx="7275639" cy="20172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8092" y="1377973"/>
            <a:ext cx="2560934" cy="1900719"/>
          </a:xfrm>
          <a:prstGeom prst="rect">
            <a:avLst/>
          </a:prstGeom>
        </p:spPr>
      </p:pic>
      <p:cxnSp>
        <p:nvCxnSpPr>
          <p:cNvPr id="7" name="Straight Connector 6"/>
          <p:cNvCxnSpPr/>
          <p:nvPr/>
        </p:nvCxnSpPr>
        <p:spPr>
          <a:xfrm flipV="1">
            <a:off x="2363585" y="4572000"/>
            <a:ext cx="1616744" cy="33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6098241" y="4568630"/>
            <a:ext cx="1616744" cy="33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39589" y="2697584"/>
            <a:ext cx="2666114" cy="523220"/>
          </a:xfrm>
          <a:prstGeom prst="rect">
            <a:avLst/>
          </a:prstGeom>
        </p:spPr>
        <p:txBody>
          <a:bodyPr wrap="none">
            <a:spAutoFit/>
          </a:bodyPr>
          <a:lstStyle/>
          <a:p>
            <a:r>
              <a:rPr lang="en-US" altLang="zh-CN" sz="2800" i="1" dirty="0"/>
              <a:t>b</a:t>
            </a:r>
            <a:r>
              <a:rPr lang="en-US" altLang="zh-CN" sz="2800" i="1" dirty="0" smtClean="0"/>
              <a:t>ehavioral</a:t>
            </a:r>
            <a:r>
              <a:rPr lang="zh-CN" altLang="en-US" sz="2800" i="1" dirty="0" smtClean="0"/>
              <a:t> </a:t>
            </a:r>
            <a:r>
              <a:rPr lang="en-US" altLang="zh-CN" sz="2800" dirty="0"/>
              <a:t>term</a:t>
            </a:r>
            <a:endParaRPr lang="zh-CN" altLang="en-US" sz="2800" i="1" dirty="0"/>
          </a:p>
        </p:txBody>
      </p:sp>
      <p:cxnSp>
        <p:nvCxnSpPr>
          <p:cNvPr id="11" name="Straight Arrow Connector 10"/>
          <p:cNvCxnSpPr/>
          <p:nvPr/>
        </p:nvCxnSpPr>
        <p:spPr>
          <a:xfrm>
            <a:off x="3054354" y="3220804"/>
            <a:ext cx="455328" cy="8057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224439" y="3220804"/>
            <a:ext cx="1923925" cy="523220"/>
          </a:xfrm>
          <a:prstGeom prst="rect">
            <a:avLst/>
          </a:prstGeom>
        </p:spPr>
        <p:txBody>
          <a:bodyPr wrap="none">
            <a:spAutoFit/>
          </a:bodyPr>
          <a:lstStyle/>
          <a:p>
            <a:r>
              <a:rPr lang="en-US" altLang="zh-CN" sz="2800" i="1" dirty="0"/>
              <a:t>s</a:t>
            </a:r>
            <a:r>
              <a:rPr lang="en-US" altLang="zh-CN" sz="2800" i="1" dirty="0" smtClean="0"/>
              <a:t>ocial</a:t>
            </a:r>
            <a:r>
              <a:rPr lang="zh-CN" altLang="en-US" sz="2800" i="1" dirty="0" smtClean="0"/>
              <a:t> </a:t>
            </a:r>
            <a:r>
              <a:rPr lang="en-US" altLang="zh-CN" sz="2800" dirty="0" smtClean="0"/>
              <a:t>term</a:t>
            </a:r>
            <a:endParaRPr lang="zh-CN" altLang="en-US" sz="2800" i="1" dirty="0"/>
          </a:p>
        </p:txBody>
      </p:sp>
      <p:cxnSp>
        <p:nvCxnSpPr>
          <p:cNvPr id="15" name="Straight Arrow Connector 14"/>
          <p:cNvCxnSpPr/>
          <p:nvPr/>
        </p:nvCxnSpPr>
        <p:spPr>
          <a:xfrm flipH="1">
            <a:off x="6742035" y="3719260"/>
            <a:ext cx="164578" cy="3938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765184" y="5578265"/>
            <a:ext cx="3345788" cy="523220"/>
          </a:xfrm>
          <a:prstGeom prst="rect">
            <a:avLst/>
          </a:prstGeom>
        </p:spPr>
        <p:txBody>
          <a:bodyPr wrap="none">
            <a:spAutoFit/>
          </a:bodyPr>
          <a:lstStyle/>
          <a:p>
            <a:r>
              <a:rPr lang="en-US" altLang="zh-CN" sz="2800" i="1" dirty="0" smtClean="0"/>
              <a:t>regularization</a:t>
            </a:r>
            <a:r>
              <a:rPr lang="zh-CN" altLang="en-US" sz="2800" i="1" dirty="0" smtClean="0"/>
              <a:t> </a:t>
            </a:r>
            <a:r>
              <a:rPr lang="en-US" altLang="zh-CN" sz="2800" dirty="0" smtClean="0"/>
              <a:t>terms</a:t>
            </a:r>
            <a:endParaRPr lang="zh-CN" altLang="en-US" sz="2800" i="1" dirty="0"/>
          </a:p>
        </p:txBody>
      </p:sp>
      <p:cxnSp>
        <p:nvCxnSpPr>
          <p:cNvPr id="20" name="Straight Connector 19"/>
          <p:cNvCxnSpPr/>
          <p:nvPr/>
        </p:nvCxnSpPr>
        <p:spPr>
          <a:xfrm flipV="1">
            <a:off x="1077150" y="5526164"/>
            <a:ext cx="3891409" cy="226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377408" y="5664956"/>
            <a:ext cx="387777" cy="22259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Ma</a:t>
            </a:r>
            <a:r>
              <a:rPr lang="zh-CN" altLang="en-US" sz="1600" dirty="0" smtClean="0">
                <a:solidFill>
                  <a:schemeClr val="bg1"/>
                </a:solidFill>
              </a:rPr>
              <a:t> </a:t>
            </a:r>
            <a:r>
              <a:rPr lang="en-US" sz="1600" dirty="0" smtClean="0">
                <a:solidFill>
                  <a:schemeClr val="bg1"/>
                </a:solidFill>
              </a:rPr>
              <a:t>et al. </a:t>
            </a:r>
            <a:r>
              <a:rPr lang="en-US" sz="1600" b="1" dirty="0" smtClean="0">
                <a:solidFill>
                  <a:schemeClr val="bg1"/>
                </a:solidFill>
              </a:rPr>
              <a:t>Social Recommendation</a:t>
            </a:r>
            <a:r>
              <a:rPr lang="zh-CN" altLang="en-US" sz="1600" b="1" dirty="0" smtClean="0">
                <a:solidFill>
                  <a:schemeClr val="bg1"/>
                </a:solidFill>
              </a:rPr>
              <a:t> </a:t>
            </a:r>
            <a:r>
              <a:rPr lang="en-US" altLang="zh-CN" sz="1600" b="1" dirty="0">
                <a:solidFill>
                  <a:schemeClr val="bg1"/>
                </a:solidFill>
              </a:rPr>
              <a:t>U</a:t>
            </a:r>
            <a:r>
              <a:rPr lang="en-US" altLang="zh-CN" sz="1600" b="1" dirty="0" smtClean="0">
                <a:solidFill>
                  <a:schemeClr val="bg1"/>
                </a:solidFill>
              </a:rPr>
              <a:t>sing</a:t>
            </a:r>
            <a:r>
              <a:rPr lang="zh-CN" altLang="en-US" sz="1600" b="1" dirty="0" smtClean="0">
                <a:solidFill>
                  <a:schemeClr val="bg1"/>
                </a:solidFill>
              </a:rPr>
              <a:t> </a:t>
            </a:r>
            <a:r>
              <a:rPr lang="en-US" altLang="zh-CN" sz="1600" b="1" dirty="0" smtClean="0">
                <a:solidFill>
                  <a:schemeClr val="bg1"/>
                </a:solidFill>
              </a:rPr>
              <a:t>Probabilistic</a:t>
            </a:r>
            <a:r>
              <a:rPr lang="zh-CN" altLang="en-US" sz="1600" b="1" dirty="0" smtClean="0">
                <a:solidFill>
                  <a:schemeClr val="bg1"/>
                </a:solidFill>
              </a:rPr>
              <a:t> </a:t>
            </a:r>
            <a:r>
              <a:rPr lang="en-US" altLang="zh-CN" sz="1600" b="1" dirty="0" smtClean="0">
                <a:solidFill>
                  <a:schemeClr val="bg1"/>
                </a:solidFill>
              </a:rPr>
              <a:t>Matrix</a:t>
            </a:r>
            <a:r>
              <a:rPr lang="zh-CN" altLang="en-US" sz="1600" b="1" dirty="0" smtClean="0">
                <a:solidFill>
                  <a:schemeClr val="bg1"/>
                </a:solidFill>
              </a:rPr>
              <a:t> </a:t>
            </a:r>
            <a:r>
              <a:rPr lang="en-US" altLang="zh-CN" sz="1600" b="1" dirty="0" smtClean="0">
                <a:solidFill>
                  <a:schemeClr val="bg1"/>
                </a:solidFill>
              </a:rPr>
              <a:t>Factorization.</a:t>
            </a:r>
            <a:r>
              <a:rPr lang="zh-CN" altLang="en-US" sz="1600" b="1" dirty="0">
                <a:solidFill>
                  <a:schemeClr val="bg1"/>
                </a:solidFill>
              </a:rPr>
              <a:t> </a:t>
            </a:r>
            <a:r>
              <a:rPr lang="en-US" altLang="zh-CN" sz="1600" i="1" dirty="0" smtClean="0">
                <a:solidFill>
                  <a:schemeClr val="bg1"/>
                </a:solidFill>
              </a:rPr>
              <a:t>CIKM</a:t>
            </a:r>
            <a:r>
              <a:rPr lang="en-US" sz="1600" dirty="0" smtClean="0">
                <a:solidFill>
                  <a:schemeClr val="bg1"/>
                </a:solidFill>
              </a:rPr>
              <a:t>, 20</a:t>
            </a:r>
            <a:r>
              <a:rPr lang="en-US" altLang="zh-CN" sz="1600" dirty="0" smtClean="0">
                <a:solidFill>
                  <a:schemeClr val="bg1"/>
                </a:solidFill>
              </a:rPr>
              <a:t>08</a:t>
            </a:r>
            <a:r>
              <a:rPr lang="en-US" sz="1600" dirty="0" smtClean="0">
                <a:solidFill>
                  <a:schemeClr val="bg1"/>
                </a:solidFill>
              </a:rPr>
              <a:t>.</a:t>
            </a:r>
            <a:r>
              <a:rPr lang="zh-CN" altLang="en-US" sz="1600" dirty="0" smtClean="0">
                <a:solidFill>
                  <a:schemeClr val="bg1"/>
                </a:solidFill>
              </a:rPr>
              <a:t> </a:t>
            </a:r>
            <a:r>
              <a:rPr lang="en-US" altLang="zh-CN" sz="1600" b="1" dirty="0" smtClean="0">
                <a:solidFill>
                  <a:schemeClr val="bg1"/>
                </a:solidFill>
              </a:rPr>
              <a:t>Improving</a:t>
            </a:r>
            <a:r>
              <a:rPr lang="zh-CN" altLang="en-US" sz="1600" b="1" dirty="0" smtClean="0">
                <a:solidFill>
                  <a:schemeClr val="bg1"/>
                </a:solidFill>
              </a:rPr>
              <a:t> </a:t>
            </a:r>
            <a:r>
              <a:rPr lang="en-US" altLang="zh-CN" sz="1600" b="1" dirty="0" smtClean="0">
                <a:solidFill>
                  <a:schemeClr val="bg1"/>
                </a:solidFill>
              </a:rPr>
              <a:t>Recommender</a:t>
            </a:r>
            <a:r>
              <a:rPr lang="zh-CN" altLang="en-US" sz="1600" b="1" dirty="0" smtClean="0">
                <a:solidFill>
                  <a:schemeClr val="bg1"/>
                </a:solidFill>
              </a:rPr>
              <a:t> </a:t>
            </a:r>
            <a:r>
              <a:rPr lang="en-US" altLang="zh-CN" sz="1600" b="1" dirty="0" smtClean="0">
                <a:solidFill>
                  <a:schemeClr val="bg1"/>
                </a:solidFill>
              </a:rPr>
              <a:t>Systems</a:t>
            </a:r>
            <a:r>
              <a:rPr lang="zh-CN" altLang="en-US" sz="1600" b="1" dirty="0" smtClean="0">
                <a:solidFill>
                  <a:schemeClr val="bg1"/>
                </a:solidFill>
              </a:rPr>
              <a:t> </a:t>
            </a:r>
            <a:r>
              <a:rPr lang="en-US" altLang="zh-CN" sz="1600" b="1" dirty="0" smtClean="0">
                <a:solidFill>
                  <a:schemeClr val="bg1"/>
                </a:solidFill>
              </a:rPr>
              <a:t>by</a:t>
            </a:r>
            <a:r>
              <a:rPr lang="zh-CN" altLang="en-US" sz="1600" b="1" dirty="0" smtClean="0">
                <a:solidFill>
                  <a:schemeClr val="bg1"/>
                </a:solidFill>
              </a:rPr>
              <a:t> </a:t>
            </a:r>
            <a:r>
              <a:rPr lang="en-US" altLang="zh-CN" sz="1600" b="1" dirty="0" smtClean="0">
                <a:solidFill>
                  <a:schemeClr val="bg1"/>
                </a:solidFill>
              </a:rPr>
              <a:t>Incorporating</a:t>
            </a:r>
            <a:r>
              <a:rPr lang="zh-CN" altLang="en-US" sz="1600" b="1" dirty="0" smtClean="0">
                <a:solidFill>
                  <a:schemeClr val="bg1"/>
                </a:solidFill>
              </a:rPr>
              <a:t> </a:t>
            </a:r>
            <a:r>
              <a:rPr lang="en-US" altLang="zh-CN" sz="1600" b="1" dirty="0" smtClean="0">
                <a:solidFill>
                  <a:schemeClr val="bg1"/>
                </a:solidFill>
              </a:rPr>
              <a:t>Social</a:t>
            </a:r>
            <a:r>
              <a:rPr lang="zh-CN" altLang="en-US" sz="1600" b="1" dirty="0" smtClean="0">
                <a:solidFill>
                  <a:schemeClr val="bg1"/>
                </a:solidFill>
              </a:rPr>
              <a:t> </a:t>
            </a:r>
            <a:r>
              <a:rPr lang="en-US" altLang="zh-CN" sz="1600" b="1" dirty="0" smtClean="0">
                <a:solidFill>
                  <a:schemeClr val="bg1"/>
                </a:solidFill>
              </a:rPr>
              <a:t>Contextual</a:t>
            </a:r>
            <a:r>
              <a:rPr lang="zh-CN" altLang="en-US" sz="1600" b="1" dirty="0" smtClean="0">
                <a:solidFill>
                  <a:schemeClr val="bg1"/>
                </a:solidFill>
              </a:rPr>
              <a:t> </a:t>
            </a:r>
            <a:r>
              <a:rPr lang="en-US" altLang="zh-CN" sz="1600" b="1" dirty="0" smtClean="0">
                <a:solidFill>
                  <a:schemeClr val="bg1"/>
                </a:solidFill>
              </a:rPr>
              <a:t>Information.</a:t>
            </a:r>
            <a:r>
              <a:rPr lang="zh-CN" altLang="en-US" sz="1600" b="1" dirty="0" smtClean="0">
                <a:solidFill>
                  <a:schemeClr val="bg1"/>
                </a:solidFill>
              </a:rPr>
              <a:t> </a:t>
            </a:r>
            <a:r>
              <a:rPr lang="en-US" altLang="zh-CN" sz="1600" i="1" dirty="0" smtClean="0">
                <a:solidFill>
                  <a:schemeClr val="bg1"/>
                </a:solidFill>
              </a:rPr>
              <a:t>TIS,</a:t>
            </a:r>
            <a:r>
              <a:rPr lang="zh-CN" altLang="en-US" sz="1600" i="1" dirty="0" smtClean="0">
                <a:solidFill>
                  <a:schemeClr val="bg1"/>
                </a:solidFill>
              </a:rPr>
              <a:t> </a:t>
            </a:r>
            <a:r>
              <a:rPr lang="en-US" altLang="zh-CN" sz="1600" dirty="0" smtClean="0">
                <a:solidFill>
                  <a:schemeClr val="bg1"/>
                </a:solidFill>
              </a:rPr>
              <a:t>2011.</a:t>
            </a:r>
            <a:endParaRPr lang="en-US" sz="1600" dirty="0">
              <a:solidFill>
                <a:schemeClr val="bg1"/>
              </a:solidFill>
            </a:endParaRPr>
          </a:p>
        </p:txBody>
      </p:sp>
    </p:spTree>
    <p:extLst>
      <p:ext uri="{BB962C8B-B14F-4D97-AF65-F5344CB8AC3E}">
        <p14:creationId xmlns:p14="http://schemas.microsoft.com/office/powerpoint/2010/main" val="12327435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a:t>
            </a:r>
            <a:r>
              <a:rPr lang="zh-CN" altLang="en-US" dirty="0"/>
              <a:t> </a:t>
            </a:r>
            <a:r>
              <a:rPr lang="en-US" altLang="zh-CN" dirty="0"/>
              <a:t>based</a:t>
            </a:r>
            <a:r>
              <a:rPr lang="zh-CN" altLang="en-US" dirty="0"/>
              <a:t> </a:t>
            </a:r>
            <a:r>
              <a:rPr lang="en-US" altLang="zh-CN" dirty="0"/>
              <a:t>Social</a:t>
            </a:r>
            <a:r>
              <a:rPr lang="zh-CN" altLang="en-US" dirty="0"/>
              <a:t> </a:t>
            </a:r>
            <a:r>
              <a:rPr lang="en-US" altLang="zh-CN" dirty="0"/>
              <a:t>Recommender</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SoRec</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44</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5353" y="2428307"/>
            <a:ext cx="6871447" cy="3457890"/>
          </a:xfrm>
          <a:prstGeom prst="rect">
            <a:avLst/>
          </a:prstGeom>
        </p:spPr>
      </p:pic>
      <p:sp>
        <p:nvSpPr>
          <p:cNvPr id="6" name="Rectangle 5"/>
          <p:cNvSpPr/>
          <p:nvPr/>
        </p:nvSpPr>
        <p:spPr>
          <a:xfrm>
            <a:off x="2828080" y="1905087"/>
            <a:ext cx="4463081" cy="523220"/>
          </a:xfrm>
          <a:prstGeom prst="rect">
            <a:avLst/>
          </a:prstGeom>
        </p:spPr>
        <p:txBody>
          <a:bodyPr wrap="none">
            <a:spAutoFit/>
          </a:bodyPr>
          <a:lstStyle/>
          <a:p>
            <a:r>
              <a:rPr lang="en-US" altLang="zh-CN" sz="2800" i="1" dirty="0" smtClean="0">
                <a:solidFill>
                  <a:srgbClr val="011C9A"/>
                </a:solidFill>
              </a:rPr>
              <a:t>Gradient</a:t>
            </a:r>
            <a:r>
              <a:rPr lang="zh-CN" altLang="en-US" sz="2800" i="1" dirty="0" smtClean="0">
                <a:solidFill>
                  <a:srgbClr val="011C9A"/>
                </a:solidFill>
              </a:rPr>
              <a:t> </a:t>
            </a:r>
            <a:r>
              <a:rPr lang="en-US" altLang="zh-CN" sz="2800" i="1" dirty="0" smtClean="0">
                <a:solidFill>
                  <a:srgbClr val="011C9A"/>
                </a:solidFill>
              </a:rPr>
              <a:t>Descent</a:t>
            </a:r>
            <a:r>
              <a:rPr lang="zh-CN" altLang="en-US" sz="2800" i="1" dirty="0" smtClean="0">
                <a:solidFill>
                  <a:srgbClr val="011C9A"/>
                </a:solidFill>
              </a:rPr>
              <a:t> </a:t>
            </a:r>
            <a:r>
              <a:rPr lang="en-US" altLang="zh-CN" sz="2800" i="1" dirty="0" smtClean="0"/>
              <a:t>Methods</a:t>
            </a:r>
            <a:endParaRPr lang="zh-CN" altLang="en-US" sz="2800" i="1" dirty="0"/>
          </a:p>
        </p:txBody>
      </p:sp>
      <p:sp>
        <p:nvSpPr>
          <p:cNvPr id="7" name="Rectangle 6"/>
          <p:cNvSpPr/>
          <p:nvPr/>
        </p:nvSpPr>
        <p:spPr>
          <a:xfrm>
            <a:off x="227278" y="3092824"/>
            <a:ext cx="1744388" cy="1384995"/>
          </a:xfrm>
          <a:prstGeom prst="rect">
            <a:avLst/>
          </a:prstGeom>
        </p:spPr>
        <p:txBody>
          <a:bodyPr wrap="none">
            <a:spAutoFit/>
          </a:bodyPr>
          <a:lstStyle/>
          <a:p>
            <a:r>
              <a:rPr lang="en-US" altLang="zh-CN" sz="2800" dirty="0"/>
              <a:t>d</a:t>
            </a:r>
            <a:r>
              <a:rPr lang="en-US" altLang="zh-CN" sz="2800" dirty="0" smtClean="0"/>
              <a:t>eviate</a:t>
            </a:r>
            <a:r>
              <a:rPr lang="zh-CN" altLang="en-US" sz="2800" dirty="0" smtClean="0"/>
              <a:t> </a:t>
            </a:r>
            <a:r>
              <a:rPr lang="en-US" altLang="zh-CN" sz="2800" dirty="0" smtClean="0"/>
              <a:t>of</a:t>
            </a:r>
            <a:endParaRPr lang="zh-CN" altLang="en-US" sz="2800" dirty="0"/>
          </a:p>
          <a:p>
            <a:r>
              <a:rPr lang="en-US" altLang="zh-CN" sz="2800" dirty="0" smtClean="0"/>
              <a:t>Logistic</a:t>
            </a:r>
            <a:endParaRPr lang="zh-CN" altLang="en-US" sz="2800" dirty="0"/>
          </a:p>
          <a:p>
            <a:r>
              <a:rPr lang="en-US" altLang="zh-CN" sz="2800" dirty="0" smtClean="0"/>
              <a:t>function</a:t>
            </a:r>
            <a:endParaRPr lang="zh-CN" altLang="en-US" sz="2800" dirty="0"/>
          </a:p>
        </p:txBody>
      </p:sp>
      <p:cxnSp>
        <p:nvCxnSpPr>
          <p:cNvPr id="8" name="Straight Arrow Connector 7"/>
          <p:cNvCxnSpPr/>
          <p:nvPr/>
        </p:nvCxnSpPr>
        <p:spPr>
          <a:xfrm flipV="1">
            <a:off x="1971666" y="3092825"/>
            <a:ext cx="1712828" cy="6854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634332" y="3047832"/>
            <a:ext cx="10586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42654" y="3912926"/>
            <a:ext cx="10586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634332" y="4778020"/>
            <a:ext cx="10586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934650" y="5602773"/>
            <a:ext cx="10586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029722" y="3778250"/>
            <a:ext cx="1775796" cy="52656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Ma</a:t>
            </a:r>
            <a:r>
              <a:rPr lang="zh-CN" altLang="en-US" sz="1600" dirty="0" smtClean="0">
                <a:solidFill>
                  <a:schemeClr val="bg1"/>
                </a:solidFill>
              </a:rPr>
              <a:t> </a:t>
            </a:r>
            <a:r>
              <a:rPr lang="en-US" sz="1600" dirty="0" smtClean="0">
                <a:solidFill>
                  <a:schemeClr val="bg1"/>
                </a:solidFill>
              </a:rPr>
              <a:t>et al. </a:t>
            </a:r>
            <a:r>
              <a:rPr lang="en-US" sz="1600" b="1" dirty="0" smtClean="0">
                <a:solidFill>
                  <a:schemeClr val="bg1"/>
                </a:solidFill>
              </a:rPr>
              <a:t>Social Recommendation</a:t>
            </a:r>
            <a:r>
              <a:rPr lang="zh-CN" altLang="en-US" sz="1600" b="1" dirty="0" smtClean="0">
                <a:solidFill>
                  <a:schemeClr val="bg1"/>
                </a:solidFill>
              </a:rPr>
              <a:t> </a:t>
            </a:r>
            <a:r>
              <a:rPr lang="en-US" altLang="zh-CN" sz="1600" b="1" dirty="0">
                <a:solidFill>
                  <a:schemeClr val="bg1"/>
                </a:solidFill>
              </a:rPr>
              <a:t>U</a:t>
            </a:r>
            <a:r>
              <a:rPr lang="en-US" altLang="zh-CN" sz="1600" b="1" dirty="0" smtClean="0">
                <a:solidFill>
                  <a:schemeClr val="bg1"/>
                </a:solidFill>
              </a:rPr>
              <a:t>sing</a:t>
            </a:r>
            <a:r>
              <a:rPr lang="zh-CN" altLang="en-US" sz="1600" b="1" dirty="0" smtClean="0">
                <a:solidFill>
                  <a:schemeClr val="bg1"/>
                </a:solidFill>
              </a:rPr>
              <a:t> </a:t>
            </a:r>
            <a:r>
              <a:rPr lang="en-US" altLang="zh-CN" sz="1600" b="1" dirty="0" smtClean="0">
                <a:solidFill>
                  <a:schemeClr val="bg1"/>
                </a:solidFill>
              </a:rPr>
              <a:t>Probabilistic</a:t>
            </a:r>
            <a:r>
              <a:rPr lang="zh-CN" altLang="en-US" sz="1600" b="1" dirty="0" smtClean="0">
                <a:solidFill>
                  <a:schemeClr val="bg1"/>
                </a:solidFill>
              </a:rPr>
              <a:t> </a:t>
            </a:r>
            <a:r>
              <a:rPr lang="en-US" altLang="zh-CN" sz="1600" b="1" dirty="0" smtClean="0">
                <a:solidFill>
                  <a:schemeClr val="bg1"/>
                </a:solidFill>
              </a:rPr>
              <a:t>Matrix</a:t>
            </a:r>
            <a:r>
              <a:rPr lang="zh-CN" altLang="en-US" sz="1600" b="1" dirty="0" smtClean="0">
                <a:solidFill>
                  <a:schemeClr val="bg1"/>
                </a:solidFill>
              </a:rPr>
              <a:t> </a:t>
            </a:r>
            <a:r>
              <a:rPr lang="en-US" altLang="zh-CN" sz="1600" b="1" dirty="0" smtClean="0">
                <a:solidFill>
                  <a:schemeClr val="bg1"/>
                </a:solidFill>
              </a:rPr>
              <a:t>Factorization.</a:t>
            </a:r>
            <a:r>
              <a:rPr lang="zh-CN" altLang="en-US" sz="1600" b="1" dirty="0">
                <a:solidFill>
                  <a:schemeClr val="bg1"/>
                </a:solidFill>
              </a:rPr>
              <a:t> </a:t>
            </a:r>
            <a:r>
              <a:rPr lang="en-US" altLang="zh-CN" sz="1600" i="1" dirty="0" smtClean="0">
                <a:solidFill>
                  <a:schemeClr val="bg1"/>
                </a:solidFill>
              </a:rPr>
              <a:t>CIKM</a:t>
            </a:r>
            <a:r>
              <a:rPr lang="en-US" sz="1600" dirty="0" smtClean="0">
                <a:solidFill>
                  <a:schemeClr val="bg1"/>
                </a:solidFill>
              </a:rPr>
              <a:t>, 20</a:t>
            </a:r>
            <a:r>
              <a:rPr lang="en-US" altLang="zh-CN" sz="1600" dirty="0" smtClean="0">
                <a:solidFill>
                  <a:schemeClr val="bg1"/>
                </a:solidFill>
              </a:rPr>
              <a:t>08</a:t>
            </a:r>
            <a:r>
              <a:rPr lang="en-US" sz="1600" dirty="0" smtClean="0">
                <a:solidFill>
                  <a:schemeClr val="bg1"/>
                </a:solidFill>
              </a:rPr>
              <a:t>.</a:t>
            </a:r>
            <a:r>
              <a:rPr lang="zh-CN" altLang="en-US" sz="1600" dirty="0" smtClean="0">
                <a:solidFill>
                  <a:schemeClr val="bg1"/>
                </a:solidFill>
              </a:rPr>
              <a:t> </a:t>
            </a:r>
            <a:r>
              <a:rPr lang="en-US" altLang="zh-CN" sz="1600" b="1" dirty="0" smtClean="0">
                <a:solidFill>
                  <a:schemeClr val="bg1"/>
                </a:solidFill>
              </a:rPr>
              <a:t>Improving</a:t>
            </a:r>
            <a:r>
              <a:rPr lang="zh-CN" altLang="en-US" sz="1600" b="1" dirty="0" smtClean="0">
                <a:solidFill>
                  <a:schemeClr val="bg1"/>
                </a:solidFill>
              </a:rPr>
              <a:t> </a:t>
            </a:r>
            <a:r>
              <a:rPr lang="en-US" altLang="zh-CN" sz="1600" b="1" dirty="0" smtClean="0">
                <a:solidFill>
                  <a:schemeClr val="bg1"/>
                </a:solidFill>
              </a:rPr>
              <a:t>Recommender</a:t>
            </a:r>
            <a:r>
              <a:rPr lang="zh-CN" altLang="en-US" sz="1600" b="1" dirty="0" smtClean="0">
                <a:solidFill>
                  <a:schemeClr val="bg1"/>
                </a:solidFill>
              </a:rPr>
              <a:t> </a:t>
            </a:r>
            <a:r>
              <a:rPr lang="en-US" altLang="zh-CN" sz="1600" b="1" dirty="0" smtClean="0">
                <a:solidFill>
                  <a:schemeClr val="bg1"/>
                </a:solidFill>
              </a:rPr>
              <a:t>Systems</a:t>
            </a:r>
            <a:r>
              <a:rPr lang="zh-CN" altLang="en-US" sz="1600" b="1" dirty="0" smtClean="0">
                <a:solidFill>
                  <a:schemeClr val="bg1"/>
                </a:solidFill>
              </a:rPr>
              <a:t> </a:t>
            </a:r>
            <a:r>
              <a:rPr lang="en-US" altLang="zh-CN" sz="1600" b="1" dirty="0" smtClean="0">
                <a:solidFill>
                  <a:schemeClr val="bg1"/>
                </a:solidFill>
              </a:rPr>
              <a:t>by</a:t>
            </a:r>
            <a:r>
              <a:rPr lang="zh-CN" altLang="en-US" sz="1600" b="1" dirty="0" smtClean="0">
                <a:solidFill>
                  <a:schemeClr val="bg1"/>
                </a:solidFill>
              </a:rPr>
              <a:t> </a:t>
            </a:r>
            <a:r>
              <a:rPr lang="en-US" altLang="zh-CN" sz="1600" b="1" dirty="0" smtClean="0">
                <a:solidFill>
                  <a:schemeClr val="bg1"/>
                </a:solidFill>
              </a:rPr>
              <a:t>Incorporating</a:t>
            </a:r>
            <a:r>
              <a:rPr lang="zh-CN" altLang="en-US" sz="1600" b="1" dirty="0" smtClean="0">
                <a:solidFill>
                  <a:schemeClr val="bg1"/>
                </a:solidFill>
              </a:rPr>
              <a:t> </a:t>
            </a:r>
            <a:r>
              <a:rPr lang="en-US" altLang="zh-CN" sz="1600" b="1" dirty="0" smtClean="0">
                <a:solidFill>
                  <a:schemeClr val="bg1"/>
                </a:solidFill>
              </a:rPr>
              <a:t>Social</a:t>
            </a:r>
            <a:r>
              <a:rPr lang="zh-CN" altLang="en-US" sz="1600" b="1" dirty="0" smtClean="0">
                <a:solidFill>
                  <a:schemeClr val="bg1"/>
                </a:solidFill>
              </a:rPr>
              <a:t> </a:t>
            </a:r>
            <a:r>
              <a:rPr lang="en-US" altLang="zh-CN" sz="1600" b="1" dirty="0" smtClean="0">
                <a:solidFill>
                  <a:schemeClr val="bg1"/>
                </a:solidFill>
              </a:rPr>
              <a:t>Contextual</a:t>
            </a:r>
            <a:r>
              <a:rPr lang="zh-CN" altLang="en-US" sz="1600" b="1" dirty="0" smtClean="0">
                <a:solidFill>
                  <a:schemeClr val="bg1"/>
                </a:solidFill>
              </a:rPr>
              <a:t> </a:t>
            </a:r>
            <a:r>
              <a:rPr lang="en-US" altLang="zh-CN" sz="1600" b="1" dirty="0" smtClean="0">
                <a:solidFill>
                  <a:schemeClr val="bg1"/>
                </a:solidFill>
              </a:rPr>
              <a:t>Information.</a:t>
            </a:r>
            <a:r>
              <a:rPr lang="zh-CN" altLang="en-US" sz="1600" b="1" dirty="0" smtClean="0">
                <a:solidFill>
                  <a:schemeClr val="bg1"/>
                </a:solidFill>
              </a:rPr>
              <a:t> </a:t>
            </a:r>
            <a:r>
              <a:rPr lang="en-US" altLang="zh-CN" sz="1600" i="1" dirty="0" smtClean="0">
                <a:solidFill>
                  <a:schemeClr val="bg1"/>
                </a:solidFill>
              </a:rPr>
              <a:t>TIS,</a:t>
            </a:r>
            <a:r>
              <a:rPr lang="zh-CN" altLang="en-US" sz="1600" i="1" dirty="0" smtClean="0">
                <a:solidFill>
                  <a:schemeClr val="bg1"/>
                </a:solidFill>
              </a:rPr>
              <a:t> </a:t>
            </a:r>
            <a:r>
              <a:rPr lang="en-US" altLang="zh-CN" sz="1600" dirty="0" smtClean="0">
                <a:solidFill>
                  <a:schemeClr val="bg1"/>
                </a:solidFill>
              </a:rPr>
              <a:t>2011.</a:t>
            </a:r>
            <a:endParaRPr lang="en-US" sz="1600" dirty="0">
              <a:solidFill>
                <a:schemeClr val="bg1"/>
              </a:solidFill>
            </a:endParaRPr>
          </a:p>
        </p:txBody>
      </p:sp>
    </p:spTree>
    <p:extLst>
      <p:ext uri="{BB962C8B-B14F-4D97-AF65-F5344CB8AC3E}">
        <p14:creationId xmlns:p14="http://schemas.microsoft.com/office/powerpoint/2010/main" val="194632073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a:t>
            </a:r>
            <a:r>
              <a:rPr lang="zh-CN" altLang="en-US" dirty="0"/>
              <a:t> </a:t>
            </a:r>
            <a:r>
              <a:rPr lang="en-US" altLang="zh-CN" dirty="0"/>
              <a:t>based</a:t>
            </a:r>
            <a:r>
              <a:rPr lang="zh-CN" altLang="en-US" dirty="0"/>
              <a:t> </a:t>
            </a:r>
            <a:r>
              <a:rPr lang="en-US" altLang="zh-CN" dirty="0"/>
              <a:t>Social</a:t>
            </a:r>
            <a:r>
              <a:rPr lang="zh-CN" altLang="en-US" dirty="0"/>
              <a:t> </a:t>
            </a:r>
            <a:r>
              <a:rPr lang="en-US" altLang="zh-CN" dirty="0"/>
              <a:t>Recommender</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SoRec</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45</a:t>
            </a:fld>
            <a:endParaRPr lang="en-US"/>
          </a:p>
        </p:txBody>
      </p:sp>
      <p:pic>
        <p:nvPicPr>
          <p:cNvPr id="5" name="Content Placeholder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4837" y="1951385"/>
            <a:ext cx="1756381" cy="135659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355" y="2629680"/>
            <a:ext cx="2509662" cy="169863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4837" y="3748061"/>
            <a:ext cx="1762708" cy="138071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4038" y="2193726"/>
            <a:ext cx="3569122" cy="2648994"/>
          </a:xfrm>
          <a:prstGeom prst="rect">
            <a:avLst/>
          </a:prstGeom>
        </p:spPr>
      </p:pic>
      <p:sp>
        <p:nvSpPr>
          <p:cNvPr id="12" name="Right Arrow 11"/>
          <p:cNvSpPr/>
          <p:nvPr/>
        </p:nvSpPr>
        <p:spPr>
          <a:xfrm>
            <a:off x="2732017" y="3220122"/>
            <a:ext cx="336493" cy="484632"/>
          </a:xfrm>
          <a:prstGeom prst="rightArrow">
            <a:avLst/>
          </a:prstGeom>
          <a:solidFill>
            <a:srgbClr val="011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838587" y="3220122"/>
            <a:ext cx="336493" cy="484632"/>
          </a:xfrm>
          <a:prstGeom prst="rightArrow">
            <a:avLst/>
          </a:prstGeom>
          <a:solidFill>
            <a:srgbClr val="011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Ma</a:t>
            </a:r>
            <a:r>
              <a:rPr lang="zh-CN" altLang="en-US" sz="1600" dirty="0" smtClean="0">
                <a:solidFill>
                  <a:schemeClr val="bg1"/>
                </a:solidFill>
              </a:rPr>
              <a:t> </a:t>
            </a:r>
            <a:r>
              <a:rPr lang="en-US" sz="1600" dirty="0" smtClean="0">
                <a:solidFill>
                  <a:schemeClr val="bg1"/>
                </a:solidFill>
              </a:rPr>
              <a:t>et al. </a:t>
            </a:r>
            <a:r>
              <a:rPr lang="en-US" sz="1600" b="1" dirty="0" smtClean="0">
                <a:solidFill>
                  <a:schemeClr val="bg1"/>
                </a:solidFill>
              </a:rPr>
              <a:t>Social Recommendation</a:t>
            </a:r>
            <a:r>
              <a:rPr lang="zh-CN" altLang="en-US" sz="1600" b="1" dirty="0" smtClean="0">
                <a:solidFill>
                  <a:schemeClr val="bg1"/>
                </a:solidFill>
              </a:rPr>
              <a:t> </a:t>
            </a:r>
            <a:r>
              <a:rPr lang="en-US" altLang="zh-CN" sz="1600" b="1" dirty="0">
                <a:solidFill>
                  <a:schemeClr val="bg1"/>
                </a:solidFill>
              </a:rPr>
              <a:t>U</a:t>
            </a:r>
            <a:r>
              <a:rPr lang="en-US" altLang="zh-CN" sz="1600" b="1" dirty="0" smtClean="0">
                <a:solidFill>
                  <a:schemeClr val="bg1"/>
                </a:solidFill>
              </a:rPr>
              <a:t>sing</a:t>
            </a:r>
            <a:r>
              <a:rPr lang="zh-CN" altLang="en-US" sz="1600" b="1" dirty="0" smtClean="0">
                <a:solidFill>
                  <a:schemeClr val="bg1"/>
                </a:solidFill>
              </a:rPr>
              <a:t> </a:t>
            </a:r>
            <a:r>
              <a:rPr lang="en-US" altLang="zh-CN" sz="1600" b="1" dirty="0" smtClean="0">
                <a:solidFill>
                  <a:schemeClr val="bg1"/>
                </a:solidFill>
              </a:rPr>
              <a:t>Probabilistic</a:t>
            </a:r>
            <a:r>
              <a:rPr lang="zh-CN" altLang="en-US" sz="1600" b="1" dirty="0" smtClean="0">
                <a:solidFill>
                  <a:schemeClr val="bg1"/>
                </a:solidFill>
              </a:rPr>
              <a:t> </a:t>
            </a:r>
            <a:r>
              <a:rPr lang="en-US" altLang="zh-CN" sz="1600" b="1" dirty="0" smtClean="0">
                <a:solidFill>
                  <a:schemeClr val="bg1"/>
                </a:solidFill>
              </a:rPr>
              <a:t>Matrix</a:t>
            </a:r>
            <a:r>
              <a:rPr lang="zh-CN" altLang="en-US" sz="1600" b="1" dirty="0" smtClean="0">
                <a:solidFill>
                  <a:schemeClr val="bg1"/>
                </a:solidFill>
              </a:rPr>
              <a:t> </a:t>
            </a:r>
            <a:r>
              <a:rPr lang="en-US" altLang="zh-CN" sz="1600" b="1" dirty="0" smtClean="0">
                <a:solidFill>
                  <a:schemeClr val="bg1"/>
                </a:solidFill>
              </a:rPr>
              <a:t>Factorization.</a:t>
            </a:r>
            <a:r>
              <a:rPr lang="zh-CN" altLang="en-US" sz="1600" b="1" dirty="0">
                <a:solidFill>
                  <a:schemeClr val="bg1"/>
                </a:solidFill>
              </a:rPr>
              <a:t> </a:t>
            </a:r>
            <a:r>
              <a:rPr lang="en-US" altLang="zh-CN" sz="1600" i="1" dirty="0" smtClean="0">
                <a:solidFill>
                  <a:schemeClr val="bg1"/>
                </a:solidFill>
              </a:rPr>
              <a:t>CIKM</a:t>
            </a:r>
            <a:r>
              <a:rPr lang="en-US" sz="1600" dirty="0" smtClean="0">
                <a:solidFill>
                  <a:schemeClr val="bg1"/>
                </a:solidFill>
              </a:rPr>
              <a:t>, 20</a:t>
            </a:r>
            <a:r>
              <a:rPr lang="en-US" altLang="zh-CN" sz="1600" dirty="0" smtClean="0">
                <a:solidFill>
                  <a:schemeClr val="bg1"/>
                </a:solidFill>
              </a:rPr>
              <a:t>08</a:t>
            </a:r>
            <a:r>
              <a:rPr lang="en-US" sz="1600" dirty="0" smtClean="0">
                <a:solidFill>
                  <a:schemeClr val="bg1"/>
                </a:solidFill>
              </a:rPr>
              <a:t>.</a:t>
            </a:r>
            <a:r>
              <a:rPr lang="zh-CN" altLang="en-US" sz="1600" dirty="0" smtClean="0">
                <a:solidFill>
                  <a:schemeClr val="bg1"/>
                </a:solidFill>
              </a:rPr>
              <a:t> </a:t>
            </a:r>
            <a:r>
              <a:rPr lang="en-US" altLang="zh-CN" sz="1600" b="1" dirty="0" smtClean="0">
                <a:solidFill>
                  <a:schemeClr val="bg1"/>
                </a:solidFill>
              </a:rPr>
              <a:t>Improving</a:t>
            </a:r>
            <a:r>
              <a:rPr lang="zh-CN" altLang="en-US" sz="1600" b="1" dirty="0" smtClean="0">
                <a:solidFill>
                  <a:schemeClr val="bg1"/>
                </a:solidFill>
              </a:rPr>
              <a:t> </a:t>
            </a:r>
            <a:r>
              <a:rPr lang="en-US" altLang="zh-CN" sz="1600" b="1" dirty="0" smtClean="0">
                <a:solidFill>
                  <a:schemeClr val="bg1"/>
                </a:solidFill>
              </a:rPr>
              <a:t>Recommender</a:t>
            </a:r>
            <a:r>
              <a:rPr lang="zh-CN" altLang="en-US" sz="1600" b="1" dirty="0" smtClean="0">
                <a:solidFill>
                  <a:schemeClr val="bg1"/>
                </a:solidFill>
              </a:rPr>
              <a:t> </a:t>
            </a:r>
            <a:r>
              <a:rPr lang="en-US" altLang="zh-CN" sz="1600" b="1" dirty="0" smtClean="0">
                <a:solidFill>
                  <a:schemeClr val="bg1"/>
                </a:solidFill>
              </a:rPr>
              <a:t>Systems</a:t>
            </a:r>
            <a:r>
              <a:rPr lang="zh-CN" altLang="en-US" sz="1600" b="1" dirty="0" smtClean="0">
                <a:solidFill>
                  <a:schemeClr val="bg1"/>
                </a:solidFill>
              </a:rPr>
              <a:t> </a:t>
            </a:r>
            <a:r>
              <a:rPr lang="en-US" altLang="zh-CN" sz="1600" b="1" dirty="0" smtClean="0">
                <a:solidFill>
                  <a:schemeClr val="bg1"/>
                </a:solidFill>
              </a:rPr>
              <a:t>by</a:t>
            </a:r>
            <a:r>
              <a:rPr lang="zh-CN" altLang="en-US" sz="1600" b="1" dirty="0" smtClean="0">
                <a:solidFill>
                  <a:schemeClr val="bg1"/>
                </a:solidFill>
              </a:rPr>
              <a:t> </a:t>
            </a:r>
            <a:r>
              <a:rPr lang="en-US" altLang="zh-CN" sz="1600" b="1" dirty="0" smtClean="0">
                <a:solidFill>
                  <a:schemeClr val="bg1"/>
                </a:solidFill>
              </a:rPr>
              <a:t>Incorporating</a:t>
            </a:r>
            <a:r>
              <a:rPr lang="zh-CN" altLang="en-US" sz="1600" b="1" dirty="0" smtClean="0">
                <a:solidFill>
                  <a:schemeClr val="bg1"/>
                </a:solidFill>
              </a:rPr>
              <a:t> </a:t>
            </a:r>
            <a:r>
              <a:rPr lang="en-US" altLang="zh-CN" sz="1600" b="1" dirty="0" smtClean="0">
                <a:solidFill>
                  <a:schemeClr val="bg1"/>
                </a:solidFill>
              </a:rPr>
              <a:t>Social</a:t>
            </a:r>
            <a:r>
              <a:rPr lang="zh-CN" altLang="en-US" sz="1600" b="1" dirty="0" smtClean="0">
                <a:solidFill>
                  <a:schemeClr val="bg1"/>
                </a:solidFill>
              </a:rPr>
              <a:t> </a:t>
            </a:r>
            <a:r>
              <a:rPr lang="en-US" altLang="zh-CN" sz="1600" b="1" dirty="0" smtClean="0">
                <a:solidFill>
                  <a:schemeClr val="bg1"/>
                </a:solidFill>
              </a:rPr>
              <a:t>Contextual</a:t>
            </a:r>
            <a:r>
              <a:rPr lang="zh-CN" altLang="en-US" sz="1600" b="1" dirty="0" smtClean="0">
                <a:solidFill>
                  <a:schemeClr val="bg1"/>
                </a:solidFill>
              </a:rPr>
              <a:t> </a:t>
            </a:r>
            <a:r>
              <a:rPr lang="en-US" altLang="zh-CN" sz="1600" b="1" dirty="0" smtClean="0">
                <a:solidFill>
                  <a:schemeClr val="bg1"/>
                </a:solidFill>
              </a:rPr>
              <a:t>Information.</a:t>
            </a:r>
            <a:r>
              <a:rPr lang="zh-CN" altLang="en-US" sz="1600" b="1" dirty="0" smtClean="0">
                <a:solidFill>
                  <a:schemeClr val="bg1"/>
                </a:solidFill>
              </a:rPr>
              <a:t> </a:t>
            </a:r>
            <a:r>
              <a:rPr lang="en-US" altLang="zh-CN" sz="1600" i="1" dirty="0" smtClean="0">
                <a:solidFill>
                  <a:schemeClr val="bg1"/>
                </a:solidFill>
              </a:rPr>
              <a:t>TIS,</a:t>
            </a:r>
            <a:r>
              <a:rPr lang="zh-CN" altLang="en-US" sz="1600" i="1" dirty="0" smtClean="0">
                <a:solidFill>
                  <a:schemeClr val="bg1"/>
                </a:solidFill>
              </a:rPr>
              <a:t> </a:t>
            </a:r>
            <a:r>
              <a:rPr lang="en-US" altLang="zh-CN" sz="1600" dirty="0" smtClean="0">
                <a:solidFill>
                  <a:schemeClr val="bg1"/>
                </a:solidFill>
              </a:rPr>
              <a:t>2011.</a:t>
            </a:r>
            <a:endParaRPr lang="en-US" sz="1600" dirty="0">
              <a:solidFill>
                <a:schemeClr val="bg1"/>
              </a:solidFill>
            </a:endParaRPr>
          </a:p>
        </p:txBody>
      </p:sp>
    </p:spTree>
    <p:extLst>
      <p:ext uri="{BB962C8B-B14F-4D97-AF65-F5344CB8AC3E}">
        <p14:creationId xmlns:p14="http://schemas.microsoft.com/office/powerpoint/2010/main" val="13416316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a:t>
            </a:r>
            <a:r>
              <a:rPr lang="zh-CN" altLang="en-US" dirty="0"/>
              <a:t> </a:t>
            </a:r>
            <a:r>
              <a:rPr lang="en-US" altLang="zh-CN" dirty="0"/>
              <a:t>based</a:t>
            </a:r>
            <a:r>
              <a:rPr lang="zh-CN" altLang="en-US" dirty="0"/>
              <a:t> </a:t>
            </a:r>
            <a:r>
              <a:rPr lang="en-US" altLang="zh-CN" dirty="0"/>
              <a:t>Social</a:t>
            </a:r>
            <a:r>
              <a:rPr lang="zh-CN" altLang="en-US" dirty="0"/>
              <a:t> </a:t>
            </a:r>
            <a:r>
              <a:rPr lang="en-US" altLang="zh-CN" dirty="0"/>
              <a:t>Recommender</a:t>
            </a:r>
            <a:endParaRPr lang="en-US" dirty="0"/>
          </a:p>
        </p:txBody>
      </p:sp>
      <p:sp>
        <p:nvSpPr>
          <p:cNvPr id="3" name="Content Placeholder 2"/>
          <p:cNvSpPr>
            <a:spLocks noGrp="1"/>
          </p:cNvSpPr>
          <p:nvPr>
            <p:ph idx="1"/>
          </p:nvPr>
        </p:nvSpPr>
        <p:spPr/>
        <p:txBody>
          <a:bodyPr/>
          <a:lstStyle/>
          <a:p>
            <a:r>
              <a:rPr lang="en-US" altLang="zh-CN" dirty="0" smtClean="0"/>
              <a:t>Replacing</a:t>
            </a:r>
            <a:r>
              <a:rPr lang="zh-CN" altLang="en-US" dirty="0" smtClean="0"/>
              <a:t> </a:t>
            </a:r>
            <a:r>
              <a:rPr lang="en-US" altLang="zh-CN" dirty="0" smtClean="0">
                <a:solidFill>
                  <a:srgbClr val="011C9A"/>
                </a:solidFill>
              </a:rPr>
              <a:t>social</a:t>
            </a:r>
            <a:r>
              <a:rPr lang="zh-CN" altLang="en-US" dirty="0" smtClean="0">
                <a:solidFill>
                  <a:srgbClr val="011C9A"/>
                </a:solidFill>
              </a:rPr>
              <a:t> </a:t>
            </a:r>
            <a:r>
              <a:rPr lang="en-US" altLang="zh-CN" dirty="0" smtClean="0"/>
              <a:t>with</a:t>
            </a:r>
            <a:r>
              <a:rPr lang="zh-CN" altLang="en-US" dirty="0" smtClean="0"/>
              <a:t> </a:t>
            </a:r>
            <a:r>
              <a:rPr lang="en-US" altLang="zh-CN" dirty="0" smtClean="0">
                <a:solidFill>
                  <a:srgbClr val="011C9A"/>
                </a:solidFill>
              </a:rPr>
              <a:t>trust</a:t>
            </a:r>
            <a:endParaRPr lang="zh-CN" altLang="en-US" dirty="0" smtClean="0">
              <a:solidFill>
                <a:srgbClr val="011C9A"/>
              </a:solidFill>
            </a:endParaRPr>
          </a:p>
          <a:p>
            <a:r>
              <a:rPr lang="en-US" altLang="zh-CN" dirty="0" smtClean="0">
                <a:solidFill>
                  <a:srgbClr val="011C9A"/>
                </a:solidFill>
              </a:rPr>
              <a:t>“Social</a:t>
            </a:r>
            <a:r>
              <a:rPr lang="zh-CN" altLang="en-US" dirty="0" smtClean="0">
                <a:solidFill>
                  <a:srgbClr val="011C9A"/>
                </a:solidFill>
              </a:rPr>
              <a:t> </a:t>
            </a:r>
            <a:r>
              <a:rPr lang="en-US" altLang="zh-CN" dirty="0" smtClean="0">
                <a:solidFill>
                  <a:srgbClr val="011C9A"/>
                </a:solidFill>
              </a:rPr>
              <a:t>Trust”</a:t>
            </a:r>
            <a:r>
              <a:rPr lang="zh-CN" altLang="en-US" dirty="0" smtClean="0">
                <a:solidFill>
                  <a:srgbClr val="011C9A"/>
                </a:solidFill>
              </a:rPr>
              <a:t> </a:t>
            </a:r>
            <a:r>
              <a:rPr lang="en-US" altLang="zh-CN" dirty="0" smtClean="0">
                <a:solidFill>
                  <a:srgbClr val="011C9A"/>
                </a:solidFill>
              </a:rPr>
              <a:t>Ensemble</a:t>
            </a:r>
            <a:r>
              <a:rPr lang="zh-CN" altLang="en-US" dirty="0" smtClean="0">
                <a:solidFill>
                  <a:srgbClr val="011C9A"/>
                </a:solidFill>
              </a:rPr>
              <a:t> </a:t>
            </a:r>
            <a:r>
              <a:rPr lang="en-US" altLang="zh-CN" dirty="0" smtClean="0"/>
              <a:t>for</a:t>
            </a:r>
            <a:r>
              <a:rPr lang="zh-CN" altLang="en-US" dirty="0" smtClean="0"/>
              <a:t> </a:t>
            </a:r>
            <a:r>
              <a:rPr lang="en-US" altLang="zh-CN" dirty="0" err="1" smtClean="0"/>
              <a:t>Epinion</a:t>
            </a:r>
            <a:r>
              <a:rPr lang="zh-CN" altLang="en-US" dirty="0" smtClean="0"/>
              <a:t> </a:t>
            </a:r>
            <a:r>
              <a:rPr lang="en-US" altLang="zh-CN" dirty="0" smtClean="0"/>
              <a:t>data</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46</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374" y="2638629"/>
            <a:ext cx="4965252" cy="3137014"/>
          </a:xfrm>
          <a:prstGeom prst="rect">
            <a:avLst/>
          </a:prstGeom>
        </p:spPr>
      </p:pic>
      <p:sp>
        <p:nvSpPr>
          <p:cNvPr id="7" name="Rectangle 6"/>
          <p:cNvSpPr/>
          <p:nvPr/>
        </p:nvSpPr>
        <p:spPr>
          <a:xfrm>
            <a:off x="422805" y="5214203"/>
            <a:ext cx="2271776" cy="830997"/>
          </a:xfrm>
          <a:prstGeom prst="rect">
            <a:avLst/>
          </a:prstGeom>
        </p:spPr>
        <p:txBody>
          <a:bodyPr wrap="none">
            <a:spAutoFit/>
          </a:bodyPr>
          <a:lstStyle/>
          <a:p>
            <a:r>
              <a:rPr lang="en-US" altLang="zh-CN" sz="2400" dirty="0" smtClean="0"/>
              <a:t>From</a:t>
            </a:r>
            <a:r>
              <a:rPr lang="zh-CN" altLang="en-US" sz="2400" dirty="0" smtClean="0"/>
              <a:t> </a:t>
            </a:r>
            <a:r>
              <a:rPr lang="en-US" altLang="zh-CN" sz="2400" dirty="0" smtClean="0"/>
              <a:t>user-item</a:t>
            </a:r>
            <a:endParaRPr lang="zh-CN" altLang="en-US" sz="2400" dirty="0"/>
          </a:p>
          <a:p>
            <a:r>
              <a:rPr lang="en-US" altLang="zh-CN" sz="2400" dirty="0" smtClean="0"/>
              <a:t>matrix</a:t>
            </a:r>
            <a:endParaRPr lang="en-US" sz="2400" dirty="0"/>
          </a:p>
        </p:txBody>
      </p:sp>
      <p:sp>
        <p:nvSpPr>
          <p:cNvPr id="8" name="Rectangle 7"/>
          <p:cNvSpPr/>
          <p:nvPr/>
        </p:nvSpPr>
        <p:spPr>
          <a:xfrm>
            <a:off x="5571564" y="5428881"/>
            <a:ext cx="3023585" cy="461665"/>
          </a:xfrm>
          <a:prstGeom prst="rect">
            <a:avLst/>
          </a:prstGeom>
        </p:spPr>
        <p:txBody>
          <a:bodyPr wrap="none">
            <a:spAutoFit/>
          </a:bodyPr>
          <a:lstStyle/>
          <a:p>
            <a:r>
              <a:rPr lang="en-US" altLang="zh-CN" sz="2400" dirty="0" smtClean="0"/>
              <a:t>From</a:t>
            </a:r>
            <a:r>
              <a:rPr lang="zh-CN" altLang="en-US" sz="2400" dirty="0" smtClean="0"/>
              <a:t> </a:t>
            </a:r>
            <a:r>
              <a:rPr lang="en-US" altLang="zh-CN" sz="2400" dirty="0" smtClean="0">
                <a:solidFill>
                  <a:srgbClr val="FF0000"/>
                </a:solidFill>
              </a:rPr>
              <a:t>trusted</a:t>
            </a:r>
            <a:r>
              <a:rPr lang="zh-CN" altLang="en-US" sz="2400" dirty="0" smtClean="0">
                <a:solidFill>
                  <a:srgbClr val="FF0000"/>
                </a:solidFill>
              </a:rPr>
              <a:t> </a:t>
            </a:r>
            <a:r>
              <a:rPr lang="en-US" altLang="zh-CN" sz="2400" dirty="0" smtClean="0">
                <a:solidFill>
                  <a:srgbClr val="FF0000"/>
                </a:solidFill>
              </a:rPr>
              <a:t>friends</a:t>
            </a:r>
            <a:r>
              <a:rPr lang="zh-CN" altLang="en-US" sz="2400" dirty="0" smtClean="0">
                <a:solidFill>
                  <a:srgbClr val="FF0000"/>
                </a:solidFill>
              </a:rPr>
              <a:t> </a:t>
            </a:r>
            <a:endParaRPr lang="en-US" sz="2400" dirty="0">
              <a:solidFill>
                <a:srgbClr val="FF0000"/>
              </a:solidFill>
            </a:endParaRPr>
          </a:p>
        </p:txBody>
      </p:sp>
      <p:cxnSp>
        <p:nvCxnSpPr>
          <p:cNvPr id="9" name="Straight Arrow Connector 8"/>
          <p:cNvCxnSpPr/>
          <p:nvPr/>
        </p:nvCxnSpPr>
        <p:spPr>
          <a:xfrm flipV="1">
            <a:off x="2694581" y="4881282"/>
            <a:ext cx="371348" cy="443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5351929" y="4881282"/>
            <a:ext cx="537884" cy="6454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068143" y="5679589"/>
            <a:ext cx="2393604" cy="461665"/>
          </a:xfrm>
          <a:prstGeom prst="rect">
            <a:avLst/>
          </a:prstGeom>
        </p:spPr>
        <p:txBody>
          <a:bodyPr wrap="none">
            <a:spAutoFit/>
          </a:bodyPr>
          <a:lstStyle/>
          <a:p>
            <a:r>
              <a:rPr lang="en-US" altLang="zh-CN" sz="2400" dirty="0" smtClean="0"/>
              <a:t>Operation</a:t>
            </a:r>
            <a:r>
              <a:rPr lang="zh-CN" altLang="en-US" sz="2400" dirty="0" smtClean="0"/>
              <a:t> </a:t>
            </a:r>
            <a:r>
              <a:rPr lang="en-US" altLang="zh-CN" sz="2400" dirty="0" smtClean="0"/>
              <a:t>“</a:t>
            </a:r>
            <a:r>
              <a:rPr lang="en-US" altLang="zh-CN" sz="2400" dirty="0" smtClean="0">
                <a:solidFill>
                  <a:srgbClr val="FF0000"/>
                </a:solidFill>
              </a:rPr>
              <a:t>plus</a:t>
            </a:r>
            <a:r>
              <a:rPr lang="en-US" altLang="zh-CN" sz="2400" dirty="0" smtClean="0"/>
              <a:t>”</a:t>
            </a:r>
            <a:endParaRPr lang="en-US" sz="2400" dirty="0"/>
          </a:p>
        </p:txBody>
      </p:sp>
      <p:sp>
        <p:nvSpPr>
          <p:cNvPr id="17" name="Rectangle 16"/>
          <p:cNvSpPr/>
          <p:nvPr/>
        </p:nvSpPr>
        <p:spPr>
          <a:xfrm>
            <a:off x="0" y="6174522"/>
            <a:ext cx="9144000" cy="646331"/>
          </a:xfrm>
          <a:prstGeom prst="rect">
            <a:avLst/>
          </a:prstGeom>
        </p:spPr>
        <p:txBody>
          <a:bodyPr wrap="square">
            <a:spAutoFit/>
          </a:bodyPr>
          <a:lstStyle/>
          <a:p>
            <a:r>
              <a:rPr lang="en-US" altLang="zh-CN" dirty="0" smtClean="0">
                <a:solidFill>
                  <a:schemeClr val="bg1"/>
                </a:solidFill>
              </a:rPr>
              <a:t>Ma</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Learning</a:t>
            </a:r>
            <a:r>
              <a:rPr lang="zh-CN" altLang="en-US" b="1" dirty="0" smtClean="0">
                <a:solidFill>
                  <a:schemeClr val="bg1"/>
                </a:solidFill>
              </a:rPr>
              <a:t> </a:t>
            </a:r>
            <a:r>
              <a:rPr lang="en-US" altLang="zh-CN" b="1" dirty="0" smtClean="0">
                <a:solidFill>
                  <a:schemeClr val="bg1"/>
                </a:solidFill>
              </a:rPr>
              <a:t>to</a:t>
            </a:r>
            <a:r>
              <a:rPr lang="zh-CN" altLang="en-US" b="1" dirty="0" smtClean="0">
                <a:solidFill>
                  <a:schemeClr val="bg1"/>
                </a:solidFill>
              </a:rPr>
              <a:t> </a:t>
            </a:r>
            <a:r>
              <a:rPr lang="en-US" altLang="zh-CN" b="1" dirty="0" smtClean="0">
                <a:solidFill>
                  <a:schemeClr val="bg1"/>
                </a:solidFill>
              </a:rPr>
              <a:t>Recommend</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Trust</a:t>
            </a:r>
            <a:r>
              <a:rPr lang="zh-CN" altLang="en-US" b="1" dirty="0" smtClean="0">
                <a:solidFill>
                  <a:schemeClr val="bg1"/>
                </a:solidFill>
              </a:rPr>
              <a:t> </a:t>
            </a:r>
            <a:r>
              <a:rPr lang="en-US" altLang="zh-CN" b="1" dirty="0" smtClean="0">
                <a:solidFill>
                  <a:schemeClr val="bg1"/>
                </a:solidFill>
              </a:rPr>
              <a:t>Ensemble.</a:t>
            </a:r>
            <a:r>
              <a:rPr lang="zh-CN" altLang="en-US" b="1" dirty="0" smtClean="0">
                <a:solidFill>
                  <a:schemeClr val="bg1"/>
                </a:solidFill>
              </a:rPr>
              <a:t> </a:t>
            </a:r>
            <a:r>
              <a:rPr lang="en-US" altLang="zh-CN" i="1" dirty="0" smtClean="0">
                <a:solidFill>
                  <a:schemeClr val="bg1"/>
                </a:solidFill>
              </a:rPr>
              <a:t>SIGIR</a:t>
            </a:r>
            <a:r>
              <a:rPr lang="en-US" dirty="0" smtClean="0">
                <a:solidFill>
                  <a:schemeClr val="bg1"/>
                </a:solidFill>
              </a:rPr>
              <a:t>, 20</a:t>
            </a:r>
            <a:r>
              <a:rPr lang="en-US" altLang="zh-CN" dirty="0" smtClean="0">
                <a:solidFill>
                  <a:schemeClr val="bg1"/>
                </a:solidFill>
              </a:rPr>
              <a:t>09</a:t>
            </a:r>
            <a:r>
              <a:rPr lang="en-US" dirty="0" smtClean="0">
                <a:solidFill>
                  <a:schemeClr val="bg1"/>
                </a:solidFill>
              </a:rPr>
              <a:t>.</a:t>
            </a:r>
            <a:r>
              <a:rPr lang="zh-CN" altLang="en-US" dirty="0" smtClean="0">
                <a:solidFill>
                  <a:schemeClr val="bg1"/>
                </a:solidFill>
              </a:rPr>
              <a:t> </a:t>
            </a:r>
            <a:r>
              <a:rPr lang="en-US" altLang="zh-CN" b="1" dirty="0" smtClean="0">
                <a:solidFill>
                  <a:schemeClr val="bg1"/>
                </a:solidFill>
              </a:rPr>
              <a:t>Learning</a:t>
            </a:r>
            <a:r>
              <a:rPr lang="zh-CN" altLang="en-US" b="1" dirty="0" smtClean="0">
                <a:solidFill>
                  <a:schemeClr val="bg1"/>
                </a:solidFill>
              </a:rPr>
              <a:t> </a:t>
            </a:r>
            <a:r>
              <a:rPr lang="en-US" altLang="zh-CN" b="1" dirty="0" smtClean="0">
                <a:solidFill>
                  <a:schemeClr val="bg1"/>
                </a:solidFill>
              </a:rPr>
              <a:t>to</a:t>
            </a:r>
            <a:r>
              <a:rPr lang="zh-CN" altLang="en-US" b="1" dirty="0" smtClean="0">
                <a:solidFill>
                  <a:schemeClr val="bg1"/>
                </a:solidFill>
              </a:rPr>
              <a:t> </a:t>
            </a:r>
            <a:r>
              <a:rPr lang="en-US" altLang="zh-CN" b="1" dirty="0" smtClean="0">
                <a:solidFill>
                  <a:schemeClr val="bg1"/>
                </a:solidFill>
              </a:rPr>
              <a:t>Recommend</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Explicit</a:t>
            </a:r>
            <a:r>
              <a:rPr lang="zh-CN" altLang="en-US" b="1" dirty="0" smtClean="0">
                <a:solidFill>
                  <a:schemeClr val="bg1"/>
                </a:solidFill>
              </a:rPr>
              <a:t> </a:t>
            </a:r>
            <a:r>
              <a:rPr lang="en-US" altLang="zh-CN" b="1" dirty="0" smtClean="0">
                <a:solidFill>
                  <a:schemeClr val="bg1"/>
                </a:solidFill>
              </a:rPr>
              <a:t>and</a:t>
            </a:r>
            <a:r>
              <a:rPr lang="zh-CN" altLang="en-US" b="1" dirty="0" smtClean="0">
                <a:solidFill>
                  <a:schemeClr val="bg1"/>
                </a:solidFill>
              </a:rPr>
              <a:t> </a:t>
            </a:r>
            <a:r>
              <a:rPr lang="en-US" altLang="zh-CN" b="1" dirty="0" smtClean="0">
                <a:solidFill>
                  <a:schemeClr val="bg1"/>
                </a:solidFill>
              </a:rPr>
              <a:t>Implicit</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Relations.</a:t>
            </a:r>
            <a:r>
              <a:rPr lang="zh-CN" altLang="en-US" b="1" dirty="0" smtClean="0">
                <a:solidFill>
                  <a:schemeClr val="bg1"/>
                </a:solidFill>
              </a:rPr>
              <a:t> </a:t>
            </a:r>
            <a:r>
              <a:rPr lang="en-US" altLang="zh-CN" i="1" dirty="0" smtClean="0">
                <a:solidFill>
                  <a:schemeClr val="bg1"/>
                </a:solidFill>
              </a:rPr>
              <a:t>TIST</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2011.</a:t>
            </a:r>
            <a:endParaRPr lang="en-US" dirty="0">
              <a:solidFill>
                <a:schemeClr val="bg1"/>
              </a:solidFill>
            </a:endParaRPr>
          </a:p>
        </p:txBody>
      </p:sp>
    </p:spTree>
    <p:extLst>
      <p:ext uri="{BB962C8B-B14F-4D97-AF65-F5344CB8AC3E}">
        <p14:creationId xmlns:p14="http://schemas.microsoft.com/office/powerpoint/2010/main" val="8941003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a:t>
            </a:r>
            <a:r>
              <a:rPr lang="zh-CN" altLang="en-US" dirty="0"/>
              <a:t> </a:t>
            </a:r>
            <a:r>
              <a:rPr lang="en-US" altLang="zh-CN" dirty="0"/>
              <a:t>based</a:t>
            </a:r>
            <a:r>
              <a:rPr lang="zh-CN" altLang="en-US" dirty="0"/>
              <a:t> </a:t>
            </a:r>
            <a:r>
              <a:rPr lang="en-US" altLang="zh-CN" dirty="0"/>
              <a:t>Social</a:t>
            </a:r>
            <a:r>
              <a:rPr lang="zh-CN" altLang="en-US" dirty="0"/>
              <a:t> </a:t>
            </a:r>
            <a:r>
              <a:rPr lang="en-US" altLang="zh-CN" dirty="0"/>
              <a:t>Recommender</a:t>
            </a:r>
            <a:endParaRPr lang="en-US" dirty="0"/>
          </a:p>
        </p:txBody>
      </p:sp>
      <p:sp>
        <p:nvSpPr>
          <p:cNvPr id="3" name="Content Placeholder 2"/>
          <p:cNvSpPr>
            <a:spLocks noGrp="1"/>
          </p:cNvSpPr>
          <p:nvPr>
            <p:ph idx="1"/>
          </p:nvPr>
        </p:nvSpPr>
        <p:spPr/>
        <p:txBody>
          <a:bodyPr/>
          <a:lstStyle/>
          <a:p>
            <a:r>
              <a:rPr lang="en-US" altLang="zh-CN" dirty="0">
                <a:solidFill>
                  <a:srgbClr val="011C9A"/>
                </a:solidFill>
              </a:rPr>
              <a:t>“Social</a:t>
            </a:r>
            <a:r>
              <a:rPr lang="zh-CN" altLang="en-US" dirty="0">
                <a:solidFill>
                  <a:srgbClr val="011C9A"/>
                </a:solidFill>
              </a:rPr>
              <a:t> </a:t>
            </a:r>
            <a:r>
              <a:rPr lang="en-US" altLang="zh-CN" dirty="0">
                <a:solidFill>
                  <a:srgbClr val="011C9A"/>
                </a:solidFill>
              </a:rPr>
              <a:t>Trust”</a:t>
            </a:r>
            <a:r>
              <a:rPr lang="zh-CN" altLang="en-US" dirty="0">
                <a:solidFill>
                  <a:srgbClr val="011C9A"/>
                </a:solidFill>
              </a:rPr>
              <a:t> </a:t>
            </a:r>
            <a:r>
              <a:rPr lang="en-US" altLang="zh-CN" dirty="0">
                <a:solidFill>
                  <a:srgbClr val="011C9A"/>
                </a:solidFill>
              </a:rPr>
              <a:t>Ensemble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47</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78616"/>
            <a:ext cx="8229600" cy="2337149"/>
          </a:xfrm>
          <a:prstGeom prst="rect">
            <a:avLst/>
          </a:prstGeom>
        </p:spPr>
      </p:pic>
      <p:sp>
        <p:nvSpPr>
          <p:cNvPr id="6" name="Rectangle 5"/>
          <p:cNvSpPr/>
          <p:nvPr/>
        </p:nvSpPr>
        <p:spPr>
          <a:xfrm>
            <a:off x="2878953" y="2145670"/>
            <a:ext cx="2271776" cy="830997"/>
          </a:xfrm>
          <a:prstGeom prst="rect">
            <a:avLst/>
          </a:prstGeom>
        </p:spPr>
        <p:txBody>
          <a:bodyPr wrap="none">
            <a:spAutoFit/>
          </a:bodyPr>
          <a:lstStyle/>
          <a:p>
            <a:r>
              <a:rPr lang="en-US" altLang="zh-CN" sz="2400" dirty="0" smtClean="0"/>
              <a:t>From</a:t>
            </a:r>
            <a:r>
              <a:rPr lang="zh-CN" altLang="en-US" sz="2400" dirty="0" smtClean="0"/>
              <a:t> </a:t>
            </a:r>
            <a:r>
              <a:rPr lang="en-US" altLang="zh-CN" sz="2400" dirty="0" smtClean="0"/>
              <a:t>user-item</a:t>
            </a:r>
            <a:endParaRPr lang="zh-CN" altLang="en-US" sz="2400" dirty="0"/>
          </a:p>
          <a:p>
            <a:r>
              <a:rPr lang="en-US" altLang="zh-CN" sz="2400" dirty="0" smtClean="0"/>
              <a:t>matrix</a:t>
            </a:r>
            <a:endParaRPr lang="en-US" sz="2400" dirty="0"/>
          </a:p>
        </p:txBody>
      </p:sp>
      <p:sp>
        <p:nvSpPr>
          <p:cNvPr id="7" name="Rectangle 6"/>
          <p:cNvSpPr/>
          <p:nvPr/>
        </p:nvSpPr>
        <p:spPr>
          <a:xfrm>
            <a:off x="5406972" y="2330337"/>
            <a:ext cx="3023585" cy="461665"/>
          </a:xfrm>
          <a:prstGeom prst="rect">
            <a:avLst/>
          </a:prstGeom>
        </p:spPr>
        <p:txBody>
          <a:bodyPr wrap="none">
            <a:spAutoFit/>
          </a:bodyPr>
          <a:lstStyle/>
          <a:p>
            <a:r>
              <a:rPr lang="en-US" altLang="zh-CN" sz="2400" dirty="0" smtClean="0"/>
              <a:t>From</a:t>
            </a:r>
            <a:r>
              <a:rPr lang="zh-CN" altLang="en-US" sz="2400" dirty="0" smtClean="0"/>
              <a:t> </a:t>
            </a:r>
            <a:r>
              <a:rPr lang="en-US" altLang="zh-CN" sz="2400" dirty="0" smtClean="0">
                <a:solidFill>
                  <a:srgbClr val="FF0000"/>
                </a:solidFill>
              </a:rPr>
              <a:t>trusted</a:t>
            </a:r>
            <a:r>
              <a:rPr lang="zh-CN" altLang="en-US" sz="2400" dirty="0" smtClean="0">
                <a:solidFill>
                  <a:srgbClr val="FF0000"/>
                </a:solidFill>
              </a:rPr>
              <a:t> </a:t>
            </a:r>
            <a:r>
              <a:rPr lang="en-US" altLang="zh-CN" sz="2400" dirty="0" smtClean="0">
                <a:solidFill>
                  <a:srgbClr val="FF0000"/>
                </a:solidFill>
              </a:rPr>
              <a:t>friends</a:t>
            </a:r>
            <a:r>
              <a:rPr lang="zh-CN" altLang="en-US" sz="2400" dirty="0" smtClean="0">
                <a:solidFill>
                  <a:srgbClr val="FF0000"/>
                </a:solidFill>
              </a:rPr>
              <a:t> </a:t>
            </a:r>
            <a:endParaRPr lang="en-US" sz="2400" dirty="0">
              <a:solidFill>
                <a:srgbClr val="FF0000"/>
              </a:solidFill>
            </a:endParaRPr>
          </a:p>
        </p:txBody>
      </p:sp>
      <p:cxnSp>
        <p:nvCxnSpPr>
          <p:cNvPr id="8" name="Straight Arrow Connector 7"/>
          <p:cNvCxnSpPr/>
          <p:nvPr/>
        </p:nvCxnSpPr>
        <p:spPr>
          <a:xfrm>
            <a:off x="3968496" y="2792002"/>
            <a:ext cx="329185" cy="7192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510528" y="2792002"/>
            <a:ext cx="408236" cy="7192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3968496" y="4077518"/>
            <a:ext cx="10586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406972" y="4077518"/>
            <a:ext cx="28774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0" y="6174522"/>
            <a:ext cx="9144000" cy="646331"/>
          </a:xfrm>
          <a:prstGeom prst="rect">
            <a:avLst/>
          </a:prstGeom>
        </p:spPr>
        <p:txBody>
          <a:bodyPr wrap="square">
            <a:spAutoFit/>
          </a:bodyPr>
          <a:lstStyle/>
          <a:p>
            <a:r>
              <a:rPr lang="en-US" altLang="zh-CN" dirty="0" smtClean="0">
                <a:solidFill>
                  <a:schemeClr val="bg1"/>
                </a:solidFill>
              </a:rPr>
              <a:t>Ma</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Learning</a:t>
            </a:r>
            <a:r>
              <a:rPr lang="zh-CN" altLang="en-US" b="1" dirty="0" smtClean="0">
                <a:solidFill>
                  <a:schemeClr val="bg1"/>
                </a:solidFill>
              </a:rPr>
              <a:t> </a:t>
            </a:r>
            <a:r>
              <a:rPr lang="en-US" altLang="zh-CN" b="1" dirty="0" smtClean="0">
                <a:solidFill>
                  <a:schemeClr val="bg1"/>
                </a:solidFill>
              </a:rPr>
              <a:t>to</a:t>
            </a:r>
            <a:r>
              <a:rPr lang="zh-CN" altLang="en-US" b="1" dirty="0" smtClean="0">
                <a:solidFill>
                  <a:schemeClr val="bg1"/>
                </a:solidFill>
              </a:rPr>
              <a:t> </a:t>
            </a:r>
            <a:r>
              <a:rPr lang="en-US" altLang="zh-CN" b="1" dirty="0" smtClean="0">
                <a:solidFill>
                  <a:schemeClr val="bg1"/>
                </a:solidFill>
              </a:rPr>
              <a:t>Recommend</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Trust</a:t>
            </a:r>
            <a:r>
              <a:rPr lang="zh-CN" altLang="en-US" b="1" dirty="0" smtClean="0">
                <a:solidFill>
                  <a:schemeClr val="bg1"/>
                </a:solidFill>
              </a:rPr>
              <a:t> </a:t>
            </a:r>
            <a:r>
              <a:rPr lang="en-US" altLang="zh-CN" b="1" dirty="0" smtClean="0">
                <a:solidFill>
                  <a:schemeClr val="bg1"/>
                </a:solidFill>
              </a:rPr>
              <a:t>Ensemble.</a:t>
            </a:r>
            <a:r>
              <a:rPr lang="zh-CN" altLang="en-US" b="1" dirty="0" smtClean="0">
                <a:solidFill>
                  <a:schemeClr val="bg1"/>
                </a:solidFill>
              </a:rPr>
              <a:t> </a:t>
            </a:r>
            <a:r>
              <a:rPr lang="en-US" altLang="zh-CN" i="1" dirty="0" smtClean="0">
                <a:solidFill>
                  <a:schemeClr val="bg1"/>
                </a:solidFill>
              </a:rPr>
              <a:t>SIGIR</a:t>
            </a:r>
            <a:r>
              <a:rPr lang="en-US" dirty="0" smtClean="0">
                <a:solidFill>
                  <a:schemeClr val="bg1"/>
                </a:solidFill>
              </a:rPr>
              <a:t>, 20</a:t>
            </a:r>
            <a:r>
              <a:rPr lang="en-US" altLang="zh-CN" dirty="0" smtClean="0">
                <a:solidFill>
                  <a:schemeClr val="bg1"/>
                </a:solidFill>
              </a:rPr>
              <a:t>09</a:t>
            </a:r>
            <a:r>
              <a:rPr lang="en-US" dirty="0" smtClean="0">
                <a:solidFill>
                  <a:schemeClr val="bg1"/>
                </a:solidFill>
              </a:rPr>
              <a:t>.</a:t>
            </a:r>
            <a:r>
              <a:rPr lang="zh-CN" altLang="en-US" dirty="0" smtClean="0">
                <a:solidFill>
                  <a:schemeClr val="bg1"/>
                </a:solidFill>
              </a:rPr>
              <a:t> </a:t>
            </a:r>
            <a:r>
              <a:rPr lang="en-US" altLang="zh-CN" b="1" dirty="0" smtClean="0">
                <a:solidFill>
                  <a:schemeClr val="bg1"/>
                </a:solidFill>
              </a:rPr>
              <a:t>Learning</a:t>
            </a:r>
            <a:r>
              <a:rPr lang="zh-CN" altLang="en-US" b="1" dirty="0" smtClean="0">
                <a:solidFill>
                  <a:schemeClr val="bg1"/>
                </a:solidFill>
              </a:rPr>
              <a:t> </a:t>
            </a:r>
            <a:r>
              <a:rPr lang="en-US" altLang="zh-CN" b="1" dirty="0" smtClean="0">
                <a:solidFill>
                  <a:schemeClr val="bg1"/>
                </a:solidFill>
              </a:rPr>
              <a:t>to</a:t>
            </a:r>
            <a:r>
              <a:rPr lang="zh-CN" altLang="en-US" b="1" dirty="0" smtClean="0">
                <a:solidFill>
                  <a:schemeClr val="bg1"/>
                </a:solidFill>
              </a:rPr>
              <a:t> </a:t>
            </a:r>
            <a:r>
              <a:rPr lang="en-US" altLang="zh-CN" b="1" dirty="0" smtClean="0">
                <a:solidFill>
                  <a:schemeClr val="bg1"/>
                </a:solidFill>
              </a:rPr>
              <a:t>Recommend</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Explicit</a:t>
            </a:r>
            <a:r>
              <a:rPr lang="zh-CN" altLang="en-US" b="1" dirty="0" smtClean="0">
                <a:solidFill>
                  <a:schemeClr val="bg1"/>
                </a:solidFill>
              </a:rPr>
              <a:t> </a:t>
            </a:r>
            <a:r>
              <a:rPr lang="en-US" altLang="zh-CN" b="1" dirty="0" smtClean="0">
                <a:solidFill>
                  <a:schemeClr val="bg1"/>
                </a:solidFill>
              </a:rPr>
              <a:t>and</a:t>
            </a:r>
            <a:r>
              <a:rPr lang="zh-CN" altLang="en-US" b="1" dirty="0" smtClean="0">
                <a:solidFill>
                  <a:schemeClr val="bg1"/>
                </a:solidFill>
              </a:rPr>
              <a:t> </a:t>
            </a:r>
            <a:r>
              <a:rPr lang="en-US" altLang="zh-CN" b="1" dirty="0" smtClean="0">
                <a:solidFill>
                  <a:schemeClr val="bg1"/>
                </a:solidFill>
              </a:rPr>
              <a:t>Implicit</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Relations.</a:t>
            </a:r>
            <a:r>
              <a:rPr lang="zh-CN" altLang="en-US" b="1" dirty="0" smtClean="0">
                <a:solidFill>
                  <a:schemeClr val="bg1"/>
                </a:solidFill>
              </a:rPr>
              <a:t> </a:t>
            </a:r>
            <a:r>
              <a:rPr lang="en-US" altLang="zh-CN" i="1" dirty="0" smtClean="0">
                <a:solidFill>
                  <a:schemeClr val="bg1"/>
                </a:solidFill>
              </a:rPr>
              <a:t>TIST</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2011.</a:t>
            </a:r>
            <a:endParaRPr lang="en-US" dirty="0">
              <a:solidFill>
                <a:schemeClr val="bg1"/>
              </a:solidFill>
            </a:endParaRPr>
          </a:p>
        </p:txBody>
      </p:sp>
    </p:spTree>
    <p:extLst>
      <p:ext uri="{BB962C8B-B14F-4D97-AF65-F5344CB8AC3E}">
        <p14:creationId xmlns:p14="http://schemas.microsoft.com/office/powerpoint/2010/main" val="11445241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a:t>
            </a:r>
            <a:r>
              <a:rPr lang="zh-CN" altLang="en-US" dirty="0"/>
              <a:t> </a:t>
            </a:r>
            <a:r>
              <a:rPr lang="en-US" altLang="zh-CN" dirty="0"/>
              <a:t>based</a:t>
            </a:r>
            <a:r>
              <a:rPr lang="zh-CN" altLang="en-US" dirty="0"/>
              <a:t> </a:t>
            </a:r>
            <a:r>
              <a:rPr lang="en-US" altLang="zh-CN" dirty="0"/>
              <a:t>Social</a:t>
            </a:r>
            <a:r>
              <a:rPr lang="zh-CN" altLang="en-US" dirty="0"/>
              <a:t> </a:t>
            </a:r>
            <a:r>
              <a:rPr lang="en-US" altLang="zh-CN" dirty="0"/>
              <a:t>Recommender</a:t>
            </a:r>
            <a:endParaRPr lang="en-US" dirty="0"/>
          </a:p>
        </p:txBody>
      </p:sp>
      <p:sp>
        <p:nvSpPr>
          <p:cNvPr id="3" name="Content Placeholder 2"/>
          <p:cNvSpPr>
            <a:spLocks noGrp="1"/>
          </p:cNvSpPr>
          <p:nvPr>
            <p:ph idx="1"/>
          </p:nvPr>
        </p:nvSpPr>
        <p:spPr/>
        <p:txBody>
          <a:bodyPr/>
          <a:lstStyle/>
          <a:p>
            <a:r>
              <a:rPr lang="en-US" altLang="zh-CN" dirty="0">
                <a:solidFill>
                  <a:srgbClr val="011C9A"/>
                </a:solidFill>
              </a:rPr>
              <a:t>“Social</a:t>
            </a:r>
            <a:r>
              <a:rPr lang="zh-CN" altLang="en-US" dirty="0">
                <a:solidFill>
                  <a:srgbClr val="011C9A"/>
                </a:solidFill>
              </a:rPr>
              <a:t> </a:t>
            </a:r>
            <a:r>
              <a:rPr lang="en-US" altLang="zh-CN" dirty="0">
                <a:solidFill>
                  <a:srgbClr val="011C9A"/>
                </a:solidFill>
              </a:rPr>
              <a:t>Trust”</a:t>
            </a:r>
            <a:r>
              <a:rPr lang="zh-CN" altLang="en-US" dirty="0">
                <a:solidFill>
                  <a:srgbClr val="011C9A"/>
                </a:solidFill>
              </a:rPr>
              <a:t> </a:t>
            </a:r>
            <a:r>
              <a:rPr lang="en-US" altLang="zh-CN" dirty="0">
                <a:solidFill>
                  <a:srgbClr val="011C9A"/>
                </a:solidFill>
              </a:rPr>
              <a:t>Ensemble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243" y="2153076"/>
            <a:ext cx="4873401" cy="3892124"/>
          </a:xfrm>
          <a:prstGeom prst="rect">
            <a:avLst/>
          </a:prstGeom>
        </p:spPr>
      </p:pic>
      <p:sp>
        <p:nvSpPr>
          <p:cNvPr id="6" name="Rectangle 5"/>
          <p:cNvSpPr/>
          <p:nvPr/>
        </p:nvSpPr>
        <p:spPr>
          <a:xfrm>
            <a:off x="1164047" y="3178085"/>
            <a:ext cx="1366080" cy="1200329"/>
          </a:xfrm>
          <a:prstGeom prst="rect">
            <a:avLst/>
          </a:prstGeom>
        </p:spPr>
        <p:txBody>
          <a:bodyPr wrap="none">
            <a:spAutoFit/>
          </a:bodyPr>
          <a:lstStyle/>
          <a:p>
            <a:r>
              <a:rPr lang="en-US" altLang="zh-CN" sz="2400" i="1" dirty="0" smtClean="0">
                <a:solidFill>
                  <a:srgbClr val="011C9A"/>
                </a:solidFill>
              </a:rPr>
              <a:t>Gradient</a:t>
            </a:r>
            <a:endParaRPr lang="zh-CN" altLang="en-US" sz="2400" i="1" dirty="0" smtClean="0">
              <a:solidFill>
                <a:srgbClr val="011C9A"/>
              </a:solidFill>
            </a:endParaRPr>
          </a:p>
          <a:p>
            <a:r>
              <a:rPr lang="en-US" altLang="zh-CN" sz="2400" i="1" dirty="0" smtClean="0">
                <a:solidFill>
                  <a:srgbClr val="011C9A"/>
                </a:solidFill>
              </a:rPr>
              <a:t>Descent</a:t>
            </a:r>
            <a:endParaRPr lang="zh-CN" altLang="en-US" sz="2400" i="1" dirty="0">
              <a:solidFill>
                <a:srgbClr val="011C9A"/>
              </a:solidFill>
            </a:endParaRPr>
          </a:p>
          <a:p>
            <a:r>
              <a:rPr lang="en-US" altLang="zh-CN" sz="2400" i="1" dirty="0" smtClean="0"/>
              <a:t>Methods</a:t>
            </a:r>
            <a:endParaRPr lang="en-US" sz="2400" i="1" dirty="0"/>
          </a:p>
        </p:txBody>
      </p:sp>
      <p:sp>
        <p:nvSpPr>
          <p:cNvPr id="8" name="Rectangle 7"/>
          <p:cNvSpPr/>
          <p:nvPr/>
        </p:nvSpPr>
        <p:spPr>
          <a:xfrm>
            <a:off x="0" y="6174522"/>
            <a:ext cx="9144000" cy="646331"/>
          </a:xfrm>
          <a:prstGeom prst="rect">
            <a:avLst/>
          </a:prstGeom>
        </p:spPr>
        <p:txBody>
          <a:bodyPr wrap="square">
            <a:spAutoFit/>
          </a:bodyPr>
          <a:lstStyle/>
          <a:p>
            <a:r>
              <a:rPr lang="en-US" altLang="zh-CN" dirty="0" smtClean="0">
                <a:solidFill>
                  <a:schemeClr val="bg1"/>
                </a:solidFill>
              </a:rPr>
              <a:t>Ma</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Learning</a:t>
            </a:r>
            <a:r>
              <a:rPr lang="zh-CN" altLang="en-US" b="1" dirty="0" smtClean="0">
                <a:solidFill>
                  <a:schemeClr val="bg1"/>
                </a:solidFill>
              </a:rPr>
              <a:t> </a:t>
            </a:r>
            <a:r>
              <a:rPr lang="en-US" altLang="zh-CN" b="1" dirty="0" smtClean="0">
                <a:solidFill>
                  <a:schemeClr val="bg1"/>
                </a:solidFill>
              </a:rPr>
              <a:t>to</a:t>
            </a:r>
            <a:r>
              <a:rPr lang="zh-CN" altLang="en-US" b="1" dirty="0" smtClean="0">
                <a:solidFill>
                  <a:schemeClr val="bg1"/>
                </a:solidFill>
              </a:rPr>
              <a:t> </a:t>
            </a:r>
            <a:r>
              <a:rPr lang="en-US" altLang="zh-CN" b="1" dirty="0" smtClean="0">
                <a:solidFill>
                  <a:schemeClr val="bg1"/>
                </a:solidFill>
              </a:rPr>
              <a:t>Recommend</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Trust</a:t>
            </a:r>
            <a:r>
              <a:rPr lang="zh-CN" altLang="en-US" b="1" dirty="0" smtClean="0">
                <a:solidFill>
                  <a:schemeClr val="bg1"/>
                </a:solidFill>
              </a:rPr>
              <a:t> </a:t>
            </a:r>
            <a:r>
              <a:rPr lang="en-US" altLang="zh-CN" b="1" dirty="0" smtClean="0">
                <a:solidFill>
                  <a:schemeClr val="bg1"/>
                </a:solidFill>
              </a:rPr>
              <a:t>Ensemble.</a:t>
            </a:r>
            <a:r>
              <a:rPr lang="zh-CN" altLang="en-US" b="1" dirty="0" smtClean="0">
                <a:solidFill>
                  <a:schemeClr val="bg1"/>
                </a:solidFill>
              </a:rPr>
              <a:t> </a:t>
            </a:r>
            <a:r>
              <a:rPr lang="en-US" altLang="zh-CN" i="1" dirty="0" smtClean="0">
                <a:solidFill>
                  <a:schemeClr val="bg1"/>
                </a:solidFill>
              </a:rPr>
              <a:t>SIGIR</a:t>
            </a:r>
            <a:r>
              <a:rPr lang="en-US" dirty="0" smtClean="0">
                <a:solidFill>
                  <a:schemeClr val="bg1"/>
                </a:solidFill>
              </a:rPr>
              <a:t>, 20</a:t>
            </a:r>
            <a:r>
              <a:rPr lang="en-US" altLang="zh-CN" dirty="0" smtClean="0">
                <a:solidFill>
                  <a:schemeClr val="bg1"/>
                </a:solidFill>
              </a:rPr>
              <a:t>09</a:t>
            </a:r>
            <a:r>
              <a:rPr lang="en-US" dirty="0" smtClean="0">
                <a:solidFill>
                  <a:schemeClr val="bg1"/>
                </a:solidFill>
              </a:rPr>
              <a:t>.</a:t>
            </a:r>
            <a:r>
              <a:rPr lang="zh-CN" altLang="en-US" dirty="0" smtClean="0">
                <a:solidFill>
                  <a:schemeClr val="bg1"/>
                </a:solidFill>
              </a:rPr>
              <a:t> </a:t>
            </a:r>
            <a:r>
              <a:rPr lang="en-US" altLang="zh-CN" b="1" dirty="0" smtClean="0">
                <a:solidFill>
                  <a:schemeClr val="bg1"/>
                </a:solidFill>
              </a:rPr>
              <a:t>Learning</a:t>
            </a:r>
            <a:r>
              <a:rPr lang="zh-CN" altLang="en-US" b="1" dirty="0" smtClean="0">
                <a:solidFill>
                  <a:schemeClr val="bg1"/>
                </a:solidFill>
              </a:rPr>
              <a:t> </a:t>
            </a:r>
            <a:r>
              <a:rPr lang="en-US" altLang="zh-CN" b="1" dirty="0" smtClean="0">
                <a:solidFill>
                  <a:schemeClr val="bg1"/>
                </a:solidFill>
              </a:rPr>
              <a:t>to</a:t>
            </a:r>
            <a:r>
              <a:rPr lang="zh-CN" altLang="en-US" b="1" dirty="0" smtClean="0">
                <a:solidFill>
                  <a:schemeClr val="bg1"/>
                </a:solidFill>
              </a:rPr>
              <a:t> </a:t>
            </a:r>
            <a:r>
              <a:rPr lang="en-US" altLang="zh-CN" b="1" dirty="0" smtClean="0">
                <a:solidFill>
                  <a:schemeClr val="bg1"/>
                </a:solidFill>
              </a:rPr>
              <a:t>Recommend</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Explicit</a:t>
            </a:r>
            <a:r>
              <a:rPr lang="zh-CN" altLang="en-US" b="1" dirty="0" smtClean="0">
                <a:solidFill>
                  <a:schemeClr val="bg1"/>
                </a:solidFill>
              </a:rPr>
              <a:t> </a:t>
            </a:r>
            <a:r>
              <a:rPr lang="en-US" altLang="zh-CN" b="1" dirty="0" smtClean="0">
                <a:solidFill>
                  <a:schemeClr val="bg1"/>
                </a:solidFill>
              </a:rPr>
              <a:t>and</a:t>
            </a:r>
            <a:r>
              <a:rPr lang="zh-CN" altLang="en-US" b="1" dirty="0" smtClean="0">
                <a:solidFill>
                  <a:schemeClr val="bg1"/>
                </a:solidFill>
              </a:rPr>
              <a:t> </a:t>
            </a:r>
            <a:r>
              <a:rPr lang="en-US" altLang="zh-CN" b="1" dirty="0" smtClean="0">
                <a:solidFill>
                  <a:schemeClr val="bg1"/>
                </a:solidFill>
              </a:rPr>
              <a:t>Implicit</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Relations.</a:t>
            </a:r>
            <a:r>
              <a:rPr lang="zh-CN" altLang="en-US" b="1" dirty="0" smtClean="0">
                <a:solidFill>
                  <a:schemeClr val="bg1"/>
                </a:solidFill>
              </a:rPr>
              <a:t> </a:t>
            </a:r>
            <a:r>
              <a:rPr lang="en-US" altLang="zh-CN" i="1" dirty="0" smtClean="0">
                <a:solidFill>
                  <a:schemeClr val="bg1"/>
                </a:solidFill>
              </a:rPr>
              <a:t>TIST</a:t>
            </a:r>
            <a:r>
              <a:rPr lang="en-US" altLang="zh-CN" dirty="0" smtClean="0">
                <a:solidFill>
                  <a:schemeClr val="bg1"/>
                </a:solidFill>
              </a:rPr>
              <a:t>,</a:t>
            </a:r>
            <a:r>
              <a:rPr lang="zh-CN" altLang="en-US" dirty="0" smtClean="0">
                <a:solidFill>
                  <a:schemeClr val="bg1"/>
                </a:solidFill>
              </a:rPr>
              <a:t> </a:t>
            </a:r>
            <a:r>
              <a:rPr lang="en-US" altLang="zh-CN" dirty="0" smtClean="0">
                <a:solidFill>
                  <a:schemeClr val="bg1"/>
                </a:solidFill>
              </a:rPr>
              <a:t>2011.</a:t>
            </a:r>
            <a:endParaRPr lang="en-US" dirty="0">
              <a:solidFill>
                <a:schemeClr val="bg1"/>
              </a:solidFill>
            </a:endParaRPr>
          </a:p>
        </p:txBody>
      </p:sp>
    </p:spTree>
    <p:extLst>
      <p:ext uri="{BB962C8B-B14F-4D97-AF65-F5344CB8AC3E}">
        <p14:creationId xmlns:p14="http://schemas.microsoft.com/office/powerpoint/2010/main" val="19055556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a:t>
            </a:r>
            <a:r>
              <a:rPr lang="zh-CN" altLang="en-US" dirty="0"/>
              <a:t> </a:t>
            </a:r>
            <a:r>
              <a:rPr lang="en-US" altLang="zh-CN" dirty="0"/>
              <a:t>based</a:t>
            </a:r>
            <a:r>
              <a:rPr lang="zh-CN" altLang="en-US" dirty="0"/>
              <a:t> </a:t>
            </a:r>
            <a:r>
              <a:rPr lang="en-US" altLang="zh-CN" dirty="0"/>
              <a:t>Social</a:t>
            </a:r>
            <a:r>
              <a:rPr lang="zh-CN" altLang="en-US" dirty="0"/>
              <a:t> </a:t>
            </a:r>
            <a:r>
              <a:rPr lang="en-US" altLang="zh-CN" dirty="0"/>
              <a:t>Recommender</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SoReg</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49</a:t>
            </a:fld>
            <a:endParaRPr lang="en-US"/>
          </a:p>
        </p:txBody>
      </p:sp>
      <p:sp>
        <p:nvSpPr>
          <p:cNvPr id="5" name="Rectangle 4"/>
          <p:cNvSpPr/>
          <p:nvPr/>
        </p:nvSpPr>
        <p:spPr>
          <a:xfrm>
            <a:off x="0" y="6174522"/>
            <a:ext cx="9144000" cy="400110"/>
          </a:xfrm>
          <a:prstGeom prst="rect">
            <a:avLst/>
          </a:prstGeom>
        </p:spPr>
        <p:txBody>
          <a:bodyPr wrap="square">
            <a:spAutoFit/>
          </a:bodyPr>
          <a:lstStyle/>
          <a:p>
            <a:r>
              <a:rPr lang="en-US" altLang="zh-CN" sz="2000" dirty="0" smtClean="0">
                <a:solidFill>
                  <a:schemeClr val="bg1"/>
                </a:solidFill>
              </a:rPr>
              <a:t>Ma</a:t>
            </a:r>
            <a:r>
              <a:rPr lang="zh-CN" altLang="en-US" sz="2000" dirty="0" smtClean="0">
                <a:solidFill>
                  <a:schemeClr val="bg1"/>
                </a:solidFill>
              </a:rPr>
              <a:t> </a:t>
            </a:r>
            <a:r>
              <a:rPr lang="en-US" sz="2000" dirty="0" smtClean="0">
                <a:solidFill>
                  <a:schemeClr val="bg1"/>
                </a:solidFill>
              </a:rPr>
              <a:t>et al. </a:t>
            </a:r>
            <a:r>
              <a:rPr lang="en-US" altLang="zh-CN" sz="2000" b="1" dirty="0" smtClean="0">
                <a:solidFill>
                  <a:schemeClr val="bg1"/>
                </a:solidFill>
              </a:rPr>
              <a:t>Recommender</a:t>
            </a:r>
            <a:r>
              <a:rPr lang="zh-CN" altLang="en-US" sz="2000" b="1" dirty="0" smtClean="0">
                <a:solidFill>
                  <a:schemeClr val="bg1"/>
                </a:solidFill>
              </a:rPr>
              <a:t> </a:t>
            </a:r>
            <a:r>
              <a:rPr lang="en-US" altLang="zh-CN" sz="2000" b="1" dirty="0" smtClean="0">
                <a:solidFill>
                  <a:schemeClr val="bg1"/>
                </a:solidFill>
              </a:rPr>
              <a:t>Systems</a:t>
            </a:r>
            <a:r>
              <a:rPr lang="zh-CN" altLang="en-US" sz="2000" b="1" dirty="0" smtClean="0">
                <a:solidFill>
                  <a:schemeClr val="bg1"/>
                </a:solidFill>
              </a:rPr>
              <a:t> </a:t>
            </a:r>
            <a:r>
              <a:rPr lang="en-US" altLang="zh-CN" sz="2000" b="1" dirty="0" smtClean="0">
                <a:solidFill>
                  <a:schemeClr val="bg1"/>
                </a:solidFill>
              </a:rPr>
              <a:t>with</a:t>
            </a:r>
            <a:r>
              <a:rPr lang="zh-CN" altLang="en-US" sz="2000" b="1" dirty="0" smtClean="0">
                <a:solidFill>
                  <a:schemeClr val="bg1"/>
                </a:solidFill>
              </a:rPr>
              <a:t> </a:t>
            </a:r>
            <a:r>
              <a:rPr lang="en-US" altLang="zh-CN" sz="2000" b="1" dirty="0" smtClean="0">
                <a:solidFill>
                  <a:schemeClr val="bg1"/>
                </a:solidFill>
              </a:rPr>
              <a:t>Social</a:t>
            </a:r>
            <a:r>
              <a:rPr lang="zh-CN" altLang="en-US" sz="2000" b="1" dirty="0" smtClean="0">
                <a:solidFill>
                  <a:schemeClr val="bg1"/>
                </a:solidFill>
              </a:rPr>
              <a:t> </a:t>
            </a:r>
            <a:r>
              <a:rPr lang="en-US" altLang="zh-CN" sz="2000" b="1" dirty="0" smtClean="0">
                <a:solidFill>
                  <a:schemeClr val="bg1"/>
                </a:solidFill>
              </a:rPr>
              <a:t>Regularization.</a:t>
            </a:r>
            <a:r>
              <a:rPr lang="zh-CN" altLang="en-US" sz="2000" b="1" dirty="0" smtClean="0">
                <a:solidFill>
                  <a:schemeClr val="bg1"/>
                </a:solidFill>
              </a:rPr>
              <a:t> </a:t>
            </a:r>
            <a:r>
              <a:rPr lang="en-US" altLang="zh-CN" sz="2000" i="1" dirty="0" smtClean="0">
                <a:solidFill>
                  <a:schemeClr val="bg1"/>
                </a:solidFill>
              </a:rPr>
              <a:t>WSDM</a:t>
            </a:r>
            <a:r>
              <a:rPr lang="en-US" sz="2000" dirty="0" smtClean="0">
                <a:solidFill>
                  <a:schemeClr val="bg1"/>
                </a:solidFill>
              </a:rPr>
              <a:t>, 20</a:t>
            </a:r>
            <a:r>
              <a:rPr lang="en-US" altLang="zh-CN" sz="2000" dirty="0" smtClean="0">
                <a:solidFill>
                  <a:schemeClr val="bg1"/>
                </a:solidFill>
              </a:rPr>
              <a:t>11.</a:t>
            </a:r>
            <a:endParaRPr lang="en-US" sz="2000" dirty="0">
              <a:solidFill>
                <a:schemeClr val="bg1"/>
              </a:solidFill>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707325"/>
            <a:ext cx="8235565" cy="2801937"/>
          </a:xfrm>
          <a:prstGeom prst="rect">
            <a:avLst/>
          </a:prstGeom>
        </p:spPr>
      </p:pic>
      <p:sp>
        <p:nvSpPr>
          <p:cNvPr id="11" name="Rectangle 10"/>
          <p:cNvSpPr/>
          <p:nvPr/>
        </p:nvSpPr>
        <p:spPr>
          <a:xfrm>
            <a:off x="2361669" y="1876328"/>
            <a:ext cx="6319166" cy="830997"/>
          </a:xfrm>
          <a:prstGeom prst="rect">
            <a:avLst/>
          </a:prstGeom>
        </p:spPr>
        <p:txBody>
          <a:bodyPr wrap="none">
            <a:spAutoFit/>
          </a:bodyPr>
          <a:lstStyle/>
          <a:p>
            <a:r>
              <a:rPr lang="en-US" altLang="zh-CN" sz="2400" b="1" dirty="0" smtClean="0">
                <a:solidFill>
                  <a:srgbClr val="011C9A"/>
                </a:solidFill>
              </a:rPr>
              <a:t>Average-based</a:t>
            </a:r>
            <a:r>
              <a:rPr lang="zh-CN" altLang="en-US" sz="2400" b="1" dirty="0" smtClean="0">
                <a:solidFill>
                  <a:srgbClr val="011C9A"/>
                </a:solidFill>
              </a:rPr>
              <a:t> </a:t>
            </a:r>
            <a:r>
              <a:rPr lang="en-US" altLang="zh-CN" sz="2400" b="1" dirty="0" smtClean="0">
                <a:solidFill>
                  <a:srgbClr val="011C9A"/>
                </a:solidFill>
              </a:rPr>
              <a:t>regularization:</a:t>
            </a:r>
            <a:endParaRPr lang="zh-CN" altLang="en-US" sz="2400" b="1" dirty="0" smtClean="0">
              <a:solidFill>
                <a:srgbClr val="011C9A"/>
              </a:solidFill>
            </a:endParaRPr>
          </a:p>
          <a:p>
            <a:r>
              <a:rPr lang="en-US" altLang="zh-CN" sz="2400" dirty="0" smtClean="0"/>
              <a:t>Regularize</a:t>
            </a:r>
            <a:r>
              <a:rPr lang="zh-CN" altLang="en-US" sz="2400" dirty="0" smtClean="0"/>
              <a:t> </a:t>
            </a:r>
            <a:r>
              <a:rPr lang="en-US" altLang="zh-CN" sz="2400" dirty="0" smtClean="0"/>
              <a:t>with</a:t>
            </a:r>
            <a:r>
              <a:rPr lang="zh-CN" altLang="en-US" sz="2400" dirty="0" smtClean="0"/>
              <a:t> </a:t>
            </a:r>
            <a:r>
              <a:rPr lang="en-US" altLang="zh-CN" sz="2400" dirty="0" smtClean="0"/>
              <a:t>the</a:t>
            </a:r>
            <a:r>
              <a:rPr lang="zh-CN" altLang="en-US" sz="2400" dirty="0" smtClean="0"/>
              <a:t> </a:t>
            </a:r>
            <a:r>
              <a:rPr lang="en-US" altLang="zh-CN" sz="2400" dirty="0" smtClean="0"/>
              <a:t>average</a:t>
            </a:r>
            <a:r>
              <a:rPr lang="zh-CN" altLang="en-US" sz="2400" dirty="0" smtClean="0"/>
              <a:t> </a:t>
            </a:r>
            <a:r>
              <a:rPr lang="en-US" altLang="zh-CN" sz="2400" dirty="0" smtClean="0"/>
              <a:t>of</a:t>
            </a:r>
            <a:r>
              <a:rPr lang="zh-CN" altLang="en-US" sz="2400" dirty="0" smtClean="0"/>
              <a:t> </a:t>
            </a:r>
            <a:r>
              <a:rPr lang="en-US" altLang="zh-CN" sz="2400" dirty="0" smtClean="0"/>
              <a:t>friends’</a:t>
            </a:r>
            <a:r>
              <a:rPr lang="zh-CN" altLang="en-US" sz="2400" dirty="0" smtClean="0"/>
              <a:t> </a:t>
            </a:r>
            <a:r>
              <a:rPr lang="en-US" altLang="zh-CN" sz="2400" dirty="0" smtClean="0"/>
              <a:t>tastes</a:t>
            </a:r>
            <a:endParaRPr lang="en-US" sz="2400" dirty="0"/>
          </a:p>
        </p:txBody>
      </p:sp>
      <p:cxnSp>
        <p:nvCxnSpPr>
          <p:cNvPr id="12" name="Straight Arrow Connector 11"/>
          <p:cNvCxnSpPr/>
          <p:nvPr/>
        </p:nvCxnSpPr>
        <p:spPr>
          <a:xfrm>
            <a:off x="7110465" y="2707325"/>
            <a:ext cx="144774" cy="9131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670893" y="3749748"/>
            <a:ext cx="6015907" cy="9859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46460" y="5483761"/>
            <a:ext cx="7451079" cy="461665"/>
          </a:xfrm>
          <a:prstGeom prst="rect">
            <a:avLst/>
          </a:prstGeom>
        </p:spPr>
        <p:txBody>
          <a:bodyPr wrap="none">
            <a:spAutoFit/>
          </a:bodyPr>
          <a:lstStyle/>
          <a:p>
            <a:r>
              <a:rPr lang="en-US" altLang="zh-CN" sz="2400" b="1" dirty="0" smtClean="0">
                <a:solidFill>
                  <a:srgbClr val="FF0000"/>
                </a:solidFill>
              </a:rPr>
              <a:t>Information</a:t>
            </a:r>
            <a:r>
              <a:rPr lang="zh-CN" altLang="en-US" sz="2400" b="1" dirty="0" smtClean="0">
                <a:solidFill>
                  <a:srgbClr val="FF0000"/>
                </a:solidFill>
              </a:rPr>
              <a:t> </a:t>
            </a:r>
            <a:r>
              <a:rPr lang="en-US" altLang="zh-CN" sz="2400" b="1" dirty="0" smtClean="0">
                <a:solidFill>
                  <a:srgbClr val="FF0000"/>
                </a:solidFill>
              </a:rPr>
              <a:t>loss:</a:t>
            </a:r>
            <a:r>
              <a:rPr lang="zh-CN" altLang="en-US" sz="2400" b="1" dirty="0">
                <a:solidFill>
                  <a:srgbClr val="FF0000"/>
                </a:solidFill>
              </a:rPr>
              <a:t> </a:t>
            </a:r>
            <a:r>
              <a:rPr lang="en-US" altLang="zh-CN" sz="2400" dirty="0" smtClean="0"/>
              <a:t>Friends</a:t>
            </a:r>
            <a:r>
              <a:rPr lang="zh-CN" altLang="en-US" sz="2400" dirty="0" smtClean="0"/>
              <a:t> </a:t>
            </a:r>
            <a:r>
              <a:rPr lang="en-US" altLang="zh-CN" sz="2400" dirty="0" smtClean="0"/>
              <a:t>may</a:t>
            </a:r>
            <a:r>
              <a:rPr lang="zh-CN" altLang="en-US" sz="2400" dirty="0" smtClean="0"/>
              <a:t> </a:t>
            </a:r>
            <a:r>
              <a:rPr lang="en-US" altLang="zh-CN" sz="2400" dirty="0" smtClean="0"/>
              <a:t>have</a:t>
            </a:r>
            <a:r>
              <a:rPr lang="zh-CN" altLang="en-US" sz="2400" dirty="0" smtClean="0"/>
              <a:t> </a:t>
            </a:r>
            <a:r>
              <a:rPr lang="en-US" altLang="zh-CN" sz="2400" dirty="0" smtClean="0"/>
              <a:t>diverse</a:t>
            </a:r>
            <a:r>
              <a:rPr lang="zh-CN" altLang="en-US" sz="2400" dirty="0" smtClean="0"/>
              <a:t> </a:t>
            </a:r>
            <a:r>
              <a:rPr lang="en-US" altLang="zh-CN" sz="2400" dirty="0" smtClean="0"/>
              <a:t>tastes!!!</a:t>
            </a:r>
            <a:endParaRPr lang="en-US" sz="2400" dirty="0"/>
          </a:p>
        </p:txBody>
      </p:sp>
    </p:spTree>
    <p:extLst>
      <p:ext uri="{BB962C8B-B14F-4D97-AF65-F5344CB8AC3E}">
        <p14:creationId xmlns:p14="http://schemas.microsoft.com/office/powerpoint/2010/main" val="21003547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Behavioral Modeling</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a:t>
            </a:fld>
            <a:endParaRPr lang="en-US" dirty="0"/>
          </a:p>
        </p:txBody>
      </p:sp>
      <p:sp>
        <p:nvSpPr>
          <p:cNvPr id="3" name="矩形 2"/>
          <p:cNvSpPr/>
          <p:nvPr/>
        </p:nvSpPr>
        <p:spPr>
          <a:xfrm>
            <a:off x="2630774" y="2031168"/>
            <a:ext cx="3410262" cy="749508"/>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2800" dirty="0" smtClean="0"/>
              <a:t>Understanding</a:t>
            </a:r>
            <a:endParaRPr lang="zh-CN" altLang="en-US" sz="2800" dirty="0"/>
          </a:p>
        </p:txBody>
      </p:sp>
      <p:sp>
        <p:nvSpPr>
          <p:cNvPr id="11" name="矩形 10"/>
          <p:cNvSpPr/>
          <p:nvPr/>
        </p:nvSpPr>
        <p:spPr>
          <a:xfrm>
            <a:off x="2630774" y="3110460"/>
            <a:ext cx="3410262" cy="749508"/>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altLang="zh-CN" sz="2800" dirty="0" smtClean="0"/>
              <a:t>Predicting</a:t>
            </a:r>
            <a:endParaRPr lang="zh-CN" altLang="en-US" sz="2800" dirty="0"/>
          </a:p>
        </p:txBody>
      </p:sp>
      <p:sp>
        <p:nvSpPr>
          <p:cNvPr id="12" name="矩形 11"/>
          <p:cNvSpPr/>
          <p:nvPr/>
        </p:nvSpPr>
        <p:spPr>
          <a:xfrm>
            <a:off x="2630774" y="4137287"/>
            <a:ext cx="3410262" cy="7495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smtClean="0"/>
              <a:t>Intervening</a:t>
            </a:r>
            <a:endParaRPr lang="zh-CN" altLang="en-US" sz="2800" dirty="0"/>
          </a:p>
        </p:txBody>
      </p:sp>
    </p:spTree>
    <p:extLst>
      <p:ext uri="{BB962C8B-B14F-4D97-AF65-F5344CB8AC3E}">
        <p14:creationId xmlns:p14="http://schemas.microsoft.com/office/powerpoint/2010/main" val="155389211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Model</a:t>
            </a:r>
            <a:r>
              <a:rPr lang="zh-CN" altLang="en-US" dirty="0"/>
              <a:t> </a:t>
            </a:r>
            <a:r>
              <a:rPr lang="en-US" altLang="zh-CN" dirty="0"/>
              <a:t>based</a:t>
            </a:r>
            <a:r>
              <a:rPr lang="zh-CN" altLang="en-US" dirty="0"/>
              <a:t> </a:t>
            </a:r>
            <a:r>
              <a:rPr lang="en-US" altLang="zh-CN" dirty="0"/>
              <a:t>Social</a:t>
            </a:r>
            <a:r>
              <a:rPr lang="zh-CN" altLang="en-US" dirty="0"/>
              <a:t> </a:t>
            </a:r>
            <a:r>
              <a:rPr lang="en-US" altLang="zh-CN" dirty="0"/>
              <a:t>Recommender</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SoReg</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50</a:t>
            </a:fld>
            <a:endParaRPr lang="en-US"/>
          </a:p>
        </p:txBody>
      </p:sp>
      <p:sp>
        <p:nvSpPr>
          <p:cNvPr id="5" name="Rectangle 4"/>
          <p:cNvSpPr/>
          <p:nvPr/>
        </p:nvSpPr>
        <p:spPr>
          <a:xfrm>
            <a:off x="0" y="6174522"/>
            <a:ext cx="9144000" cy="400110"/>
          </a:xfrm>
          <a:prstGeom prst="rect">
            <a:avLst/>
          </a:prstGeom>
        </p:spPr>
        <p:txBody>
          <a:bodyPr wrap="square">
            <a:spAutoFit/>
          </a:bodyPr>
          <a:lstStyle/>
          <a:p>
            <a:r>
              <a:rPr lang="en-US" altLang="zh-CN" sz="2000" dirty="0" smtClean="0">
                <a:solidFill>
                  <a:schemeClr val="bg1"/>
                </a:solidFill>
              </a:rPr>
              <a:t>Ma</a:t>
            </a:r>
            <a:r>
              <a:rPr lang="zh-CN" altLang="en-US" sz="2000" dirty="0" smtClean="0">
                <a:solidFill>
                  <a:schemeClr val="bg1"/>
                </a:solidFill>
              </a:rPr>
              <a:t> </a:t>
            </a:r>
            <a:r>
              <a:rPr lang="en-US" sz="2000" dirty="0" smtClean="0">
                <a:solidFill>
                  <a:schemeClr val="bg1"/>
                </a:solidFill>
              </a:rPr>
              <a:t>et al. </a:t>
            </a:r>
            <a:r>
              <a:rPr lang="en-US" altLang="zh-CN" sz="2000" b="1" dirty="0" smtClean="0">
                <a:solidFill>
                  <a:schemeClr val="bg1"/>
                </a:solidFill>
              </a:rPr>
              <a:t>Recommender</a:t>
            </a:r>
            <a:r>
              <a:rPr lang="zh-CN" altLang="en-US" sz="2000" b="1" dirty="0" smtClean="0">
                <a:solidFill>
                  <a:schemeClr val="bg1"/>
                </a:solidFill>
              </a:rPr>
              <a:t> </a:t>
            </a:r>
            <a:r>
              <a:rPr lang="en-US" altLang="zh-CN" sz="2000" b="1" dirty="0" smtClean="0">
                <a:solidFill>
                  <a:schemeClr val="bg1"/>
                </a:solidFill>
              </a:rPr>
              <a:t>Systems</a:t>
            </a:r>
            <a:r>
              <a:rPr lang="zh-CN" altLang="en-US" sz="2000" b="1" dirty="0" smtClean="0">
                <a:solidFill>
                  <a:schemeClr val="bg1"/>
                </a:solidFill>
              </a:rPr>
              <a:t> </a:t>
            </a:r>
            <a:r>
              <a:rPr lang="en-US" altLang="zh-CN" sz="2000" b="1" dirty="0" smtClean="0">
                <a:solidFill>
                  <a:schemeClr val="bg1"/>
                </a:solidFill>
              </a:rPr>
              <a:t>with</a:t>
            </a:r>
            <a:r>
              <a:rPr lang="zh-CN" altLang="en-US" sz="2000" b="1" dirty="0" smtClean="0">
                <a:solidFill>
                  <a:schemeClr val="bg1"/>
                </a:solidFill>
              </a:rPr>
              <a:t> </a:t>
            </a:r>
            <a:r>
              <a:rPr lang="en-US" altLang="zh-CN" sz="2000" b="1" dirty="0" smtClean="0">
                <a:solidFill>
                  <a:schemeClr val="bg1"/>
                </a:solidFill>
              </a:rPr>
              <a:t>Social</a:t>
            </a:r>
            <a:r>
              <a:rPr lang="zh-CN" altLang="en-US" sz="2000" b="1" dirty="0" smtClean="0">
                <a:solidFill>
                  <a:schemeClr val="bg1"/>
                </a:solidFill>
              </a:rPr>
              <a:t> </a:t>
            </a:r>
            <a:r>
              <a:rPr lang="en-US" altLang="zh-CN" sz="2000" b="1" dirty="0" smtClean="0">
                <a:solidFill>
                  <a:schemeClr val="bg1"/>
                </a:solidFill>
              </a:rPr>
              <a:t>Regularization.</a:t>
            </a:r>
            <a:r>
              <a:rPr lang="zh-CN" altLang="en-US" sz="2000" b="1" dirty="0" smtClean="0">
                <a:solidFill>
                  <a:schemeClr val="bg1"/>
                </a:solidFill>
              </a:rPr>
              <a:t> </a:t>
            </a:r>
            <a:r>
              <a:rPr lang="en-US" altLang="zh-CN" sz="2000" i="1" dirty="0" smtClean="0">
                <a:solidFill>
                  <a:schemeClr val="bg1"/>
                </a:solidFill>
              </a:rPr>
              <a:t>WSDM</a:t>
            </a:r>
            <a:r>
              <a:rPr lang="en-US" sz="2000" dirty="0" smtClean="0">
                <a:solidFill>
                  <a:schemeClr val="bg1"/>
                </a:solidFill>
              </a:rPr>
              <a:t>, 20</a:t>
            </a:r>
            <a:r>
              <a:rPr lang="en-US" altLang="zh-CN" sz="2000" dirty="0" smtClean="0">
                <a:solidFill>
                  <a:schemeClr val="bg1"/>
                </a:solidFill>
              </a:rPr>
              <a:t>11.</a:t>
            </a:r>
            <a:endParaRPr lang="en-US" sz="2000" dirty="0">
              <a:solidFill>
                <a:schemeClr val="bg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2836647"/>
            <a:ext cx="8559384" cy="2786598"/>
          </a:xfrm>
          <a:prstGeom prst="rect">
            <a:avLst/>
          </a:prstGeom>
        </p:spPr>
      </p:pic>
      <p:sp>
        <p:nvSpPr>
          <p:cNvPr id="7" name="Rectangle 6"/>
          <p:cNvSpPr/>
          <p:nvPr/>
        </p:nvSpPr>
        <p:spPr>
          <a:xfrm>
            <a:off x="3922841" y="1876328"/>
            <a:ext cx="4878259" cy="830997"/>
          </a:xfrm>
          <a:prstGeom prst="rect">
            <a:avLst/>
          </a:prstGeom>
        </p:spPr>
        <p:txBody>
          <a:bodyPr wrap="none">
            <a:spAutoFit/>
          </a:bodyPr>
          <a:lstStyle/>
          <a:p>
            <a:r>
              <a:rPr lang="en-US" altLang="zh-CN" sz="2400" b="1" dirty="0" smtClean="0">
                <a:solidFill>
                  <a:srgbClr val="011C9A"/>
                </a:solidFill>
              </a:rPr>
              <a:t>Individual-based</a:t>
            </a:r>
            <a:r>
              <a:rPr lang="zh-CN" altLang="en-US" sz="2400" b="1" dirty="0" smtClean="0">
                <a:solidFill>
                  <a:srgbClr val="011C9A"/>
                </a:solidFill>
              </a:rPr>
              <a:t> </a:t>
            </a:r>
            <a:r>
              <a:rPr lang="en-US" altLang="zh-CN" sz="2400" b="1" dirty="0" smtClean="0">
                <a:solidFill>
                  <a:srgbClr val="011C9A"/>
                </a:solidFill>
              </a:rPr>
              <a:t>regularization:</a:t>
            </a:r>
            <a:endParaRPr lang="zh-CN" altLang="en-US" sz="2400" b="1" dirty="0" smtClean="0">
              <a:solidFill>
                <a:srgbClr val="011C9A"/>
              </a:solidFill>
            </a:endParaRPr>
          </a:p>
          <a:p>
            <a:r>
              <a:rPr lang="en-US" altLang="zh-CN" sz="2400" dirty="0" smtClean="0"/>
              <a:t>Regularize</a:t>
            </a:r>
            <a:r>
              <a:rPr lang="zh-CN" altLang="en-US" sz="2400" dirty="0" smtClean="0"/>
              <a:t> </a:t>
            </a:r>
            <a:r>
              <a:rPr lang="en-US" altLang="zh-CN" sz="2400" dirty="0" smtClean="0"/>
              <a:t>with</a:t>
            </a:r>
            <a:r>
              <a:rPr lang="zh-CN" altLang="en-US" sz="2400" dirty="0" smtClean="0"/>
              <a:t> </a:t>
            </a:r>
            <a:r>
              <a:rPr lang="en-US" altLang="zh-CN" sz="2400" dirty="0" smtClean="0"/>
              <a:t>friends</a:t>
            </a:r>
            <a:r>
              <a:rPr lang="zh-CN" altLang="en-US" sz="2400" dirty="0" smtClean="0"/>
              <a:t> </a:t>
            </a:r>
            <a:r>
              <a:rPr lang="en-US" altLang="zh-CN" sz="2400" dirty="0" smtClean="0"/>
              <a:t>individually</a:t>
            </a:r>
            <a:endParaRPr lang="en-US" sz="2400" dirty="0"/>
          </a:p>
        </p:txBody>
      </p:sp>
      <p:cxnSp>
        <p:nvCxnSpPr>
          <p:cNvPr id="8" name="Straight Arrow Connector 7"/>
          <p:cNvCxnSpPr/>
          <p:nvPr/>
        </p:nvCxnSpPr>
        <p:spPr>
          <a:xfrm>
            <a:off x="7755042" y="2689424"/>
            <a:ext cx="234715" cy="11383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117954" y="3914393"/>
            <a:ext cx="5797446" cy="10473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17401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Social</a:t>
            </a:r>
            <a:r>
              <a:rPr lang="zh-CN" altLang="en-US" dirty="0" smtClean="0"/>
              <a:t> </a:t>
            </a:r>
            <a:r>
              <a:rPr lang="en-US" altLang="zh-CN" dirty="0" smtClean="0"/>
              <a:t>Recommenders</a:t>
            </a:r>
            <a:r>
              <a:rPr lang="zh-CN" altLang="en-US" dirty="0" smtClean="0"/>
              <a:t> </a:t>
            </a:r>
            <a:r>
              <a:rPr lang="en-US" altLang="zh-CN" dirty="0" smtClean="0"/>
              <a:t>Before</a:t>
            </a:r>
            <a:r>
              <a:rPr lang="zh-CN" altLang="en-US" dirty="0" smtClean="0"/>
              <a:t> </a:t>
            </a:r>
            <a:r>
              <a:rPr lang="en-US" altLang="zh-CN" dirty="0" smtClean="0"/>
              <a:t>2012</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51</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662244232"/>
              </p:ext>
            </p:extLst>
          </p:nvPr>
        </p:nvGraphicFramePr>
        <p:xfrm>
          <a:off x="457200" y="2081748"/>
          <a:ext cx="8229600" cy="2194560"/>
        </p:xfrm>
        <a:graphic>
          <a:graphicData uri="http://schemas.openxmlformats.org/drawingml/2006/table">
            <a:tbl>
              <a:tblPr firstRow="1" bandRow="1">
                <a:tableStyleId>{7DF18680-E054-41AD-8BC1-D1AEF772440D}</a:tableStyleId>
              </a:tblPr>
              <a:tblGrid>
                <a:gridCol w="3949908"/>
                <a:gridCol w="1573967"/>
                <a:gridCol w="1364105"/>
                <a:gridCol w="1341620"/>
              </a:tblGrid>
              <a:tr h="370840">
                <a:tc>
                  <a:txBody>
                    <a:bodyPr/>
                    <a:lstStyle/>
                    <a:p>
                      <a:endParaRPr lang="en-US" sz="2400" dirty="0"/>
                    </a:p>
                  </a:txBody>
                  <a:tcPr/>
                </a:tc>
                <a:tc>
                  <a:txBody>
                    <a:bodyPr/>
                    <a:lstStyle/>
                    <a:p>
                      <a:pPr algn="ctr"/>
                      <a:r>
                        <a:rPr lang="en-US" altLang="zh-CN" sz="2400" dirty="0" smtClean="0"/>
                        <a:t>Behavior</a:t>
                      </a:r>
                      <a:endParaRPr lang="en-US" sz="2400" dirty="0"/>
                    </a:p>
                  </a:txBody>
                  <a:tcPr/>
                </a:tc>
                <a:tc>
                  <a:txBody>
                    <a:bodyPr/>
                    <a:lstStyle/>
                    <a:p>
                      <a:pPr algn="ctr"/>
                      <a:r>
                        <a:rPr lang="en-US" altLang="zh-CN" sz="2400" dirty="0" smtClean="0"/>
                        <a:t>Social</a:t>
                      </a:r>
                      <a:endParaRPr lang="en-US" sz="2400" dirty="0"/>
                    </a:p>
                  </a:txBody>
                  <a:tcPr/>
                </a:tc>
                <a:tc>
                  <a:txBody>
                    <a:bodyPr/>
                    <a:lstStyle/>
                    <a:p>
                      <a:pPr algn="ctr"/>
                      <a:r>
                        <a:rPr lang="en-US" altLang="zh-CN" sz="2400" dirty="0" smtClean="0"/>
                        <a:t>Trust</a:t>
                      </a:r>
                      <a:endParaRPr lang="en-US" sz="2400" dirty="0"/>
                    </a:p>
                  </a:txBody>
                  <a:tcPr/>
                </a:tc>
              </a:tr>
              <a:tr h="370840">
                <a:tc>
                  <a:txBody>
                    <a:bodyPr/>
                    <a:lstStyle/>
                    <a:p>
                      <a:r>
                        <a:rPr lang="en-US" altLang="zh-CN" sz="2400" i="1" dirty="0" err="1" smtClean="0"/>
                        <a:t>SoRec</a:t>
                      </a:r>
                      <a:r>
                        <a:rPr lang="zh-CN" altLang="en-US" sz="2400" i="1" baseline="0" dirty="0" smtClean="0"/>
                        <a:t> </a:t>
                      </a:r>
                      <a:r>
                        <a:rPr lang="en-US" altLang="zh-CN" sz="2400" i="1" baseline="0" dirty="0" smtClean="0"/>
                        <a:t>[CIKM’08,</a:t>
                      </a:r>
                      <a:r>
                        <a:rPr lang="zh-CN" altLang="en-US" sz="2400" i="1" baseline="0" dirty="0" smtClean="0"/>
                        <a:t> </a:t>
                      </a:r>
                      <a:r>
                        <a:rPr lang="en-US" altLang="zh-CN" sz="2400" i="1" baseline="0" dirty="0" smtClean="0"/>
                        <a:t>TIS’11]</a:t>
                      </a:r>
                      <a:endParaRPr lang="zh-CN" altLang="en-US" sz="2400" i="1" baseline="0" dirty="0" smtClean="0"/>
                    </a:p>
                  </a:txBody>
                  <a:tcPr/>
                </a:tc>
                <a:tc>
                  <a:txBody>
                    <a:bodyPr/>
                    <a:lstStyle/>
                    <a:p>
                      <a:pPr algn="ctr"/>
                      <a:r>
                        <a:rPr lang="zh-CN" altLang="en-US" sz="2400" dirty="0" smtClean="0"/>
                        <a:t>√</a:t>
                      </a: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a:t>
                      </a:r>
                      <a:endParaRPr lang="en-US" sz="2400" dirty="0" smtClean="0"/>
                    </a:p>
                  </a:txBody>
                  <a:tcPr/>
                </a:tc>
                <a:tc>
                  <a:txBody>
                    <a:bodyPr/>
                    <a:lstStyle/>
                    <a:p>
                      <a:pPr algn="ctr"/>
                      <a:endParaRPr lang="en-US" sz="2400" dirty="0"/>
                    </a:p>
                  </a:txBody>
                  <a:tcPr/>
                </a:tc>
              </a:tr>
              <a:tr h="370840">
                <a:tc>
                  <a:txBody>
                    <a:bodyPr/>
                    <a:lstStyle/>
                    <a:p>
                      <a:r>
                        <a:rPr lang="en-US" altLang="zh-CN" sz="2400" i="1" dirty="0" smtClean="0"/>
                        <a:t>“Social</a:t>
                      </a:r>
                      <a:r>
                        <a:rPr lang="zh-CN" altLang="en-US" sz="2400" i="1" baseline="0" dirty="0" smtClean="0"/>
                        <a:t> </a:t>
                      </a:r>
                      <a:r>
                        <a:rPr lang="en-US" altLang="zh-CN" sz="2400" i="1" baseline="0" dirty="0" smtClean="0"/>
                        <a:t>Trust”</a:t>
                      </a:r>
                      <a:r>
                        <a:rPr lang="zh-CN" altLang="en-US" sz="2400" i="1" baseline="0" dirty="0" smtClean="0"/>
                        <a:t> </a:t>
                      </a:r>
                      <a:r>
                        <a:rPr lang="en-US" altLang="zh-CN" sz="2400" i="1" baseline="0" dirty="0" smtClean="0"/>
                        <a:t>Ensemble</a:t>
                      </a:r>
                      <a:r>
                        <a:rPr lang="zh-CN" altLang="en-US" sz="2400" i="1" baseline="0" dirty="0" smtClean="0"/>
                        <a:t> </a:t>
                      </a:r>
                      <a:r>
                        <a:rPr lang="en-US" altLang="zh-CN" sz="2400" i="1" baseline="0" dirty="0" smtClean="0"/>
                        <a:t>[SIGIR’09,</a:t>
                      </a:r>
                      <a:r>
                        <a:rPr lang="zh-CN" altLang="en-US" sz="2400" i="1" baseline="0" dirty="0" smtClean="0"/>
                        <a:t> </a:t>
                      </a:r>
                      <a:r>
                        <a:rPr lang="en-US" altLang="zh-CN" sz="2400" i="1" baseline="0" dirty="0" smtClean="0"/>
                        <a:t>TIST’11]</a:t>
                      </a:r>
                      <a:endParaRPr lang="en-US" sz="2400" i="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a:t>
                      </a:r>
                      <a:endParaRPr lang="en-US" sz="2400" dirty="0" smtClean="0"/>
                    </a:p>
                    <a:p>
                      <a:pPr algn="ctr"/>
                      <a:endParaRPr lang="en-US" sz="2400" dirty="0"/>
                    </a:p>
                  </a:txBody>
                  <a:tcPr/>
                </a:tc>
                <a:tc>
                  <a:txBody>
                    <a:bodyPr/>
                    <a:lstStyle/>
                    <a:p>
                      <a:pPr algn="ctr"/>
                      <a:endParaRPr lang="en-US" sz="2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a:t>
                      </a:r>
                      <a:endParaRPr lang="en-US" sz="2400" dirty="0" smtClean="0"/>
                    </a:p>
                  </a:txBody>
                  <a:tcPr/>
                </a:tc>
              </a:tr>
              <a:tr h="370840">
                <a:tc>
                  <a:txBody>
                    <a:bodyPr/>
                    <a:lstStyle/>
                    <a:p>
                      <a:r>
                        <a:rPr lang="en-US" altLang="zh-CN" sz="2400" i="1" dirty="0" err="1" smtClean="0"/>
                        <a:t>SoReg</a:t>
                      </a:r>
                      <a:r>
                        <a:rPr lang="zh-CN" altLang="en-US" sz="2400" i="1" dirty="0" smtClean="0"/>
                        <a:t> </a:t>
                      </a:r>
                      <a:r>
                        <a:rPr lang="en-US" altLang="zh-CN" sz="2400" i="1" dirty="0" smtClean="0"/>
                        <a:t>[WSDM’11]</a:t>
                      </a:r>
                      <a:endParaRPr lang="en-US" sz="2400" i="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a:t>
                      </a:r>
                      <a:endParaRPr lang="en-US" sz="2400" dirty="0" smtClean="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dirty="0" smtClean="0"/>
                        <a:t>√</a:t>
                      </a:r>
                      <a:endParaRPr lang="en-US" sz="2400" dirty="0" smtClean="0"/>
                    </a:p>
                  </a:txBody>
                  <a:tcPr/>
                </a:tc>
                <a:tc>
                  <a:txBody>
                    <a:bodyPr/>
                    <a:lstStyle/>
                    <a:p>
                      <a:pPr algn="ctr"/>
                      <a:endParaRPr lang="en-US" sz="2400" dirty="0"/>
                    </a:p>
                  </a:txBody>
                  <a:tcPr/>
                </a:tc>
              </a:tr>
            </a:tbl>
          </a:graphicData>
        </a:graphic>
      </p:graphicFrame>
      <p:sp>
        <p:nvSpPr>
          <p:cNvPr id="9" name="Rectangle 8"/>
          <p:cNvSpPr/>
          <p:nvPr/>
        </p:nvSpPr>
        <p:spPr>
          <a:xfrm>
            <a:off x="2474843" y="4757378"/>
            <a:ext cx="6211957" cy="646331"/>
          </a:xfrm>
          <a:prstGeom prst="rect">
            <a:avLst/>
          </a:prstGeom>
        </p:spPr>
        <p:txBody>
          <a:bodyPr wrap="none">
            <a:spAutoFit/>
          </a:bodyPr>
          <a:lstStyle/>
          <a:p>
            <a:r>
              <a:rPr lang="en-US" altLang="zh-CN" sz="3600" u="sng" dirty="0" smtClean="0">
                <a:solidFill>
                  <a:srgbClr val="011C9A"/>
                </a:solidFill>
              </a:rPr>
              <a:t>Social</a:t>
            </a:r>
            <a:r>
              <a:rPr lang="zh-CN" altLang="en-US" sz="3600" u="sng" dirty="0" smtClean="0">
                <a:solidFill>
                  <a:srgbClr val="011C9A"/>
                </a:solidFill>
              </a:rPr>
              <a:t> </a:t>
            </a:r>
            <a:r>
              <a:rPr lang="en-US" altLang="zh-CN" sz="3600" u="sng" dirty="0" smtClean="0">
                <a:solidFill>
                  <a:srgbClr val="011C9A"/>
                </a:solidFill>
              </a:rPr>
              <a:t>Contextual</a:t>
            </a:r>
            <a:r>
              <a:rPr lang="zh-CN" altLang="en-US" sz="3600" u="sng" dirty="0" smtClean="0">
                <a:solidFill>
                  <a:srgbClr val="011C9A"/>
                </a:solidFill>
              </a:rPr>
              <a:t> </a:t>
            </a:r>
            <a:r>
              <a:rPr lang="en-US" altLang="zh-CN" sz="3600" u="sng" dirty="0" smtClean="0">
                <a:solidFill>
                  <a:srgbClr val="011C9A"/>
                </a:solidFill>
              </a:rPr>
              <a:t>Information</a:t>
            </a:r>
            <a:endParaRPr lang="en-US" sz="3600" u="sng" dirty="0">
              <a:solidFill>
                <a:srgbClr val="011C9A"/>
              </a:solidFill>
            </a:endParaRPr>
          </a:p>
        </p:txBody>
      </p:sp>
      <p:sp>
        <p:nvSpPr>
          <p:cNvPr id="10" name="Left Brace 9"/>
          <p:cNvSpPr/>
          <p:nvPr/>
        </p:nvSpPr>
        <p:spPr>
          <a:xfrm rot="16200000">
            <a:off x="6421405" y="3049399"/>
            <a:ext cx="244852" cy="2891859"/>
          </a:xfrm>
          <a:prstGeom prst="leftBrace">
            <a:avLst/>
          </a:prstGeom>
          <a:ln w="19050">
            <a:solidFill>
              <a:srgbClr val="011C9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0"/>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19001861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Social</a:t>
            </a:r>
            <a:r>
              <a:rPr lang="zh-CN" altLang="en-US" dirty="0" smtClean="0"/>
              <a:t> </a:t>
            </a:r>
            <a:r>
              <a:rPr lang="en-US" altLang="zh-CN" dirty="0" smtClean="0"/>
              <a:t>Contextual</a:t>
            </a:r>
            <a:r>
              <a:rPr lang="zh-CN" altLang="en-US" dirty="0" smtClean="0"/>
              <a:t> </a:t>
            </a:r>
            <a:r>
              <a:rPr lang="en-US" altLang="zh-CN" dirty="0" smtClean="0"/>
              <a:t>Information</a:t>
            </a:r>
            <a:endParaRPr lang="en-US" dirty="0"/>
          </a:p>
        </p:txBody>
      </p:sp>
      <p:sp>
        <p:nvSpPr>
          <p:cNvPr id="3" name="Content Placeholder 2"/>
          <p:cNvSpPr>
            <a:spLocks noGrp="1"/>
          </p:cNvSpPr>
          <p:nvPr>
            <p:ph idx="1"/>
          </p:nvPr>
        </p:nvSpPr>
        <p:spPr/>
        <p:txBody>
          <a:bodyPr/>
          <a:lstStyle/>
          <a:p>
            <a:r>
              <a:rPr lang="en-US" altLang="zh-CN" dirty="0" smtClean="0">
                <a:solidFill>
                  <a:srgbClr val="011C9A"/>
                </a:solidFill>
              </a:rPr>
              <a:t>Twitter</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52</a:t>
            </a:fld>
            <a:endParaRPr lang="en-US"/>
          </a:p>
        </p:txBody>
      </p:sp>
      <p:sp>
        <p:nvSpPr>
          <p:cNvPr id="6" name="Rectangle 5"/>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sp>
        <p:nvSpPr>
          <p:cNvPr id="7" name="椭圆 4"/>
          <p:cNvSpPr/>
          <p:nvPr/>
        </p:nvSpPr>
        <p:spPr>
          <a:xfrm>
            <a:off x="4669081" y="1713183"/>
            <a:ext cx="3256765" cy="1361809"/>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5"/>
          <p:cNvSpPr/>
          <p:nvPr/>
        </p:nvSpPr>
        <p:spPr>
          <a:xfrm>
            <a:off x="4673243" y="4683391"/>
            <a:ext cx="3256765" cy="1361809"/>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6"/>
          <p:cNvCxnSpPr>
            <a:stCxn id="23" idx="7"/>
            <a:endCxn id="25" idx="3"/>
          </p:cNvCxnSpPr>
          <p:nvPr/>
        </p:nvCxnSpPr>
        <p:spPr>
          <a:xfrm flipV="1">
            <a:off x="5494968" y="2035491"/>
            <a:ext cx="248820" cy="280208"/>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7"/>
          <p:cNvCxnSpPr>
            <a:stCxn id="23" idx="5"/>
          </p:cNvCxnSpPr>
          <p:nvPr/>
        </p:nvCxnSpPr>
        <p:spPr>
          <a:xfrm>
            <a:off x="5494968" y="2519369"/>
            <a:ext cx="779448" cy="19534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8"/>
          <p:cNvCxnSpPr>
            <a:stCxn id="25" idx="6"/>
            <a:endCxn id="24" idx="1"/>
          </p:cNvCxnSpPr>
          <p:nvPr/>
        </p:nvCxnSpPr>
        <p:spPr>
          <a:xfrm>
            <a:off x="6527369" y="1933656"/>
            <a:ext cx="593452" cy="358596"/>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9"/>
          <p:cNvCxnSpPr/>
          <p:nvPr/>
        </p:nvCxnSpPr>
        <p:spPr>
          <a:xfrm>
            <a:off x="5170398" y="2561550"/>
            <a:ext cx="281302" cy="247438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0"/>
          <p:cNvCxnSpPr>
            <a:endCxn id="27" idx="0"/>
          </p:cNvCxnSpPr>
          <p:nvPr/>
        </p:nvCxnSpPr>
        <p:spPr>
          <a:xfrm flipH="1">
            <a:off x="5451700" y="2112954"/>
            <a:ext cx="616658" cy="292297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1"/>
          <p:cNvCxnSpPr>
            <a:stCxn id="25" idx="4"/>
            <a:endCxn id="29" idx="0"/>
          </p:cNvCxnSpPr>
          <p:nvPr/>
        </p:nvCxnSpPr>
        <p:spPr>
          <a:xfrm>
            <a:off x="6068358" y="2077672"/>
            <a:ext cx="887339" cy="29559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2"/>
          <p:cNvCxnSpPr>
            <a:stCxn id="24" idx="4"/>
            <a:endCxn id="29" idx="0"/>
          </p:cNvCxnSpPr>
          <p:nvPr/>
        </p:nvCxnSpPr>
        <p:spPr>
          <a:xfrm flipH="1">
            <a:off x="6955697" y="2538103"/>
            <a:ext cx="489694" cy="249553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6" name="任意多边形 14"/>
          <p:cNvSpPr/>
          <p:nvPr/>
        </p:nvSpPr>
        <p:spPr>
          <a:xfrm>
            <a:off x="5311048" y="2112954"/>
            <a:ext cx="693111" cy="1533751"/>
          </a:xfrm>
          <a:custGeom>
            <a:avLst/>
            <a:gdLst>
              <a:gd name="connsiteX0" fmla="*/ 0 w 815248"/>
              <a:gd name="connsiteY0" fmla="*/ 418641 h 1372537"/>
              <a:gd name="connsiteX1" fmla="*/ 187287 w 815248"/>
              <a:gd name="connsiteY1" fmla="*/ 1366092 h 1372537"/>
              <a:gd name="connsiteX2" fmla="*/ 815248 w 815248"/>
              <a:gd name="connsiteY2" fmla="*/ 0 h 1372537"/>
            </a:gdLst>
            <a:ahLst/>
            <a:cxnLst>
              <a:cxn ang="0">
                <a:pos x="connsiteX0" y="connsiteY0"/>
              </a:cxn>
              <a:cxn ang="0">
                <a:pos x="connsiteX1" y="connsiteY1"/>
              </a:cxn>
              <a:cxn ang="0">
                <a:pos x="connsiteX2" y="connsiteY2"/>
              </a:cxn>
            </a:cxnLst>
            <a:rect l="l" t="t" r="r" b="b"/>
            <a:pathLst>
              <a:path w="815248" h="1372537">
                <a:moveTo>
                  <a:pt x="0" y="418641"/>
                </a:moveTo>
                <a:cubicBezTo>
                  <a:pt x="25706" y="927253"/>
                  <a:pt x="51412" y="1435865"/>
                  <a:pt x="187287" y="1366092"/>
                </a:cubicBezTo>
                <a:cubicBezTo>
                  <a:pt x="323162" y="1296319"/>
                  <a:pt x="569205" y="648159"/>
                  <a:pt x="815248" y="0"/>
                </a:cubicBezTo>
              </a:path>
            </a:pathLst>
          </a:custGeom>
          <a:noFill/>
          <a:ln w="444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任意多边形 15"/>
          <p:cNvSpPr/>
          <p:nvPr/>
        </p:nvSpPr>
        <p:spPr>
          <a:xfrm>
            <a:off x="6259378" y="2175595"/>
            <a:ext cx="1037556" cy="1844015"/>
          </a:xfrm>
          <a:custGeom>
            <a:avLst/>
            <a:gdLst>
              <a:gd name="connsiteX0" fmla="*/ 0 w 991518"/>
              <a:gd name="connsiteY0" fmla="*/ 0 h 1543983"/>
              <a:gd name="connsiteX1" fmla="*/ 616944 w 991518"/>
              <a:gd name="connsiteY1" fmla="*/ 1542362 h 1543983"/>
              <a:gd name="connsiteX2" fmla="*/ 991518 w 991518"/>
              <a:gd name="connsiteY2" fmla="*/ 319489 h 1543983"/>
              <a:gd name="connsiteX3" fmla="*/ 991518 w 991518"/>
              <a:gd name="connsiteY3" fmla="*/ 319489 h 1543983"/>
            </a:gdLst>
            <a:ahLst/>
            <a:cxnLst>
              <a:cxn ang="0">
                <a:pos x="connsiteX0" y="connsiteY0"/>
              </a:cxn>
              <a:cxn ang="0">
                <a:pos x="connsiteX1" y="connsiteY1"/>
              </a:cxn>
              <a:cxn ang="0">
                <a:pos x="connsiteX2" y="connsiteY2"/>
              </a:cxn>
              <a:cxn ang="0">
                <a:pos x="connsiteX3" y="connsiteY3"/>
              </a:cxn>
            </a:cxnLst>
            <a:rect l="l" t="t" r="r" b="b"/>
            <a:pathLst>
              <a:path w="991518" h="1543983">
                <a:moveTo>
                  <a:pt x="0" y="0"/>
                </a:moveTo>
                <a:cubicBezTo>
                  <a:pt x="225845" y="744557"/>
                  <a:pt x="451691" y="1489114"/>
                  <a:pt x="616944" y="1542362"/>
                </a:cubicBezTo>
                <a:cubicBezTo>
                  <a:pt x="782197" y="1595610"/>
                  <a:pt x="991518" y="319489"/>
                  <a:pt x="991518" y="319489"/>
                </a:cubicBezTo>
                <a:lnTo>
                  <a:pt x="991518" y="319489"/>
                </a:lnTo>
              </a:path>
            </a:pathLst>
          </a:custGeom>
          <a:noFill/>
          <a:ln w="444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椭圆 16"/>
          <p:cNvSpPr/>
          <p:nvPr/>
        </p:nvSpPr>
        <p:spPr>
          <a:xfrm>
            <a:off x="4711387" y="2273518"/>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Amy</a:t>
            </a:r>
            <a:endParaRPr lang="zh-CN" altLang="en-US" dirty="0">
              <a:solidFill>
                <a:srgbClr val="7030A0"/>
              </a:solidFill>
              <a:cs typeface="Times New Roman" pitchFamily="18" charset="0"/>
            </a:endParaRPr>
          </a:p>
        </p:txBody>
      </p:sp>
      <p:sp>
        <p:nvSpPr>
          <p:cNvPr id="19" name="椭圆 17"/>
          <p:cNvSpPr/>
          <p:nvPr/>
        </p:nvSpPr>
        <p:spPr>
          <a:xfrm>
            <a:off x="6986380" y="2250071"/>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Tom</a:t>
            </a:r>
            <a:endParaRPr lang="zh-CN" altLang="en-US" dirty="0">
              <a:solidFill>
                <a:srgbClr val="7030A0"/>
              </a:solidFill>
              <a:cs typeface="Times New Roman" pitchFamily="18" charset="0"/>
            </a:endParaRPr>
          </a:p>
        </p:txBody>
      </p:sp>
      <p:sp>
        <p:nvSpPr>
          <p:cNvPr id="20" name="椭圆 18"/>
          <p:cNvSpPr/>
          <p:nvPr/>
        </p:nvSpPr>
        <p:spPr>
          <a:xfrm>
            <a:off x="5609347" y="1789640"/>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Bob</a:t>
            </a:r>
            <a:endParaRPr lang="zh-CN" altLang="en-US" dirty="0">
              <a:solidFill>
                <a:srgbClr val="7030A0"/>
              </a:solidFill>
              <a:cs typeface="Times New Roman" pitchFamily="18" charset="0"/>
            </a:endParaRPr>
          </a:p>
        </p:txBody>
      </p:sp>
      <p:sp>
        <p:nvSpPr>
          <p:cNvPr id="21" name="椭圆 19"/>
          <p:cNvSpPr/>
          <p:nvPr/>
        </p:nvSpPr>
        <p:spPr>
          <a:xfrm>
            <a:off x="6139975" y="2672529"/>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Nick</a:t>
            </a:r>
            <a:endParaRPr lang="zh-CN" altLang="en-US" dirty="0">
              <a:solidFill>
                <a:srgbClr val="7030A0"/>
              </a:solidFill>
              <a:cs typeface="Times New Roman" pitchFamily="18" charset="0"/>
            </a:endParaRPr>
          </a:p>
        </p:txBody>
      </p:sp>
      <p:sp>
        <p:nvSpPr>
          <p:cNvPr id="22" name="矩形 20"/>
          <p:cNvSpPr/>
          <p:nvPr/>
        </p:nvSpPr>
        <p:spPr>
          <a:xfrm>
            <a:off x="4992689" y="5035933"/>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1</a:t>
            </a:r>
            <a:endParaRPr lang="zh-CN" altLang="en-US" dirty="0"/>
          </a:p>
        </p:txBody>
      </p:sp>
      <p:sp>
        <p:nvSpPr>
          <p:cNvPr id="23" name="矩形 21"/>
          <p:cNvSpPr/>
          <p:nvPr/>
        </p:nvSpPr>
        <p:spPr>
          <a:xfrm>
            <a:off x="5800367" y="5563097"/>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2</a:t>
            </a:r>
            <a:endParaRPr lang="zh-CN" altLang="en-US" dirty="0"/>
          </a:p>
        </p:txBody>
      </p:sp>
      <p:sp>
        <p:nvSpPr>
          <p:cNvPr id="24" name="矩形 22"/>
          <p:cNvSpPr/>
          <p:nvPr/>
        </p:nvSpPr>
        <p:spPr>
          <a:xfrm>
            <a:off x="6496686" y="5033633"/>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3</a:t>
            </a:r>
            <a:endParaRPr lang="zh-CN" altLang="en-US" dirty="0"/>
          </a:p>
        </p:txBody>
      </p:sp>
      <p:cxnSp>
        <p:nvCxnSpPr>
          <p:cNvPr id="25" name="直接连接符 23"/>
          <p:cNvCxnSpPr/>
          <p:nvPr/>
        </p:nvCxnSpPr>
        <p:spPr>
          <a:xfrm flipV="1">
            <a:off x="4669081" y="2175596"/>
            <a:ext cx="960328" cy="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7" name="直接连接符 25"/>
          <p:cNvCxnSpPr/>
          <p:nvPr/>
        </p:nvCxnSpPr>
        <p:spPr>
          <a:xfrm>
            <a:off x="4724397" y="3037876"/>
            <a:ext cx="1019391"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186444" y="2693692"/>
            <a:ext cx="2473754" cy="830997"/>
          </a:xfrm>
          <a:prstGeom prst="rect">
            <a:avLst/>
          </a:prstGeom>
          <a:noFill/>
        </p:spPr>
        <p:txBody>
          <a:bodyPr wrap="none" rtlCol="0">
            <a:spAutoFit/>
          </a:bodyPr>
          <a:lstStyle/>
          <a:p>
            <a:r>
              <a:rPr lang="en-US" altLang="zh-CN" sz="2400" dirty="0" smtClean="0">
                <a:cs typeface="Times New Roman" pitchFamily="18" charset="0"/>
              </a:rPr>
              <a:t>interaction</a:t>
            </a:r>
            <a:endParaRPr lang="zh-CN" altLang="en-US" sz="2400" dirty="0">
              <a:cs typeface="Times New Roman" pitchFamily="18" charset="0"/>
            </a:endParaRPr>
          </a:p>
          <a:p>
            <a:r>
              <a:rPr lang="en-US" altLang="zh-CN" sz="2400" dirty="0">
                <a:cs typeface="Times New Roman" pitchFamily="18" charset="0"/>
              </a:rPr>
              <a:t>f</a:t>
            </a:r>
            <a:r>
              <a:rPr lang="en-US" altLang="zh-CN" sz="2400" dirty="0" smtClean="0">
                <a:cs typeface="Times New Roman" pitchFamily="18" charset="0"/>
              </a:rPr>
              <a:t>requency</a:t>
            </a:r>
            <a:r>
              <a:rPr lang="zh-CN" altLang="en-US" sz="2400" dirty="0" smtClean="0">
                <a:cs typeface="Times New Roman" pitchFamily="18" charset="0"/>
              </a:rPr>
              <a:t> ≈ </a:t>
            </a:r>
            <a:r>
              <a:rPr lang="en-US" altLang="zh-CN" sz="2400" dirty="0" smtClean="0">
                <a:solidFill>
                  <a:srgbClr val="FF0000"/>
                </a:solidFill>
                <a:cs typeface="Times New Roman" pitchFamily="18" charset="0"/>
              </a:rPr>
              <a:t>trust</a:t>
            </a:r>
            <a:endParaRPr lang="zh-CN" altLang="en-US" sz="2400" dirty="0">
              <a:solidFill>
                <a:srgbClr val="FF0000"/>
              </a:solidFill>
              <a:cs typeface="Times New Roman" pitchFamily="18" charset="0"/>
            </a:endParaRPr>
          </a:p>
        </p:txBody>
      </p:sp>
      <p:cxnSp>
        <p:nvCxnSpPr>
          <p:cNvPr id="29" name="直接连接符 27"/>
          <p:cNvCxnSpPr/>
          <p:nvPr/>
        </p:nvCxnSpPr>
        <p:spPr>
          <a:xfrm flipH="1">
            <a:off x="4734341" y="4138893"/>
            <a:ext cx="875006" cy="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178914" y="3694518"/>
            <a:ext cx="2488182" cy="830997"/>
          </a:xfrm>
          <a:prstGeom prst="rect">
            <a:avLst/>
          </a:prstGeom>
          <a:noFill/>
          <a:ln>
            <a:solidFill>
              <a:srgbClr val="FF0000"/>
            </a:solidFill>
          </a:ln>
        </p:spPr>
        <p:txBody>
          <a:bodyPr wrap="none" rtlCol="0">
            <a:spAutoFit/>
          </a:bodyPr>
          <a:lstStyle/>
          <a:p>
            <a:r>
              <a:rPr lang="en-US" altLang="zh-CN" sz="2400" dirty="0" smtClean="0">
                <a:cs typeface="Times New Roman" pitchFamily="18" charset="0"/>
              </a:rPr>
              <a:t>retweeting/</a:t>
            </a:r>
            <a:endParaRPr lang="zh-CN" altLang="en-US" sz="2400" dirty="0">
              <a:cs typeface="Times New Roman" pitchFamily="18" charset="0"/>
            </a:endParaRPr>
          </a:p>
          <a:p>
            <a:r>
              <a:rPr lang="en-US" altLang="zh-CN" sz="2400" dirty="0">
                <a:cs typeface="Times New Roman" pitchFamily="18" charset="0"/>
              </a:rPr>
              <a:t>r</a:t>
            </a:r>
            <a:r>
              <a:rPr lang="en-US" altLang="zh-CN" sz="2400" dirty="0" smtClean="0">
                <a:cs typeface="Times New Roman" pitchFamily="18" charset="0"/>
              </a:rPr>
              <a:t>ating</a:t>
            </a:r>
            <a:r>
              <a:rPr lang="zh-CN" altLang="en-US" sz="2400" dirty="0" smtClean="0">
                <a:cs typeface="Times New Roman" pitchFamily="18" charset="0"/>
              </a:rPr>
              <a:t> </a:t>
            </a:r>
            <a:r>
              <a:rPr lang="en-US" altLang="zh-CN" sz="2400" dirty="0" smtClean="0">
                <a:cs typeface="Times New Roman" pitchFamily="18" charset="0"/>
              </a:rPr>
              <a:t>=</a:t>
            </a:r>
            <a:r>
              <a:rPr lang="zh-CN" altLang="en-US" sz="2400" dirty="0" smtClean="0">
                <a:cs typeface="Times New Roman" pitchFamily="18" charset="0"/>
              </a:rPr>
              <a:t> </a:t>
            </a:r>
            <a:r>
              <a:rPr lang="en-US" altLang="zh-CN" sz="2400" dirty="0" smtClean="0">
                <a:solidFill>
                  <a:srgbClr val="FF0000"/>
                </a:solidFill>
                <a:cs typeface="Times New Roman" pitchFamily="18" charset="0"/>
              </a:rPr>
              <a:t>behavior</a:t>
            </a:r>
            <a:endParaRPr lang="zh-CN" altLang="en-US" sz="2400" dirty="0">
              <a:solidFill>
                <a:srgbClr val="FF0000"/>
              </a:solidFill>
              <a:cs typeface="Times New Roman" pitchFamily="18" charset="0"/>
            </a:endParaRPr>
          </a:p>
        </p:txBody>
      </p:sp>
      <p:cxnSp>
        <p:nvCxnSpPr>
          <p:cNvPr id="31" name="直接连接符 29"/>
          <p:cNvCxnSpPr>
            <a:stCxn id="22" idx="1"/>
            <a:endCxn id="32" idx="3"/>
          </p:cNvCxnSpPr>
          <p:nvPr/>
        </p:nvCxnSpPr>
        <p:spPr>
          <a:xfrm flipH="1">
            <a:off x="4040321" y="5183453"/>
            <a:ext cx="952368" cy="9572"/>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78914" y="4962192"/>
            <a:ext cx="1861407" cy="461665"/>
          </a:xfrm>
          <a:prstGeom prst="rect">
            <a:avLst/>
          </a:prstGeom>
          <a:noFill/>
        </p:spPr>
        <p:txBody>
          <a:bodyPr wrap="none" rtlCol="0">
            <a:spAutoFit/>
          </a:bodyPr>
          <a:lstStyle/>
          <a:p>
            <a:r>
              <a:rPr lang="en-US" altLang="zh-CN" sz="2400" dirty="0">
                <a:cs typeface="Times New Roman" pitchFamily="18" charset="0"/>
              </a:rPr>
              <a:t>i</a:t>
            </a:r>
            <a:r>
              <a:rPr lang="en-US" altLang="zh-CN" sz="2400" dirty="0" smtClean="0">
                <a:cs typeface="Times New Roman" pitchFamily="18" charset="0"/>
              </a:rPr>
              <a:t>tem </a:t>
            </a:r>
            <a:r>
              <a:rPr lang="en-US" altLang="zh-CN" sz="2400" dirty="0" smtClean="0">
                <a:solidFill>
                  <a:srgbClr val="FF0000"/>
                </a:solidFill>
                <a:cs typeface="Times New Roman" pitchFamily="18" charset="0"/>
              </a:rPr>
              <a:t>content</a:t>
            </a:r>
            <a:endParaRPr lang="zh-CN" altLang="en-US" sz="2400" dirty="0">
              <a:solidFill>
                <a:srgbClr val="FF0000"/>
              </a:solidFill>
              <a:cs typeface="Times New Roman" pitchFamily="18" charset="0"/>
            </a:endParaRPr>
          </a:p>
        </p:txBody>
      </p:sp>
      <p:sp>
        <p:nvSpPr>
          <p:cNvPr id="42" name="TextBox 41"/>
          <p:cNvSpPr txBox="1"/>
          <p:nvPr/>
        </p:nvSpPr>
        <p:spPr>
          <a:xfrm>
            <a:off x="2450570" y="1790184"/>
            <a:ext cx="2069797" cy="830997"/>
          </a:xfrm>
          <a:prstGeom prst="rect">
            <a:avLst/>
          </a:prstGeom>
          <a:noFill/>
        </p:spPr>
        <p:txBody>
          <a:bodyPr wrap="none" rtlCol="0">
            <a:spAutoFit/>
          </a:bodyPr>
          <a:lstStyle/>
          <a:p>
            <a:r>
              <a:rPr lang="en-US" altLang="zh-CN" sz="2400" dirty="0">
                <a:cs typeface="Times New Roman" pitchFamily="18" charset="0"/>
              </a:rPr>
              <a:t>s</a:t>
            </a:r>
            <a:r>
              <a:rPr lang="en-US" altLang="zh-CN" sz="2400" dirty="0" smtClean="0">
                <a:cs typeface="Times New Roman" pitchFamily="18" charset="0"/>
              </a:rPr>
              <a:t>ocial</a:t>
            </a:r>
            <a:r>
              <a:rPr lang="zh-CN" altLang="en-US" sz="2400" dirty="0" smtClean="0">
                <a:cs typeface="Times New Roman" pitchFamily="18" charset="0"/>
              </a:rPr>
              <a:t> </a:t>
            </a:r>
            <a:r>
              <a:rPr lang="en-US" altLang="zh-CN" sz="2400" dirty="0" smtClean="0">
                <a:cs typeface="Times New Roman" pitchFamily="18" charset="0"/>
              </a:rPr>
              <a:t>relation</a:t>
            </a:r>
            <a:endParaRPr lang="zh-CN" altLang="en-US" sz="2400" dirty="0" smtClean="0">
              <a:cs typeface="Times New Roman" pitchFamily="18" charset="0"/>
            </a:endParaRPr>
          </a:p>
          <a:p>
            <a:r>
              <a:rPr lang="en-US" altLang="zh-CN" sz="2400" dirty="0" smtClean="0">
                <a:cs typeface="Times New Roman" pitchFamily="18" charset="0"/>
              </a:rPr>
              <a:t>=</a:t>
            </a:r>
            <a:r>
              <a:rPr lang="zh-CN" altLang="en-US" sz="2400" dirty="0" smtClean="0">
                <a:cs typeface="Times New Roman" pitchFamily="18" charset="0"/>
              </a:rPr>
              <a:t> </a:t>
            </a:r>
            <a:r>
              <a:rPr lang="en-US" altLang="zh-CN" sz="2400" dirty="0" smtClean="0">
                <a:solidFill>
                  <a:srgbClr val="FF0000"/>
                </a:solidFill>
                <a:cs typeface="Times New Roman" pitchFamily="18" charset="0"/>
              </a:rPr>
              <a:t>social</a:t>
            </a:r>
            <a:endParaRPr lang="zh-CN" altLang="en-US" sz="2400" dirty="0">
              <a:solidFill>
                <a:srgbClr val="FF0000"/>
              </a:solidFill>
              <a:cs typeface="Times New Roman" pitchFamily="18" charset="0"/>
            </a:endParaRPr>
          </a:p>
        </p:txBody>
      </p:sp>
      <p:cxnSp>
        <p:nvCxnSpPr>
          <p:cNvPr id="103" name="Elbow Connector 102"/>
          <p:cNvCxnSpPr>
            <a:stCxn id="42" idx="1"/>
            <a:endCxn id="30" idx="1"/>
          </p:cNvCxnSpPr>
          <p:nvPr/>
        </p:nvCxnSpPr>
        <p:spPr>
          <a:xfrm rot="10800000" flipV="1">
            <a:off x="2178914" y="2205683"/>
            <a:ext cx="271656" cy="1904334"/>
          </a:xfrm>
          <a:prstGeom prst="bentConnector3">
            <a:avLst>
              <a:gd name="adj1" fmla="val 41591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28" idx="1"/>
            <a:endCxn id="30" idx="1"/>
          </p:cNvCxnSpPr>
          <p:nvPr/>
        </p:nvCxnSpPr>
        <p:spPr>
          <a:xfrm rot="10800000" flipV="1">
            <a:off x="2178914" y="3109191"/>
            <a:ext cx="7530" cy="1000826"/>
          </a:xfrm>
          <a:prstGeom prst="bentConnector3">
            <a:avLst>
              <a:gd name="adj1" fmla="val 5524714"/>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32" idx="1"/>
            <a:endCxn id="30" idx="1"/>
          </p:cNvCxnSpPr>
          <p:nvPr/>
        </p:nvCxnSpPr>
        <p:spPr>
          <a:xfrm rot="10800000">
            <a:off x="2178914" y="4110017"/>
            <a:ext cx="12700" cy="1083008"/>
          </a:xfrm>
          <a:prstGeom prst="bentConnector3">
            <a:avLst>
              <a:gd name="adj1" fmla="val 4750819"/>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112314" y="4138893"/>
            <a:ext cx="1539204" cy="830997"/>
          </a:xfrm>
          <a:prstGeom prst="rect">
            <a:avLst/>
          </a:prstGeom>
        </p:spPr>
        <p:txBody>
          <a:bodyPr wrap="none">
            <a:spAutoFit/>
          </a:bodyPr>
          <a:lstStyle/>
          <a:p>
            <a:r>
              <a:rPr lang="en-US" altLang="zh-CN" sz="2400" dirty="0" smtClean="0">
                <a:solidFill>
                  <a:srgbClr val="011C9A"/>
                </a:solidFill>
              </a:rPr>
              <a:t>Additional</a:t>
            </a:r>
            <a:endParaRPr lang="zh-CN" altLang="en-US" sz="2400" dirty="0" smtClean="0">
              <a:solidFill>
                <a:srgbClr val="011C9A"/>
              </a:solidFill>
            </a:endParaRPr>
          </a:p>
          <a:p>
            <a:r>
              <a:rPr lang="en-US" altLang="zh-CN" sz="2400" dirty="0" smtClean="0">
                <a:solidFill>
                  <a:srgbClr val="011C9A"/>
                </a:solidFill>
              </a:rPr>
              <a:t>signals</a:t>
            </a:r>
            <a:endParaRPr lang="en-US" sz="2400" dirty="0"/>
          </a:p>
        </p:txBody>
      </p:sp>
    </p:spTree>
    <p:extLst>
      <p:ext uri="{BB962C8B-B14F-4D97-AF65-F5344CB8AC3E}">
        <p14:creationId xmlns:p14="http://schemas.microsoft.com/office/powerpoint/2010/main" val="11986530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Behavioral</a:t>
            </a:r>
            <a:r>
              <a:rPr lang="zh-CN" altLang="en-US" dirty="0" smtClean="0"/>
              <a:t> </a:t>
            </a:r>
            <a:r>
              <a:rPr lang="en-US" altLang="zh-CN" b="1" dirty="0" smtClean="0">
                <a:solidFill>
                  <a:srgbClr val="FF0000"/>
                </a:solidFill>
              </a:rPr>
              <a:t>Mechanism?</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53</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2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3781" y="2668922"/>
            <a:ext cx="1080000" cy="108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98340" y="2668923"/>
            <a:ext cx="1080000" cy="108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23" name="直接箭头连接符 10"/>
          <p:cNvCxnSpPr/>
          <p:nvPr/>
        </p:nvCxnSpPr>
        <p:spPr>
          <a:xfrm>
            <a:off x="3382489" y="3133117"/>
            <a:ext cx="2178223" cy="0"/>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矩形 11"/>
          <p:cNvSpPr/>
          <p:nvPr/>
        </p:nvSpPr>
        <p:spPr>
          <a:xfrm>
            <a:off x="3840658" y="2593918"/>
            <a:ext cx="1435008" cy="461665"/>
          </a:xfrm>
          <a:prstGeom prst="rect">
            <a:avLst/>
          </a:prstGeom>
        </p:spPr>
        <p:txBody>
          <a:bodyPr wrap="none">
            <a:spAutoFit/>
          </a:bodyPr>
          <a:lstStyle/>
          <a:p>
            <a:pPr lvl="0"/>
            <a:r>
              <a:rPr lang="en-US" altLang="zh-CN" sz="2400" dirty="0" smtClean="0"/>
              <a:t>(0) follow</a:t>
            </a:r>
            <a:endParaRPr lang="zh-CN" altLang="en-US" dirty="0"/>
          </a:p>
        </p:txBody>
      </p:sp>
    </p:spTree>
    <p:extLst>
      <p:ext uri="{BB962C8B-B14F-4D97-AF65-F5344CB8AC3E}">
        <p14:creationId xmlns:p14="http://schemas.microsoft.com/office/powerpoint/2010/main" val="16587253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Information</a:t>
            </a:r>
            <a:r>
              <a:rPr lang="zh-CN" altLang="en-US" dirty="0" smtClean="0"/>
              <a:t> </a:t>
            </a:r>
            <a:r>
              <a:rPr lang="en-US" altLang="zh-CN" dirty="0" smtClean="0"/>
              <a:t>Adoption</a:t>
            </a:r>
            <a:r>
              <a:rPr lang="zh-CN" altLang="en-US" dirty="0" smtClean="0"/>
              <a:t> </a:t>
            </a:r>
            <a:r>
              <a:rPr lang="en-US" altLang="zh-CN" dirty="0" smtClean="0"/>
              <a:t>Behavior</a:t>
            </a:r>
            <a:r>
              <a:rPr lang="zh-CN" altLang="en-US" dirty="0" smtClean="0"/>
              <a:t> </a:t>
            </a:r>
            <a:r>
              <a:rPr lang="en-US" altLang="zh-CN" b="1" dirty="0" smtClean="0">
                <a:solidFill>
                  <a:srgbClr val="FF0000"/>
                </a:solidFill>
              </a:rPr>
              <a:t>Intention</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54</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9846" y="4677606"/>
            <a:ext cx="2880000" cy="13893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8340" y="4126191"/>
            <a:ext cx="2880000" cy="551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3781" y="2668922"/>
            <a:ext cx="1080000" cy="108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8340" y="2668923"/>
            <a:ext cx="1080000" cy="108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23" name="直接箭头连接符 10"/>
          <p:cNvCxnSpPr/>
          <p:nvPr/>
        </p:nvCxnSpPr>
        <p:spPr>
          <a:xfrm>
            <a:off x="3382489" y="3133117"/>
            <a:ext cx="2178223" cy="0"/>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矩形 11"/>
          <p:cNvSpPr/>
          <p:nvPr/>
        </p:nvSpPr>
        <p:spPr>
          <a:xfrm>
            <a:off x="3840658" y="2593918"/>
            <a:ext cx="1435008" cy="461665"/>
          </a:xfrm>
          <a:prstGeom prst="rect">
            <a:avLst/>
          </a:prstGeom>
        </p:spPr>
        <p:txBody>
          <a:bodyPr wrap="none">
            <a:spAutoFit/>
          </a:bodyPr>
          <a:lstStyle/>
          <a:p>
            <a:pPr lvl="0"/>
            <a:r>
              <a:rPr lang="en-US" altLang="zh-CN" sz="2400" dirty="0" smtClean="0"/>
              <a:t>(0) follow</a:t>
            </a:r>
            <a:endParaRPr lang="zh-CN" altLang="en-US" dirty="0"/>
          </a:p>
        </p:txBody>
      </p:sp>
      <p:sp>
        <p:nvSpPr>
          <p:cNvPr id="25" name="弧形 15"/>
          <p:cNvSpPr/>
          <p:nvPr/>
        </p:nvSpPr>
        <p:spPr>
          <a:xfrm rot="16200000" flipV="1">
            <a:off x="7057617" y="3303827"/>
            <a:ext cx="801924" cy="549931"/>
          </a:xfrm>
          <a:prstGeom prst="arc">
            <a:avLst>
              <a:gd name="adj1" fmla="val 10715967"/>
              <a:gd name="adj2" fmla="val 667173"/>
            </a:avLst>
          </a:prstGeom>
          <a:ln w="25400">
            <a:solidFill>
              <a:srgbClr val="00B05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16"/>
          <p:cNvSpPr/>
          <p:nvPr/>
        </p:nvSpPr>
        <p:spPr>
          <a:xfrm>
            <a:off x="7458579" y="2824751"/>
            <a:ext cx="1228221" cy="461665"/>
          </a:xfrm>
          <a:prstGeom prst="rect">
            <a:avLst/>
          </a:prstGeom>
        </p:spPr>
        <p:txBody>
          <a:bodyPr wrap="none">
            <a:spAutoFit/>
          </a:bodyPr>
          <a:lstStyle/>
          <a:p>
            <a:pPr lvl="0"/>
            <a:r>
              <a:rPr lang="en-US" altLang="zh-CN" sz="2400" dirty="0" smtClean="0"/>
              <a:t>(1) post</a:t>
            </a:r>
            <a:endParaRPr lang="zh-CN" altLang="en-US" dirty="0"/>
          </a:p>
        </p:txBody>
      </p:sp>
      <p:sp>
        <p:nvSpPr>
          <p:cNvPr id="27" name="矩形 18"/>
          <p:cNvSpPr/>
          <p:nvPr/>
        </p:nvSpPr>
        <p:spPr>
          <a:xfrm>
            <a:off x="3336599" y="3332482"/>
            <a:ext cx="2632452" cy="461665"/>
          </a:xfrm>
          <a:prstGeom prst="rect">
            <a:avLst/>
          </a:prstGeom>
        </p:spPr>
        <p:txBody>
          <a:bodyPr wrap="none">
            <a:spAutoFit/>
          </a:bodyPr>
          <a:lstStyle/>
          <a:p>
            <a:pPr lvl="0"/>
            <a:r>
              <a:rPr lang="en-US" altLang="zh-CN" sz="2400" dirty="0" smtClean="0"/>
              <a:t>(2) </a:t>
            </a:r>
            <a:r>
              <a:rPr lang="en-US" altLang="zh-CN" sz="2400" dirty="0"/>
              <a:t>r</a:t>
            </a:r>
            <a:r>
              <a:rPr lang="en-US" altLang="zh-CN" sz="2400" dirty="0" smtClean="0"/>
              <a:t>eceive &amp; read</a:t>
            </a:r>
            <a:endParaRPr lang="zh-CN" altLang="en-US" dirty="0"/>
          </a:p>
        </p:txBody>
      </p:sp>
    </p:spTree>
    <p:extLst>
      <p:ext uri="{BB962C8B-B14F-4D97-AF65-F5344CB8AC3E}">
        <p14:creationId xmlns:p14="http://schemas.microsoft.com/office/powerpoint/2010/main" val="13084225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Information</a:t>
            </a:r>
            <a:r>
              <a:rPr lang="zh-CN" altLang="en-US" dirty="0" smtClean="0"/>
              <a:t> </a:t>
            </a:r>
            <a:r>
              <a:rPr lang="en-US" altLang="zh-CN" dirty="0" smtClean="0"/>
              <a:t>Adoption</a:t>
            </a:r>
            <a:r>
              <a:rPr lang="zh-CN" altLang="en-US" dirty="0" smtClean="0"/>
              <a:t> </a:t>
            </a:r>
            <a:r>
              <a:rPr lang="en-US" altLang="zh-CN" dirty="0" smtClean="0"/>
              <a:t>Behavior</a:t>
            </a:r>
            <a:r>
              <a:rPr lang="zh-CN" altLang="en-US" dirty="0" smtClean="0"/>
              <a:t> </a:t>
            </a:r>
            <a:r>
              <a:rPr lang="en-US" altLang="zh-CN" b="1" dirty="0" smtClean="0">
                <a:solidFill>
                  <a:srgbClr val="FF0000"/>
                </a:solidFill>
              </a:rPr>
              <a:t>Intention</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55</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9846" y="4677606"/>
            <a:ext cx="2880000" cy="13893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8340" y="4126191"/>
            <a:ext cx="2880000" cy="551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828" y="4100296"/>
            <a:ext cx="3135626" cy="19407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3781" y="2668922"/>
            <a:ext cx="1080000" cy="108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8340" y="2668923"/>
            <a:ext cx="1080000" cy="108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23" name="直接箭头连接符 10"/>
          <p:cNvCxnSpPr/>
          <p:nvPr/>
        </p:nvCxnSpPr>
        <p:spPr>
          <a:xfrm>
            <a:off x="3382489" y="3133117"/>
            <a:ext cx="2178223" cy="0"/>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矩形 11"/>
          <p:cNvSpPr/>
          <p:nvPr/>
        </p:nvSpPr>
        <p:spPr>
          <a:xfrm>
            <a:off x="3840658" y="2593918"/>
            <a:ext cx="1435008" cy="461665"/>
          </a:xfrm>
          <a:prstGeom prst="rect">
            <a:avLst/>
          </a:prstGeom>
        </p:spPr>
        <p:txBody>
          <a:bodyPr wrap="none">
            <a:spAutoFit/>
          </a:bodyPr>
          <a:lstStyle/>
          <a:p>
            <a:pPr lvl="0"/>
            <a:r>
              <a:rPr lang="en-US" altLang="zh-CN" sz="2400" dirty="0" smtClean="0"/>
              <a:t>(0) follow</a:t>
            </a:r>
            <a:endParaRPr lang="zh-CN" altLang="en-US" dirty="0"/>
          </a:p>
        </p:txBody>
      </p:sp>
      <p:sp>
        <p:nvSpPr>
          <p:cNvPr id="25" name="弧形 15"/>
          <p:cNvSpPr/>
          <p:nvPr/>
        </p:nvSpPr>
        <p:spPr>
          <a:xfrm rot="16200000" flipV="1">
            <a:off x="7057617" y="3303827"/>
            <a:ext cx="801924" cy="549931"/>
          </a:xfrm>
          <a:prstGeom prst="arc">
            <a:avLst>
              <a:gd name="adj1" fmla="val 10715967"/>
              <a:gd name="adj2" fmla="val 667173"/>
            </a:avLst>
          </a:prstGeom>
          <a:ln w="25400">
            <a:solidFill>
              <a:srgbClr val="00B05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16"/>
          <p:cNvSpPr/>
          <p:nvPr/>
        </p:nvSpPr>
        <p:spPr>
          <a:xfrm>
            <a:off x="7458579" y="2824751"/>
            <a:ext cx="1228221" cy="461665"/>
          </a:xfrm>
          <a:prstGeom prst="rect">
            <a:avLst/>
          </a:prstGeom>
        </p:spPr>
        <p:txBody>
          <a:bodyPr wrap="none">
            <a:spAutoFit/>
          </a:bodyPr>
          <a:lstStyle/>
          <a:p>
            <a:pPr lvl="0"/>
            <a:r>
              <a:rPr lang="en-US" altLang="zh-CN" sz="2400" dirty="0" smtClean="0"/>
              <a:t>(1) post</a:t>
            </a:r>
            <a:endParaRPr lang="zh-CN" altLang="en-US" dirty="0"/>
          </a:p>
        </p:txBody>
      </p:sp>
      <p:sp>
        <p:nvSpPr>
          <p:cNvPr id="27" name="矩形 18"/>
          <p:cNvSpPr/>
          <p:nvPr/>
        </p:nvSpPr>
        <p:spPr>
          <a:xfrm>
            <a:off x="3336599" y="3332482"/>
            <a:ext cx="2632452" cy="461665"/>
          </a:xfrm>
          <a:prstGeom prst="rect">
            <a:avLst/>
          </a:prstGeom>
        </p:spPr>
        <p:txBody>
          <a:bodyPr wrap="none">
            <a:spAutoFit/>
          </a:bodyPr>
          <a:lstStyle/>
          <a:p>
            <a:pPr lvl="0"/>
            <a:r>
              <a:rPr lang="en-US" altLang="zh-CN" sz="2400" dirty="0" smtClean="0"/>
              <a:t>(2) </a:t>
            </a:r>
            <a:r>
              <a:rPr lang="en-US" altLang="zh-CN" sz="2400" dirty="0"/>
              <a:t>r</a:t>
            </a:r>
            <a:r>
              <a:rPr lang="en-US" altLang="zh-CN" sz="2400" dirty="0" smtClean="0"/>
              <a:t>eceive &amp; read</a:t>
            </a:r>
            <a:endParaRPr lang="zh-CN" altLang="en-US" dirty="0"/>
          </a:p>
        </p:txBody>
      </p:sp>
      <p:sp>
        <p:nvSpPr>
          <p:cNvPr id="28" name="弧形 19"/>
          <p:cNvSpPr/>
          <p:nvPr/>
        </p:nvSpPr>
        <p:spPr>
          <a:xfrm rot="20294145" flipV="1">
            <a:off x="233859" y="3759414"/>
            <a:ext cx="2000260" cy="549931"/>
          </a:xfrm>
          <a:prstGeom prst="arc">
            <a:avLst>
              <a:gd name="adj1" fmla="val 11173286"/>
              <a:gd name="adj2" fmla="val 21510044"/>
            </a:avLst>
          </a:prstGeom>
          <a:ln w="25400">
            <a:solidFill>
              <a:srgbClr val="00B05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0"/>
          <p:cNvSpPr/>
          <p:nvPr/>
        </p:nvSpPr>
        <p:spPr>
          <a:xfrm>
            <a:off x="293762" y="3668156"/>
            <a:ext cx="1670650" cy="461665"/>
          </a:xfrm>
          <a:prstGeom prst="rect">
            <a:avLst/>
          </a:prstGeom>
        </p:spPr>
        <p:txBody>
          <a:bodyPr wrap="none">
            <a:spAutoFit/>
          </a:bodyPr>
          <a:lstStyle/>
          <a:p>
            <a:pPr lvl="0"/>
            <a:r>
              <a:rPr lang="en-US" altLang="zh-CN" sz="2400" b="1" dirty="0" smtClean="0">
                <a:solidFill>
                  <a:srgbClr val="FF0000"/>
                </a:solidFill>
              </a:rPr>
              <a:t>(3) adopt?</a:t>
            </a:r>
            <a:endParaRPr lang="zh-CN" altLang="en-US" b="1" dirty="0">
              <a:solidFill>
                <a:srgbClr val="FF0000"/>
              </a:solidFill>
            </a:endParaRPr>
          </a:p>
        </p:txBody>
      </p:sp>
    </p:spTree>
    <p:extLst>
      <p:ext uri="{BB962C8B-B14F-4D97-AF65-F5344CB8AC3E}">
        <p14:creationId xmlns:p14="http://schemas.microsoft.com/office/powerpoint/2010/main" val="7259691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Information</a:t>
            </a:r>
            <a:r>
              <a:rPr lang="zh-CN" altLang="en-US" dirty="0" smtClean="0"/>
              <a:t> </a:t>
            </a:r>
            <a:r>
              <a:rPr lang="en-US" altLang="zh-CN" dirty="0" smtClean="0"/>
              <a:t>Adoption</a:t>
            </a:r>
            <a:r>
              <a:rPr lang="zh-CN" altLang="en-US" dirty="0" smtClean="0"/>
              <a:t> </a:t>
            </a:r>
            <a:r>
              <a:rPr lang="en-US" altLang="zh-CN" dirty="0" smtClean="0"/>
              <a:t>Behavior</a:t>
            </a:r>
            <a:r>
              <a:rPr lang="zh-CN" altLang="en-US" dirty="0" smtClean="0"/>
              <a:t> </a:t>
            </a:r>
            <a:r>
              <a:rPr lang="en-US" altLang="zh-CN" b="1" dirty="0" smtClean="0">
                <a:solidFill>
                  <a:srgbClr val="FF0000"/>
                </a:solidFill>
              </a:rPr>
              <a:t>Intention</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56</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9846" y="4677606"/>
            <a:ext cx="2880000" cy="13893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8340" y="4126191"/>
            <a:ext cx="2880000" cy="551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828" y="4100296"/>
            <a:ext cx="3135626" cy="19407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3781" y="2668922"/>
            <a:ext cx="1080000" cy="108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8340" y="2668923"/>
            <a:ext cx="1080000" cy="108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23" name="直接箭头连接符 10"/>
          <p:cNvCxnSpPr/>
          <p:nvPr/>
        </p:nvCxnSpPr>
        <p:spPr>
          <a:xfrm>
            <a:off x="3382489" y="3133117"/>
            <a:ext cx="2178223" cy="0"/>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矩形 11"/>
          <p:cNvSpPr/>
          <p:nvPr/>
        </p:nvSpPr>
        <p:spPr>
          <a:xfrm>
            <a:off x="3840658" y="2593918"/>
            <a:ext cx="1435008" cy="461665"/>
          </a:xfrm>
          <a:prstGeom prst="rect">
            <a:avLst/>
          </a:prstGeom>
        </p:spPr>
        <p:txBody>
          <a:bodyPr wrap="none">
            <a:spAutoFit/>
          </a:bodyPr>
          <a:lstStyle/>
          <a:p>
            <a:pPr lvl="0"/>
            <a:r>
              <a:rPr lang="en-US" altLang="zh-CN" sz="2400" dirty="0" smtClean="0"/>
              <a:t>(0) follow</a:t>
            </a:r>
            <a:endParaRPr lang="zh-CN" altLang="en-US" dirty="0"/>
          </a:p>
        </p:txBody>
      </p:sp>
      <p:sp>
        <p:nvSpPr>
          <p:cNvPr id="25" name="弧形 15"/>
          <p:cNvSpPr/>
          <p:nvPr/>
        </p:nvSpPr>
        <p:spPr>
          <a:xfrm rot="16200000" flipV="1">
            <a:off x="7057617" y="3303827"/>
            <a:ext cx="801924" cy="549931"/>
          </a:xfrm>
          <a:prstGeom prst="arc">
            <a:avLst>
              <a:gd name="adj1" fmla="val 10715967"/>
              <a:gd name="adj2" fmla="val 667173"/>
            </a:avLst>
          </a:prstGeom>
          <a:ln w="25400">
            <a:solidFill>
              <a:srgbClr val="00B05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16"/>
          <p:cNvSpPr/>
          <p:nvPr/>
        </p:nvSpPr>
        <p:spPr>
          <a:xfrm>
            <a:off x="7458579" y="2824751"/>
            <a:ext cx="1228221" cy="461665"/>
          </a:xfrm>
          <a:prstGeom prst="rect">
            <a:avLst/>
          </a:prstGeom>
        </p:spPr>
        <p:txBody>
          <a:bodyPr wrap="none">
            <a:spAutoFit/>
          </a:bodyPr>
          <a:lstStyle/>
          <a:p>
            <a:pPr lvl="0"/>
            <a:r>
              <a:rPr lang="en-US" altLang="zh-CN" sz="2400" dirty="0" smtClean="0"/>
              <a:t>(1) post</a:t>
            </a:r>
            <a:endParaRPr lang="zh-CN" altLang="en-US" dirty="0"/>
          </a:p>
        </p:txBody>
      </p:sp>
      <p:sp>
        <p:nvSpPr>
          <p:cNvPr id="27" name="矩形 18"/>
          <p:cNvSpPr/>
          <p:nvPr/>
        </p:nvSpPr>
        <p:spPr>
          <a:xfrm>
            <a:off x="3336599" y="3332482"/>
            <a:ext cx="2632452" cy="461665"/>
          </a:xfrm>
          <a:prstGeom prst="rect">
            <a:avLst/>
          </a:prstGeom>
        </p:spPr>
        <p:txBody>
          <a:bodyPr wrap="none">
            <a:spAutoFit/>
          </a:bodyPr>
          <a:lstStyle/>
          <a:p>
            <a:pPr lvl="0"/>
            <a:r>
              <a:rPr lang="en-US" altLang="zh-CN" sz="2400" dirty="0" smtClean="0"/>
              <a:t>(2) </a:t>
            </a:r>
            <a:r>
              <a:rPr lang="en-US" altLang="zh-CN" sz="2400" dirty="0"/>
              <a:t>r</a:t>
            </a:r>
            <a:r>
              <a:rPr lang="en-US" altLang="zh-CN" sz="2400" dirty="0" smtClean="0"/>
              <a:t>eceive &amp; read</a:t>
            </a:r>
            <a:endParaRPr lang="zh-CN" altLang="en-US" dirty="0"/>
          </a:p>
        </p:txBody>
      </p:sp>
      <p:sp>
        <p:nvSpPr>
          <p:cNvPr id="28" name="弧形 19"/>
          <p:cNvSpPr/>
          <p:nvPr/>
        </p:nvSpPr>
        <p:spPr>
          <a:xfrm rot="20294145" flipV="1">
            <a:off x="233859" y="3759414"/>
            <a:ext cx="2000260" cy="549931"/>
          </a:xfrm>
          <a:prstGeom prst="arc">
            <a:avLst>
              <a:gd name="adj1" fmla="val 11173286"/>
              <a:gd name="adj2" fmla="val 21510044"/>
            </a:avLst>
          </a:prstGeom>
          <a:ln w="25400">
            <a:solidFill>
              <a:srgbClr val="00B05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0"/>
          <p:cNvSpPr/>
          <p:nvPr/>
        </p:nvSpPr>
        <p:spPr>
          <a:xfrm>
            <a:off x="293762" y="3668156"/>
            <a:ext cx="1670650" cy="461665"/>
          </a:xfrm>
          <a:prstGeom prst="rect">
            <a:avLst/>
          </a:prstGeom>
        </p:spPr>
        <p:txBody>
          <a:bodyPr wrap="none">
            <a:spAutoFit/>
          </a:bodyPr>
          <a:lstStyle/>
          <a:p>
            <a:pPr lvl="0"/>
            <a:r>
              <a:rPr lang="en-US" altLang="zh-CN" sz="2400" b="1" dirty="0" smtClean="0">
                <a:solidFill>
                  <a:srgbClr val="FF0000"/>
                </a:solidFill>
              </a:rPr>
              <a:t>(3) adopt?</a:t>
            </a:r>
            <a:endParaRPr lang="zh-CN" altLang="en-US" b="1" dirty="0">
              <a:solidFill>
                <a:srgbClr val="FF0000"/>
              </a:solidFill>
            </a:endParaRPr>
          </a:p>
        </p:txBody>
      </p:sp>
      <p:sp>
        <p:nvSpPr>
          <p:cNvPr id="32" name="Cloud Callout 31"/>
          <p:cNvSpPr/>
          <p:nvPr/>
        </p:nvSpPr>
        <p:spPr>
          <a:xfrm>
            <a:off x="293761" y="1266471"/>
            <a:ext cx="4023406" cy="1096301"/>
          </a:xfrm>
          <a:prstGeom prst="cloudCallout">
            <a:avLst>
              <a:gd name="adj1" fmla="val 10503"/>
              <a:gd name="adj2" fmla="val 6861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71219" y="1386262"/>
            <a:ext cx="2969083" cy="830997"/>
          </a:xfrm>
          <a:prstGeom prst="rect">
            <a:avLst/>
          </a:prstGeom>
        </p:spPr>
        <p:txBody>
          <a:bodyPr wrap="none">
            <a:spAutoFit/>
          </a:bodyPr>
          <a:lstStyle/>
          <a:p>
            <a:r>
              <a:rPr lang="en-US" altLang="zh-CN" sz="2400" b="1" dirty="0" smtClean="0">
                <a:solidFill>
                  <a:srgbClr val="011C9A"/>
                </a:solidFill>
              </a:rPr>
              <a:t>Birthday</a:t>
            </a:r>
            <a:r>
              <a:rPr lang="zh-CN" altLang="en-US" sz="2400" b="1" dirty="0" smtClean="0">
                <a:solidFill>
                  <a:srgbClr val="011C9A"/>
                </a:solidFill>
              </a:rPr>
              <a:t> </a:t>
            </a:r>
            <a:r>
              <a:rPr lang="en-US" altLang="zh-CN" sz="2400" b="1" dirty="0" smtClean="0"/>
              <a:t>–</a:t>
            </a:r>
            <a:endParaRPr lang="zh-CN" altLang="en-US" sz="2400" b="1" dirty="0"/>
          </a:p>
          <a:p>
            <a:r>
              <a:rPr lang="en-US" altLang="zh-CN" sz="2400" b="1" dirty="0" smtClean="0"/>
              <a:t>NOT</a:t>
            </a:r>
            <a:r>
              <a:rPr lang="zh-CN" altLang="en-US" sz="2400" b="1" dirty="0" smtClean="0"/>
              <a:t> </a:t>
            </a:r>
            <a:r>
              <a:rPr lang="en-US" altLang="zh-CN" sz="2400" b="1" dirty="0" smtClean="0"/>
              <a:t>politic</a:t>
            </a:r>
            <a:r>
              <a:rPr lang="zh-CN" altLang="en-US" sz="2400" b="1" dirty="0" smtClean="0"/>
              <a:t> </a:t>
            </a:r>
            <a:r>
              <a:rPr lang="en-US" altLang="zh-CN" sz="2400" b="1" dirty="0" smtClean="0"/>
              <a:t>issues!</a:t>
            </a:r>
            <a:endParaRPr lang="en-US" sz="2400" b="1" dirty="0"/>
          </a:p>
        </p:txBody>
      </p:sp>
    </p:spTree>
    <p:extLst>
      <p:ext uri="{BB962C8B-B14F-4D97-AF65-F5344CB8AC3E}">
        <p14:creationId xmlns:p14="http://schemas.microsoft.com/office/powerpoint/2010/main" val="1588922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Information</a:t>
            </a:r>
            <a:r>
              <a:rPr lang="zh-CN" altLang="en-US" dirty="0" smtClean="0"/>
              <a:t> </a:t>
            </a:r>
            <a:r>
              <a:rPr lang="en-US" altLang="zh-CN" dirty="0" smtClean="0"/>
              <a:t>Adoption</a:t>
            </a:r>
            <a:r>
              <a:rPr lang="zh-CN" altLang="en-US" dirty="0" smtClean="0"/>
              <a:t> </a:t>
            </a:r>
            <a:r>
              <a:rPr lang="en-US" altLang="zh-CN" dirty="0" smtClean="0"/>
              <a:t>Behavior</a:t>
            </a:r>
            <a:r>
              <a:rPr lang="zh-CN" altLang="en-US" dirty="0" smtClean="0"/>
              <a:t> </a:t>
            </a:r>
            <a:r>
              <a:rPr lang="en-US" altLang="zh-CN" b="1" dirty="0" smtClean="0">
                <a:solidFill>
                  <a:srgbClr val="FF0000"/>
                </a:solidFill>
              </a:rPr>
              <a:t>Intention</a:t>
            </a:r>
            <a:endParaRPr lang="en-US" b="1"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57</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9846" y="4677606"/>
            <a:ext cx="2880000" cy="138931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8340" y="4126191"/>
            <a:ext cx="2880000" cy="55141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828" y="4100296"/>
            <a:ext cx="3135626" cy="194072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3781" y="2668922"/>
            <a:ext cx="1080000" cy="108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98340" y="2668923"/>
            <a:ext cx="1080000" cy="108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23" name="直接箭头连接符 10"/>
          <p:cNvCxnSpPr/>
          <p:nvPr/>
        </p:nvCxnSpPr>
        <p:spPr>
          <a:xfrm>
            <a:off x="3382489" y="3133117"/>
            <a:ext cx="2178223" cy="0"/>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矩形 11"/>
          <p:cNvSpPr/>
          <p:nvPr/>
        </p:nvSpPr>
        <p:spPr>
          <a:xfrm>
            <a:off x="3840658" y="2593918"/>
            <a:ext cx="1435008" cy="461665"/>
          </a:xfrm>
          <a:prstGeom prst="rect">
            <a:avLst/>
          </a:prstGeom>
        </p:spPr>
        <p:txBody>
          <a:bodyPr wrap="none">
            <a:spAutoFit/>
          </a:bodyPr>
          <a:lstStyle/>
          <a:p>
            <a:pPr lvl="0"/>
            <a:r>
              <a:rPr lang="en-US" altLang="zh-CN" sz="2400" dirty="0" smtClean="0"/>
              <a:t>(0) follow</a:t>
            </a:r>
            <a:endParaRPr lang="zh-CN" altLang="en-US" dirty="0"/>
          </a:p>
        </p:txBody>
      </p:sp>
      <p:sp>
        <p:nvSpPr>
          <p:cNvPr id="25" name="弧形 15"/>
          <p:cNvSpPr/>
          <p:nvPr/>
        </p:nvSpPr>
        <p:spPr>
          <a:xfrm rot="16200000" flipV="1">
            <a:off x="7057617" y="3303827"/>
            <a:ext cx="801924" cy="549931"/>
          </a:xfrm>
          <a:prstGeom prst="arc">
            <a:avLst>
              <a:gd name="adj1" fmla="val 10715967"/>
              <a:gd name="adj2" fmla="val 667173"/>
            </a:avLst>
          </a:prstGeom>
          <a:ln w="25400">
            <a:solidFill>
              <a:srgbClr val="00B05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矩形 16"/>
          <p:cNvSpPr/>
          <p:nvPr/>
        </p:nvSpPr>
        <p:spPr>
          <a:xfrm>
            <a:off x="7458579" y="2824751"/>
            <a:ext cx="1228221" cy="461665"/>
          </a:xfrm>
          <a:prstGeom prst="rect">
            <a:avLst/>
          </a:prstGeom>
        </p:spPr>
        <p:txBody>
          <a:bodyPr wrap="none">
            <a:spAutoFit/>
          </a:bodyPr>
          <a:lstStyle/>
          <a:p>
            <a:pPr lvl="0"/>
            <a:r>
              <a:rPr lang="en-US" altLang="zh-CN" sz="2400" dirty="0" smtClean="0"/>
              <a:t>(1) post</a:t>
            </a:r>
            <a:endParaRPr lang="zh-CN" altLang="en-US" dirty="0"/>
          </a:p>
        </p:txBody>
      </p:sp>
      <p:sp>
        <p:nvSpPr>
          <p:cNvPr id="27" name="矩形 18"/>
          <p:cNvSpPr/>
          <p:nvPr/>
        </p:nvSpPr>
        <p:spPr>
          <a:xfrm>
            <a:off x="3336599" y="3332482"/>
            <a:ext cx="2632452" cy="461665"/>
          </a:xfrm>
          <a:prstGeom prst="rect">
            <a:avLst/>
          </a:prstGeom>
        </p:spPr>
        <p:txBody>
          <a:bodyPr wrap="none">
            <a:spAutoFit/>
          </a:bodyPr>
          <a:lstStyle/>
          <a:p>
            <a:pPr lvl="0"/>
            <a:r>
              <a:rPr lang="en-US" altLang="zh-CN" sz="2400" dirty="0" smtClean="0"/>
              <a:t>(2) </a:t>
            </a:r>
            <a:r>
              <a:rPr lang="en-US" altLang="zh-CN" sz="2400" dirty="0"/>
              <a:t>r</a:t>
            </a:r>
            <a:r>
              <a:rPr lang="en-US" altLang="zh-CN" sz="2400" dirty="0" smtClean="0"/>
              <a:t>eceive &amp; read</a:t>
            </a:r>
            <a:endParaRPr lang="zh-CN" altLang="en-US" dirty="0"/>
          </a:p>
        </p:txBody>
      </p:sp>
      <p:sp>
        <p:nvSpPr>
          <p:cNvPr id="28" name="弧形 19"/>
          <p:cNvSpPr/>
          <p:nvPr/>
        </p:nvSpPr>
        <p:spPr>
          <a:xfrm rot="20294145" flipV="1">
            <a:off x="233859" y="3759414"/>
            <a:ext cx="2000260" cy="549931"/>
          </a:xfrm>
          <a:prstGeom prst="arc">
            <a:avLst>
              <a:gd name="adj1" fmla="val 11173286"/>
              <a:gd name="adj2" fmla="val 21510044"/>
            </a:avLst>
          </a:prstGeom>
          <a:ln w="25400">
            <a:solidFill>
              <a:srgbClr val="00B050"/>
            </a:solidFill>
            <a:prstDash val="solid"/>
            <a:headEnd type="stealth"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矩形 20"/>
          <p:cNvSpPr/>
          <p:nvPr/>
        </p:nvSpPr>
        <p:spPr>
          <a:xfrm>
            <a:off x="293762" y="3668156"/>
            <a:ext cx="1670650" cy="461665"/>
          </a:xfrm>
          <a:prstGeom prst="rect">
            <a:avLst/>
          </a:prstGeom>
        </p:spPr>
        <p:txBody>
          <a:bodyPr wrap="none">
            <a:spAutoFit/>
          </a:bodyPr>
          <a:lstStyle/>
          <a:p>
            <a:pPr lvl="0"/>
            <a:r>
              <a:rPr lang="en-US" altLang="zh-CN" sz="2400" b="1" dirty="0" smtClean="0">
                <a:solidFill>
                  <a:srgbClr val="FF0000"/>
                </a:solidFill>
              </a:rPr>
              <a:t>(3) adopt?</a:t>
            </a:r>
            <a:endParaRPr lang="zh-CN" altLang="en-US" b="1" dirty="0">
              <a:solidFill>
                <a:srgbClr val="FF0000"/>
              </a:solidFill>
            </a:endParaRPr>
          </a:p>
        </p:txBody>
      </p:sp>
      <p:sp>
        <p:nvSpPr>
          <p:cNvPr id="31" name="Cloud Callout 30"/>
          <p:cNvSpPr/>
          <p:nvPr/>
        </p:nvSpPr>
        <p:spPr>
          <a:xfrm>
            <a:off x="4449849" y="1279611"/>
            <a:ext cx="4550969" cy="1004496"/>
          </a:xfrm>
          <a:prstGeom prst="cloudCallout">
            <a:avLst>
              <a:gd name="adj1" fmla="val -93194"/>
              <a:gd name="adj2" fmla="val 9510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loud Callout 31"/>
          <p:cNvSpPr/>
          <p:nvPr/>
        </p:nvSpPr>
        <p:spPr>
          <a:xfrm>
            <a:off x="293761" y="1266471"/>
            <a:ext cx="4023406" cy="1096301"/>
          </a:xfrm>
          <a:prstGeom prst="cloudCallout">
            <a:avLst>
              <a:gd name="adj1" fmla="val 10503"/>
              <a:gd name="adj2" fmla="val 68616"/>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71219" y="1386262"/>
            <a:ext cx="2969083" cy="830997"/>
          </a:xfrm>
          <a:prstGeom prst="rect">
            <a:avLst/>
          </a:prstGeom>
        </p:spPr>
        <p:txBody>
          <a:bodyPr wrap="none">
            <a:spAutoFit/>
          </a:bodyPr>
          <a:lstStyle/>
          <a:p>
            <a:r>
              <a:rPr lang="en-US" altLang="zh-CN" sz="2400" b="1" dirty="0" smtClean="0">
                <a:solidFill>
                  <a:srgbClr val="011C9A"/>
                </a:solidFill>
              </a:rPr>
              <a:t>Birthday</a:t>
            </a:r>
            <a:r>
              <a:rPr lang="zh-CN" altLang="en-US" sz="2400" b="1" dirty="0" smtClean="0">
                <a:solidFill>
                  <a:srgbClr val="011C9A"/>
                </a:solidFill>
              </a:rPr>
              <a:t> </a:t>
            </a:r>
            <a:r>
              <a:rPr lang="en-US" altLang="zh-CN" sz="2400" b="1" dirty="0" smtClean="0"/>
              <a:t>–</a:t>
            </a:r>
            <a:endParaRPr lang="zh-CN" altLang="en-US" sz="2400" b="1" dirty="0"/>
          </a:p>
          <a:p>
            <a:r>
              <a:rPr lang="en-US" altLang="zh-CN" sz="2400" b="1" dirty="0" smtClean="0"/>
              <a:t>NOT</a:t>
            </a:r>
            <a:r>
              <a:rPr lang="zh-CN" altLang="en-US" sz="2400" b="1" dirty="0" smtClean="0"/>
              <a:t> </a:t>
            </a:r>
            <a:r>
              <a:rPr lang="en-US" altLang="zh-CN" sz="2400" b="1" dirty="0" smtClean="0"/>
              <a:t>politic</a:t>
            </a:r>
            <a:r>
              <a:rPr lang="zh-CN" altLang="en-US" sz="2400" b="1" dirty="0" smtClean="0"/>
              <a:t> </a:t>
            </a:r>
            <a:r>
              <a:rPr lang="en-US" altLang="zh-CN" sz="2400" b="1" dirty="0" smtClean="0"/>
              <a:t>issues!</a:t>
            </a:r>
            <a:endParaRPr lang="en-US" sz="2400" b="1" dirty="0"/>
          </a:p>
        </p:txBody>
      </p:sp>
      <p:sp>
        <p:nvSpPr>
          <p:cNvPr id="36" name="Rectangle 35"/>
          <p:cNvSpPr/>
          <p:nvPr/>
        </p:nvSpPr>
        <p:spPr>
          <a:xfrm>
            <a:off x="5039018" y="1313912"/>
            <a:ext cx="3185167" cy="830997"/>
          </a:xfrm>
          <a:prstGeom prst="rect">
            <a:avLst/>
          </a:prstGeom>
        </p:spPr>
        <p:txBody>
          <a:bodyPr wrap="none">
            <a:spAutoFit/>
          </a:bodyPr>
          <a:lstStyle/>
          <a:p>
            <a:r>
              <a:rPr lang="en-US" altLang="zh-CN" sz="2400" b="1" dirty="0" smtClean="0"/>
              <a:t>From</a:t>
            </a:r>
            <a:r>
              <a:rPr lang="zh-CN" altLang="en-US" sz="2400" b="1" dirty="0" smtClean="0"/>
              <a:t> </a:t>
            </a:r>
            <a:r>
              <a:rPr lang="en-US" altLang="zh-CN" sz="2400" b="1" dirty="0" smtClean="0">
                <a:solidFill>
                  <a:srgbClr val="011C9A"/>
                </a:solidFill>
              </a:rPr>
              <a:t>my</a:t>
            </a:r>
            <a:r>
              <a:rPr lang="zh-CN" altLang="en-US" sz="2400" b="1" dirty="0" smtClean="0">
                <a:solidFill>
                  <a:srgbClr val="011C9A"/>
                </a:solidFill>
              </a:rPr>
              <a:t> </a:t>
            </a:r>
            <a:r>
              <a:rPr lang="en-US" altLang="zh-CN" sz="2400" b="1" dirty="0" smtClean="0">
                <a:solidFill>
                  <a:srgbClr val="011C9A"/>
                </a:solidFill>
              </a:rPr>
              <a:t>husband</a:t>
            </a:r>
            <a:r>
              <a:rPr lang="zh-CN" altLang="en-US" sz="2400" b="1" dirty="0" smtClean="0">
                <a:solidFill>
                  <a:srgbClr val="011C9A"/>
                </a:solidFill>
              </a:rPr>
              <a:t> </a:t>
            </a:r>
            <a:r>
              <a:rPr lang="en-US" altLang="zh-CN" sz="2400" b="1" dirty="0" smtClean="0"/>
              <a:t>–</a:t>
            </a:r>
            <a:endParaRPr lang="zh-CN" altLang="en-US" sz="2400" b="1" dirty="0"/>
          </a:p>
          <a:p>
            <a:r>
              <a:rPr lang="en-US" altLang="zh-CN" sz="2400" b="1" dirty="0" smtClean="0"/>
              <a:t>NOT</a:t>
            </a:r>
            <a:r>
              <a:rPr lang="zh-CN" altLang="en-US" sz="2400" b="1" dirty="0" smtClean="0"/>
              <a:t> </a:t>
            </a:r>
            <a:r>
              <a:rPr lang="en-US" altLang="zh-CN" sz="2400" b="1" dirty="0" smtClean="0"/>
              <a:t>fans</a:t>
            </a:r>
            <a:r>
              <a:rPr lang="zh-CN" altLang="en-US" sz="2400" b="1" dirty="0" smtClean="0"/>
              <a:t> </a:t>
            </a:r>
            <a:r>
              <a:rPr lang="en-US" altLang="zh-CN" sz="2400" b="1" dirty="0" smtClean="0"/>
              <a:t>on</a:t>
            </a:r>
            <a:r>
              <a:rPr lang="zh-CN" altLang="en-US" sz="2400" b="1" dirty="0" smtClean="0"/>
              <a:t> </a:t>
            </a:r>
            <a:r>
              <a:rPr lang="en-US" altLang="zh-CN" sz="2400" b="1" dirty="0" smtClean="0"/>
              <a:t>Twitter!</a:t>
            </a:r>
            <a:endParaRPr lang="en-US" sz="2400" b="1" dirty="0"/>
          </a:p>
        </p:txBody>
      </p:sp>
    </p:spTree>
    <p:extLst>
      <p:ext uri="{BB962C8B-B14F-4D97-AF65-F5344CB8AC3E}">
        <p14:creationId xmlns:p14="http://schemas.microsoft.com/office/powerpoint/2010/main" val="1216967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Social</a:t>
            </a:r>
            <a:r>
              <a:rPr lang="zh-CN" altLang="en-US" dirty="0" smtClean="0"/>
              <a:t> </a:t>
            </a:r>
            <a:r>
              <a:rPr lang="en-US" altLang="zh-CN" dirty="0" smtClean="0"/>
              <a:t>Contextual</a:t>
            </a:r>
            <a:r>
              <a:rPr lang="zh-CN" altLang="en-US" dirty="0" smtClean="0"/>
              <a:t> </a:t>
            </a:r>
            <a:r>
              <a:rPr lang="en-US" altLang="zh-CN" dirty="0" smtClean="0"/>
              <a:t>Factors</a:t>
            </a:r>
            <a:endParaRPr lang="en-US" dirty="0"/>
          </a:p>
        </p:txBody>
      </p:sp>
      <p:sp>
        <p:nvSpPr>
          <p:cNvPr id="3" name="Content Placeholder 2"/>
          <p:cNvSpPr>
            <a:spLocks noGrp="1"/>
          </p:cNvSpPr>
          <p:nvPr>
            <p:ph idx="1"/>
          </p:nvPr>
        </p:nvSpPr>
        <p:spPr/>
        <p:txBody>
          <a:bodyPr>
            <a:normAutofit/>
          </a:bodyPr>
          <a:lstStyle/>
          <a:p>
            <a:r>
              <a:rPr lang="en-US" altLang="zh-CN" sz="2800" dirty="0" smtClean="0">
                <a:solidFill>
                  <a:srgbClr val="011C9A"/>
                </a:solidFill>
              </a:rPr>
              <a:t>Individual</a:t>
            </a:r>
            <a:r>
              <a:rPr lang="zh-CN" altLang="en-US" sz="2800" dirty="0" smtClean="0">
                <a:solidFill>
                  <a:srgbClr val="011C9A"/>
                </a:solidFill>
              </a:rPr>
              <a:t> </a:t>
            </a:r>
            <a:r>
              <a:rPr lang="en-US" altLang="zh-CN" sz="2800" dirty="0" smtClean="0">
                <a:solidFill>
                  <a:srgbClr val="011C9A"/>
                </a:solidFill>
              </a:rPr>
              <a:t>Preference</a:t>
            </a:r>
            <a:r>
              <a:rPr lang="zh-CN" altLang="en-US" sz="2800" dirty="0" smtClean="0">
                <a:solidFill>
                  <a:srgbClr val="011C9A"/>
                </a:solidFill>
              </a:rPr>
              <a:t> </a:t>
            </a:r>
            <a:r>
              <a:rPr lang="en-US" altLang="zh-CN" sz="2800" dirty="0" smtClean="0">
                <a:solidFill>
                  <a:srgbClr val="011C9A"/>
                </a:solidFill>
              </a:rPr>
              <a:t>&amp;</a:t>
            </a:r>
            <a:r>
              <a:rPr lang="zh-CN" altLang="en-US" sz="2800" dirty="0" smtClean="0">
                <a:solidFill>
                  <a:srgbClr val="011C9A"/>
                </a:solidFill>
              </a:rPr>
              <a:t> </a:t>
            </a:r>
            <a:r>
              <a:rPr lang="en-US" altLang="zh-CN" sz="2800" dirty="0" smtClean="0">
                <a:solidFill>
                  <a:srgbClr val="011C9A"/>
                </a:solidFill>
              </a:rPr>
              <a:t>Interpersonal</a:t>
            </a:r>
            <a:r>
              <a:rPr lang="zh-CN" altLang="en-US" sz="2800" dirty="0" smtClean="0">
                <a:solidFill>
                  <a:srgbClr val="011C9A"/>
                </a:solidFill>
              </a:rPr>
              <a:t> </a:t>
            </a:r>
            <a:r>
              <a:rPr lang="en-US" altLang="zh-CN" sz="2800" dirty="0" smtClean="0">
                <a:solidFill>
                  <a:srgbClr val="011C9A"/>
                </a:solidFill>
              </a:rPr>
              <a:t>Influence</a:t>
            </a:r>
            <a:endParaRPr lang="en-US" sz="2800"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58</a:t>
            </a:fld>
            <a:endParaRPr 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8616" y="2062564"/>
            <a:ext cx="3960000" cy="30604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2708" y="2060848"/>
            <a:ext cx="3960000" cy="30621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矩形 24"/>
          <p:cNvSpPr/>
          <p:nvPr/>
        </p:nvSpPr>
        <p:spPr>
          <a:xfrm>
            <a:off x="1399620" y="5214203"/>
            <a:ext cx="2731132" cy="830997"/>
          </a:xfrm>
          <a:prstGeom prst="rect">
            <a:avLst/>
          </a:prstGeom>
        </p:spPr>
        <p:txBody>
          <a:bodyPr wrap="none">
            <a:spAutoFit/>
          </a:bodyPr>
          <a:lstStyle/>
          <a:p>
            <a:pPr algn="ctr"/>
            <a:r>
              <a:rPr lang="en-US" altLang="zh-CN" sz="2400" dirty="0" smtClean="0"/>
              <a:t>China’s Facebook:</a:t>
            </a:r>
          </a:p>
          <a:p>
            <a:pPr algn="ctr"/>
            <a:r>
              <a:rPr lang="en-US" altLang="zh-CN" sz="2400" b="1" dirty="0" err="1" smtClean="0"/>
              <a:t>Renren</a:t>
            </a:r>
            <a:endParaRPr lang="zh-CN" altLang="en-US" sz="2400" b="1" dirty="0"/>
          </a:p>
        </p:txBody>
      </p:sp>
      <p:sp>
        <p:nvSpPr>
          <p:cNvPr id="8" name="矩形 7"/>
          <p:cNvSpPr/>
          <p:nvPr/>
        </p:nvSpPr>
        <p:spPr>
          <a:xfrm>
            <a:off x="5637070" y="5214203"/>
            <a:ext cx="2342885" cy="830997"/>
          </a:xfrm>
          <a:prstGeom prst="rect">
            <a:avLst/>
          </a:prstGeom>
        </p:spPr>
        <p:txBody>
          <a:bodyPr wrap="none">
            <a:spAutoFit/>
          </a:bodyPr>
          <a:lstStyle/>
          <a:p>
            <a:pPr algn="ctr"/>
            <a:r>
              <a:rPr lang="en-US" altLang="zh-CN" sz="2400" dirty="0" smtClean="0"/>
              <a:t>China’s Twitter:</a:t>
            </a:r>
          </a:p>
          <a:p>
            <a:pPr algn="ctr"/>
            <a:r>
              <a:rPr lang="en-US" altLang="zh-CN" sz="2400" b="1" dirty="0" err="1" smtClean="0"/>
              <a:t>Tencent</a:t>
            </a:r>
            <a:r>
              <a:rPr lang="en-US" altLang="zh-CN" sz="2400" b="1" dirty="0" smtClean="0"/>
              <a:t> Weibo</a:t>
            </a:r>
            <a:endParaRPr lang="zh-CN" altLang="en-US" sz="2400" b="1" dirty="0"/>
          </a:p>
        </p:txBody>
      </p:sp>
      <p:sp>
        <p:nvSpPr>
          <p:cNvPr id="9" name="Rectangle 8"/>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19745562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From</a:t>
            </a:r>
            <a:r>
              <a:rPr lang="zh-CN" altLang="en-US" dirty="0" smtClean="0"/>
              <a:t> </a:t>
            </a:r>
            <a:r>
              <a:rPr lang="en-US" altLang="zh-CN" i="1" dirty="0" smtClean="0"/>
              <a:t>Information</a:t>
            </a:r>
            <a:r>
              <a:rPr lang="zh-CN" altLang="en-US" dirty="0" smtClean="0"/>
              <a:t> </a:t>
            </a:r>
            <a:r>
              <a:rPr lang="en-US" altLang="zh-CN" dirty="0" smtClean="0"/>
              <a:t>to</a:t>
            </a:r>
            <a:r>
              <a:rPr lang="zh-CN" altLang="en-US" dirty="0" smtClean="0"/>
              <a:t> </a:t>
            </a:r>
            <a:r>
              <a:rPr lang="en-US" altLang="zh-CN" i="1" dirty="0" smtClean="0"/>
              <a:t>Factors</a:t>
            </a:r>
            <a:endParaRPr lang="en-US" i="1"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59</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sp>
        <p:nvSpPr>
          <p:cNvPr id="6" name="矩形 3"/>
          <p:cNvSpPr/>
          <p:nvPr/>
        </p:nvSpPr>
        <p:spPr>
          <a:xfrm>
            <a:off x="251520" y="3869810"/>
            <a:ext cx="1656184" cy="486510"/>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social relation</a:t>
            </a:r>
            <a:endParaRPr lang="zh-CN" altLang="en-US" b="1" dirty="0">
              <a:solidFill>
                <a:schemeClr val="bg1"/>
              </a:solidFill>
              <a:cs typeface="Times New Roman" pitchFamily="18" charset="0"/>
            </a:endParaRPr>
          </a:p>
        </p:txBody>
      </p:sp>
      <p:sp>
        <p:nvSpPr>
          <p:cNvPr id="7" name="矩形 5"/>
          <p:cNvSpPr/>
          <p:nvPr/>
        </p:nvSpPr>
        <p:spPr>
          <a:xfrm>
            <a:off x="251520" y="4798230"/>
            <a:ext cx="1656184" cy="648072"/>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Times New Roman" pitchFamily="18" charset="0"/>
              </a:rPr>
              <a:t>u</a:t>
            </a:r>
            <a:r>
              <a:rPr lang="en-US" altLang="zh-CN" b="1" dirty="0" smtClean="0">
                <a:solidFill>
                  <a:schemeClr val="bg1"/>
                </a:solidFill>
                <a:cs typeface="Times New Roman" pitchFamily="18" charset="0"/>
              </a:rPr>
              <a:t>ser-user interaction</a:t>
            </a:r>
            <a:endParaRPr lang="zh-CN" altLang="en-US" b="1" dirty="0">
              <a:solidFill>
                <a:schemeClr val="bg1"/>
              </a:solidFill>
              <a:cs typeface="Times New Roman" pitchFamily="18" charset="0"/>
            </a:endParaRPr>
          </a:p>
        </p:txBody>
      </p:sp>
      <p:sp>
        <p:nvSpPr>
          <p:cNvPr id="8" name="矩形 6"/>
          <p:cNvSpPr/>
          <p:nvPr/>
        </p:nvSpPr>
        <p:spPr>
          <a:xfrm>
            <a:off x="251520" y="2818010"/>
            <a:ext cx="1656184" cy="648072"/>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user-item interaction</a:t>
            </a:r>
            <a:endParaRPr lang="zh-CN" altLang="en-US" b="1" dirty="0">
              <a:solidFill>
                <a:schemeClr val="bg1"/>
              </a:solidFill>
              <a:cs typeface="Times New Roman" pitchFamily="18" charset="0"/>
            </a:endParaRPr>
          </a:p>
        </p:txBody>
      </p:sp>
      <p:sp>
        <p:nvSpPr>
          <p:cNvPr id="9" name="矩形 7"/>
          <p:cNvSpPr/>
          <p:nvPr/>
        </p:nvSpPr>
        <p:spPr>
          <a:xfrm>
            <a:off x="251520" y="1988840"/>
            <a:ext cx="1656184" cy="432048"/>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item content</a:t>
            </a:r>
            <a:endParaRPr lang="zh-CN" altLang="en-US" b="1" dirty="0">
              <a:solidFill>
                <a:schemeClr val="bg1"/>
              </a:solidFill>
              <a:cs typeface="Times New Roman" pitchFamily="18" charset="0"/>
            </a:endParaRPr>
          </a:p>
        </p:txBody>
      </p:sp>
      <p:sp>
        <p:nvSpPr>
          <p:cNvPr id="21" name="矩形 19"/>
          <p:cNvSpPr/>
          <p:nvPr/>
        </p:nvSpPr>
        <p:spPr>
          <a:xfrm>
            <a:off x="6300191" y="2345585"/>
            <a:ext cx="2738877" cy="612068"/>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individual</a:t>
            </a:r>
            <a:r>
              <a:rPr lang="zh-CN" altLang="en-US" b="1" dirty="0" smtClean="0">
                <a:solidFill>
                  <a:schemeClr val="bg1"/>
                </a:solidFill>
                <a:cs typeface="Times New Roman" pitchFamily="18" charset="0"/>
              </a:rPr>
              <a:t> </a:t>
            </a:r>
            <a:r>
              <a:rPr lang="en-US" altLang="zh-CN" b="1" dirty="0" smtClean="0">
                <a:solidFill>
                  <a:schemeClr val="bg1"/>
                </a:solidFill>
                <a:cs typeface="Times New Roman" pitchFamily="18" charset="0"/>
              </a:rPr>
              <a:t>preference </a:t>
            </a:r>
            <a:r>
              <a:rPr lang="en-US" altLang="zh-CN" dirty="0" smtClean="0">
                <a:solidFill>
                  <a:schemeClr val="bg1"/>
                </a:solidFill>
                <a:cs typeface="Times New Roman" pitchFamily="18" charset="0"/>
              </a:rPr>
              <a:t>on the</a:t>
            </a:r>
            <a:r>
              <a:rPr lang="zh-CN" altLang="en-US" dirty="0" smtClean="0">
                <a:solidFill>
                  <a:schemeClr val="bg1"/>
                </a:solidFill>
                <a:cs typeface="Times New Roman" pitchFamily="18" charset="0"/>
              </a:rPr>
              <a:t> </a:t>
            </a:r>
            <a:r>
              <a:rPr lang="en-US" altLang="zh-CN" dirty="0" smtClean="0">
                <a:solidFill>
                  <a:schemeClr val="bg1"/>
                </a:solidFill>
                <a:cs typeface="Times New Roman" pitchFamily="18" charset="0"/>
              </a:rPr>
              <a:t>given item</a:t>
            </a:r>
            <a:endParaRPr lang="zh-CN" altLang="en-US" dirty="0">
              <a:solidFill>
                <a:schemeClr val="bg1"/>
              </a:solidFill>
              <a:cs typeface="Times New Roman" pitchFamily="18" charset="0"/>
            </a:endParaRPr>
          </a:p>
        </p:txBody>
      </p:sp>
      <p:sp>
        <p:nvSpPr>
          <p:cNvPr id="22" name="矩形 20"/>
          <p:cNvSpPr/>
          <p:nvPr/>
        </p:nvSpPr>
        <p:spPr>
          <a:xfrm>
            <a:off x="6300191" y="4247852"/>
            <a:ext cx="2738877" cy="712396"/>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Times New Roman" pitchFamily="18" charset="0"/>
              </a:rPr>
              <a:t>i</a:t>
            </a:r>
            <a:r>
              <a:rPr lang="en-US" altLang="zh-CN" b="1" dirty="0" smtClean="0">
                <a:solidFill>
                  <a:schemeClr val="bg1"/>
                </a:solidFill>
                <a:cs typeface="Times New Roman" pitchFamily="18" charset="0"/>
              </a:rPr>
              <a:t>nterpersonal</a:t>
            </a:r>
            <a:r>
              <a:rPr lang="zh-CN" altLang="en-US" b="1" dirty="0" smtClean="0">
                <a:solidFill>
                  <a:schemeClr val="bg1"/>
                </a:solidFill>
                <a:cs typeface="Times New Roman" pitchFamily="18" charset="0"/>
              </a:rPr>
              <a:t> </a:t>
            </a:r>
            <a:r>
              <a:rPr lang="en-US" altLang="zh-CN" b="1" dirty="0" smtClean="0">
                <a:solidFill>
                  <a:schemeClr val="bg1"/>
                </a:solidFill>
                <a:cs typeface="Times New Roman" pitchFamily="18" charset="0"/>
              </a:rPr>
              <a:t>influence </a:t>
            </a:r>
            <a:r>
              <a:rPr lang="en-US" altLang="zh-CN" dirty="0" smtClean="0">
                <a:solidFill>
                  <a:schemeClr val="bg1"/>
                </a:solidFill>
                <a:cs typeface="Times New Roman" pitchFamily="18" charset="0"/>
              </a:rPr>
              <a:t>from</a:t>
            </a:r>
            <a:r>
              <a:rPr lang="zh-CN" altLang="en-US" dirty="0" smtClean="0">
                <a:solidFill>
                  <a:schemeClr val="bg1"/>
                </a:solidFill>
                <a:cs typeface="Times New Roman" pitchFamily="18" charset="0"/>
              </a:rPr>
              <a:t> </a:t>
            </a:r>
            <a:r>
              <a:rPr lang="en-US" altLang="zh-CN" dirty="0" smtClean="0">
                <a:solidFill>
                  <a:schemeClr val="bg1"/>
                </a:solidFill>
                <a:cs typeface="Times New Roman" pitchFamily="18" charset="0"/>
              </a:rPr>
              <a:t>the sender</a:t>
            </a:r>
            <a:endParaRPr lang="zh-CN" altLang="en-US" dirty="0">
              <a:solidFill>
                <a:schemeClr val="bg1"/>
              </a:solidFill>
              <a:cs typeface="Times New Roman" pitchFamily="18" charset="0"/>
            </a:endParaRPr>
          </a:p>
        </p:txBody>
      </p:sp>
      <p:sp>
        <p:nvSpPr>
          <p:cNvPr id="27" name="Rectangle 26"/>
          <p:cNvSpPr/>
          <p:nvPr/>
        </p:nvSpPr>
        <p:spPr>
          <a:xfrm>
            <a:off x="251520" y="3485144"/>
            <a:ext cx="877163" cy="369332"/>
          </a:xfrm>
          <a:prstGeom prst="rect">
            <a:avLst/>
          </a:prstGeom>
        </p:spPr>
        <p:txBody>
          <a:bodyPr wrap="none">
            <a:spAutoFit/>
          </a:bodyPr>
          <a:lstStyle/>
          <a:p>
            <a:r>
              <a:rPr lang="en-US" altLang="zh-CN" dirty="0" smtClean="0">
                <a:solidFill>
                  <a:srgbClr val="FF0000"/>
                </a:solidFill>
                <a:cs typeface="Times New Roman" pitchFamily="18" charset="0"/>
              </a:rPr>
              <a:t>Social:</a:t>
            </a:r>
            <a:endParaRPr lang="en-US" dirty="0"/>
          </a:p>
        </p:txBody>
      </p:sp>
      <p:sp>
        <p:nvSpPr>
          <p:cNvPr id="28" name="Rectangle 27"/>
          <p:cNvSpPr/>
          <p:nvPr/>
        </p:nvSpPr>
        <p:spPr>
          <a:xfrm>
            <a:off x="251519" y="4434034"/>
            <a:ext cx="1894558" cy="369332"/>
          </a:xfrm>
          <a:prstGeom prst="rect">
            <a:avLst/>
          </a:prstGeom>
        </p:spPr>
        <p:txBody>
          <a:bodyPr wrap="none">
            <a:spAutoFit/>
          </a:bodyPr>
          <a:lstStyle/>
          <a:p>
            <a:r>
              <a:rPr lang="en-US" altLang="zh-CN" dirty="0" smtClean="0">
                <a:solidFill>
                  <a:srgbClr val="FF0000"/>
                </a:solidFill>
                <a:cs typeface="Times New Roman" pitchFamily="18" charset="0"/>
              </a:rPr>
              <a:t>Trust/interaction:</a:t>
            </a:r>
            <a:endParaRPr lang="en-US" dirty="0"/>
          </a:p>
        </p:txBody>
      </p:sp>
      <p:sp>
        <p:nvSpPr>
          <p:cNvPr id="29" name="Rectangle 28"/>
          <p:cNvSpPr/>
          <p:nvPr/>
        </p:nvSpPr>
        <p:spPr>
          <a:xfrm>
            <a:off x="251519" y="2444032"/>
            <a:ext cx="1249060" cy="369332"/>
          </a:xfrm>
          <a:prstGeom prst="rect">
            <a:avLst/>
          </a:prstGeom>
        </p:spPr>
        <p:txBody>
          <a:bodyPr wrap="none">
            <a:spAutoFit/>
          </a:bodyPr>
          <a:lstStyle/>
          <a:p>
            <a:r>
              <a:rPr lang="en-US" altLang="zh-CN" b="1" dirty="0" smtClean="0">
                <a:solidFill>
                  <a:srgbClr val="FF0000"/>
                </a:solidFill>
                <a:cs typeface="Times New Roman" pitchFamily="18" charset="0"/>
              </a:rPr>
              <a:t>Behavior:</a:t>
            </a:r>
            <a:endParaRPr lang="en-US" b="1" dirty="0"/>
          </a:p>
        </p:txBody>
      </p:sp>
      <p:sp>
        <p:nvSpPr>
          <p:cNvPr id="30" name="Rectangle 29"/>
          <p:cNvSpPr/>
          <p:nvPr/>
        </p:nvSpPr>
        <p:spPr>
          <a:xfrm>
            <a:off x="251519" y="1630075"/>
            <a:ext cx="1056700" cy="369332"/>
          </a:xfrm>
          <a:prstGeom prst="rect">
            <a:avLst/>
          </a:prstGeom>
        </p:spPr>
        <p:txBody>
          <a:bodyPr wrap="none">
            <a:spAutoFit/>
          </a:bodyPr>
          <a:lstStyle/>
          <a:p>
            <a:r>
              <a:rPr lang="en-US" altLang="zh-CN" dirty="0" smtClean="0">
                <a:solidFill>
                  <a:srgbClr val="FF0000"/>
                </a:solidFill>
                <a:cs typeface="Times New Roman" pitchFamily="18" charset="0"/>
              </a:rPr>
              <a:t>Content:</a:t>
            </a:r>
            <a:endParaRPr lang="en-US" dirty="0"/>
          </a:p>
        </p:txBody>
      </p:sp>
    </p:spTree>
    <p:extLst>
      <p:ext uri="{BB962C8B-B14F-4D97-AF65-F5344CB8AC3E}">
        <p14:creationId xmlns:p14="http://schemas.microsoft.com/office/powerpoint/2010/main" val="13026680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Applications of Behavioral Modeling</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a:t>
            </a:fld>
            <a:endParaRPr lang="en-US" dirty="0"/>
          </a:p>
        </p:txBody>
      </p:sp>
      <p:grpSp>
        <p:nvGrpSpPr>
          <p:cNvPr id="7" name="组合 6"/>
          <p:cNvGrpSpPr/>
          <p:nvPr/>
        </p:nvGrpSpPr>
        <p:grpSpPr>
          <a:xfrm>
            <a:off x="315263" y="1396552"/>
            <a:ext cx="4069148" cy="3269633"/>
            <a:chOff x="4714876" y="1016623"/>
            <a:chExt cx="4069148" cy="3269633"/>
          </a:xfrm>
        </p:grpSpPr>
        <p:pic>
          <p:nvPicPr>
            <p:cNvPr id="8" name="Picture 4" descr="http://alchemi.typepad.com/photos/uncategorized/2008/01/28/amazonnbrrrecs.png"/>
            <p:cNvPicPr>
              <a:picLocks noChangeAspect="1" noChangeArrowheads="1"/>
            </p:cNvPicPr>
            <p:nvPr/>
          </p:nvPicPr>
          <p:blipFill>
            <a:blip r:embed="rId3"/>
            <a:srcRect/>
            <a:stretch>
              <a:fillRect/>
            </a:stretch>
          </p:blipFill>
          <p:spPr bwMode="auto">
            <a:xfrm>
              <a:off x="4786314" y="1259071"/>
              <a:ext cx="3997710" cy="1938713"/>
            </a:xfrm>
            <a:prstGeom prst="rect">
              <a:avLst/>
            </a:prstGeom>
            <a:no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pic>
        <p:pic>
          <p:nvPicPr>
            <p:cNvPr id="9" name="Picture 6" descr="http://twit.tv/files/Amazon-logo.jpg"/>
            <p:cNvPicPr>
              <a:picLocks noChangeAspect="1" noChangeArrowheads="1"/>
            </p:cNvPicPr>
            <p:nvPr/>
          </p:nvPicPr>
          <p:blipFill>
            <a:blip r:embed="rId4"/>
            <a:srcRect t="31250" b="31250"/>
            <a:stretch>
              <a:fillRect/>
            </a:stretch>
          </p:blipFill>
          <p:spPr bwMode="auto">
            <a:xfrm>
              <a:off x="4714876" y="3402211"/>
              <a:ext cx="1214446" cy="455420"/>
            </a:xfrm>
            <a:prstGeom prst="rect">
              <a:avLst/>
            </a:prstGeom>
            <a:noFill/>
          </p:spPr>
        </p:pic>
        <p:pic>
          <p:nvPicPr>
            <p:cNvPr id="10" name="Picture 8" descr="http://upload.wikimedia.org/wikipedia/commons/5/51/Google.png"/>
            <p:cNvPicPr>
              <a:picLocks noChangeAspect="1" noChangeArrowheads="1"/>
            </p:cNvPicPr>
            <p:nvPr/>
          </p:nvPicPr>
          <p:blipFill>
            <a:blip r:embed="rId5" cstate="print"/>
            <a:srcRect/>
            <a:stretch>
              <a:fillRect/>
            </a:stretch>
          </p:blipFill>
          <p:spPr bwMode="auto">
            <a:xfrm>
              <a:off x="6143636" y="3438423"/>
              <a:ext cx="928694" cy="336147"/>
            </a:xfrm>
            <a:prstGeom prst="rect">
              <a:avLst/>
            </a:prstGeom>
            <a:noFill/>
          </p:spPr>
        </p:pic>
        <p:pic>
          <p:nvPicPr>
            <p:cNvPr id="13" name="Picture 10" descr="http://www.techcn.com.cn/uploads/201012/1292917096XjXiQOQf.jpg"/>
            <p:cNvPicPr>
              <a:picLocks noChangeAspect="1" noChangeArrowheads="1"/>
            </p:cNvPicPr>
            <p:nvPr/>
          </p:nvPicPr>
          <p:blipFill>
            <a:blip r:embed="rId6" cstate="print"/>
            <a:srcRect l="13500" t="62500" r="12999"/>
            <a:stretch>
              <a:fillRect/>
            </a:stretch>
          </p:blipFill>
          <p:spPr bwMode="auto">
            <a:xfrm>
              <a:off x="4786314" y="3887705"/>
              <a:ext cx="1214446" cy="371762"/>
            </a:xfrm>
            <a:prstGeom prst="rect">
              <a:avLst/>
            </a:prstGeom>
            <a:noFill/>
          </p:spPr>
        </p:pic>
        <p:pic>
          <p:nvPicPr>
            <p:cNvPr id="14" name="Picture 10" descr="http://www.techcn.com.cn/uploads/201012/1292917096XjXiQOQf.jpg"/>
            <p:cNvPicPr>
              <a:picLocks noChangeAspect="1" noChangeArrowheads="1"/>
            </p:cNvPicPr>
            <p:nvPr/>
          </p:nvPicPr>
          <p:blipFill>
            <a:blip r:embed="rId7" cstate="print"/>
            <a:srcRect l="9000" r="9999" b="50000"/>
            <a:stretch>
              <a:fillRect/>
            </a:stretch>
          </p:blipFill>
          <p:spPr bwMode="auto">
            <a:xfrm>
              <a:off x="7415232" y="3347893"/>
              <a:ext cx="1157296" cy="428628"/>
            </a:xfrm>
            <a:prstGeom prst="rect">
              <a:avLst/>
            </a:prstGeom>
            <a:noFill/>
          </p:spPr>
        </p:pic>
        <p:pic>
          <p:nvPicPr>
            <p:cNvPr id="15" name="Picture 12" descr="http://www.tobaccochina.com/uploadfiles/pic/20100830105705185A.jpg"/>
            <p:cNvPicPr>
              <a:picLocks noChangeAspect="1" noChangeArrowheads="1"/>
            </p:cNvPicPr>
            <p:nvPr/>
          </p:nvPicPr>
          <p:blipFill>
            <a:blip r:embed="rId8" cstate="print"/>
            <a:srcRect t="19565" r="6249" b="25000"/>
            <a:stretch>
              <a:fillRect/>
            </a:stretch>
          </p:blipFill>
          <p:spPr bwMode="auto">
            <a:xfrm>
              <a:off x="6215074" y="3830839"/>
              <a:ext cx="1071570" cy="455417"/>
            </a:xfrm>
            <a:prstGeom prst="rect">
              <a:avLst/>
            </a:prstGeom>
            <a:noFill/>
          </p:spPr>
        </p:pic>
        <p:pic>
          <p:nvPicPr>
            <p:cNvPr id="16" name="Picture 14" descr="http://home.bjedu.cc/attachment/201012/20/16857527_1292886262R737.jpg"/>
            <p:cNvPicPr>
              <a:picLocks noChangeAspect="1" noChangeArrowheads="1"/>
            </p:cNvPicPr>
            <p:nvPr/>
          </p:nvPicPr>
          <p:blipFill>
            <a:blip r:embed="rId9" cstate="print"/>
            <a:srcRect t="15306" r="3999" b="8163"/>
            <a:stretch>
              <a:fillRect/>
            </a:stretch>
          </p:blipFill>
          <p:spPr bwMode="auto">
            <a:xfrm>
              <a:off x="7558108" y="3902277"/>
              <a:ext cx="857256" cy="267893"/>
            </a:xfrm>
            <a:prstGeom prst="rect">
              <a:avLst/>
            </a:prstGeom>
            <a:noFill/>
          </p:spPr>
        </p:pic>
        <p:sp>
          <p:nvSpPr>
            <p:cNvPr id="17" name="折角形 16"/>
            <p:cNvSpPr/>
            <p:nvPr/>
          </p:nvSpPr>
          <p:spPr>
            <a:xfrm>
              <a:off x="5817825" y="1016623"/>
              <a:ext cx="1740283" cy="428628"/>
            </a:xfrm>
            <a:prstGeom prst="foldedCorne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400" b="1" dirty="0" smtClean="0">
                  <a:effectLst>
                    <a:outerShdw blurRad="38100" dist="38100" dir="2700000" algn="tl">
                      <a:srgbClr val="000000">
                        <a:alpha val="43137"/>
                      </a:srgbClr>
                    </a:outerShdw>
                  </a:effectLst>
                </a:rPr>
                <a:t>Recommendation</a:t>
              </a:r>
              <a:endParaRPr lang="zh-CN" altLang="en-US" sz="1400" b="1" dirty="0">
                <a:effectLst>
                  <a:outerShdw blurRad="38100" dist="38100" dir="2700000" algn="tl">
                    <a:srgbClr val="000000">
                      <a:alpha val="43137"/>
                    </a:srgbClr>
                  </a:outerShdw>
                </a:effectLst>
              </a:endParaRPr>
            </a:p>
          </p:txBody>
        </p:sp>
      </p:grpSp>
      <p:grpSp>
        <p:nvGrpSpPr>
          <p:cNvPr id="6" name="组合 5"/>
          <p:cNvGrpSpPr/>
          <p:nvPr/>
        </p:nvGrpSpPr>
        <p:grpSpPr>
          <a:xfrm>
            <a:off x="2958469" y="1763266"/>
            <a:ext cx="3838855" cy="3986422"/>
            <a:chOff x="2958469" y="1763266"/>
            <a:chExt cx="3838855" cy="3986422"/>
          </a:xfrm>
        </p:grpSpPr>
        <p:pic>
          <p:nvPicPr>
            <p:cNvPr id="1026" name="Picture 2" descr="http://videoadvertisingnews.com/wp-content/uploads/2015/06/Video-advertising-targeting.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58469" y="2038793"/>
              <a:ext cx="3838855" cy="3710895"/>
            </a:xfrm>
            <a:prstGeom prst="rect">
              <a:avLst/>
            </a:prstGeom>
            <a:ln w="9525"/>
          </p:spPr>
          <p:style>
            <a:lnRef idx="2">
              <a:schemeClr val="dk1"/>
            </a:lnRef>
            <a:fillRef idx="1">
              <a:schemeClr val="lt1"/>
            </a:fillRef>
            <a:effectRef idx="0">
              <a:schemeClr val="dk1"/>
            </a:effectRef>
            <a:fontRef idx="minor">
              <a:schemeClr val="dk1"/>
            </a:fontRef>
          </p:style>
        </p:pic>
        <p:sp>
          <p:nvSpPr>
            <p:cNvPr id="18" name="折角形 17"/>
            <p:cNvSpPr/>
            <p:nvPr/>
          </p:nvSpPr>
          <p:spPr>
            <a:xfrm>
              <a:off x="3962596" y="1763266"/>
              <a:ext cx="1740283" cy="428628"/>
            </a:xfrm>
            <a:prstGeom prst="foldedCorne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400" b="1" dirty="0" smtClean="0">
                  <a:effectLst>
                    <a:outerShdw blurRad="38100" dist="38100" dir="2700000" algn="tl">
                      <a:srgbClr val="000000">
                        <a:alpha val="43137"/>
                      </a:srgbClr>
                    </a:outerShdw>
                  </a:effectLst>
                </a:rPr>
                <a:t>Targeting AD</a:t>
              </a:r>
              <a:endParaRPr lang="zh-CN" altLang="en-US" sz="1400" b="1" dirty="0">
                <a:effectLst>
                  <a:outerShdw blurRad="38100" dist="38100" dir="2700000" algn="tl">
                    <a:srgbClr val="000000">
                      <a:alpha val="43137"/>
                    </a:srgbClr>
                  </a:outerShdw>
                </a:effectLst>
              </a:endParaRPr>
            </a:p>
          </p:txBody>
        </p:sp>
      </p:grpSp>
      <p:pic>
        <p:nvPicPr>
          <p:cNvPr id="1028" name="Picture 4" descr="http://www.lassocrm.com/blog/wp-content/uploads/2014/05/No-Spam.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02879" y="2591687"/>
            <a:ext cx="3298862" cy="3265874"/>
          </a:xfrm>
          <a:prstGeom prst="rect">
            <a:avLst/>
          </a:prstGeom>
          <a:ln w="9525"/>
        </p:spPr>
        <p:style>
          <a:lnRef idx="2">
            <a:schemeClr val="dk1"/>
          </a:lnRef>
          <a:fillRef idx="1">
            <a:schemeClr val="lt1"/>
          </a:fillRef>
          <a:effectRef idx="0">
            <a:schemeClr val="dk1"/>
          </a:effectRef>
          <a:fontRef idx="minor">
            <a:schemeClr val="dk1"/>
          </a:fontRef>
        </p:style>
      </p:pic>
      <p:sp>
        <p:nvSpPr>
          <p:cNvPr id="21" name="折角形 20"/>
          <p:cNvSpPr/>
          <p:nvPr/>
        </p:nvSpPr>
        <p:spPr>
          <a:xfrm>
            <a:off x="6485801" y="2303580"/>
            <a:ext cx="1740283" cy="428628"/>
          </a:xfrm>
          <a:prstGeom prst="foldedCorne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400" b="1" dirty="0" smtClean="0">
                <a:effectLst>
                  <a:outerShdw blurRad="38100" dist="38100" dir="2700000" algn="tl">
                    <a:srgbClr val="000000">
                      <a:alpha val="43137"/>
                    </a:srgbClr>
                  </a:outerShdw>
                </a:effectLst>
              </a:rPr>
              <a:t>Anti Spam</a:t>
            </a:r>
            <a:endParaRPr lang="zh-CN" altLang="en-US" sz="1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789048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From</a:t>
            </a:r>
            <a:r>
              <a:rPr lang="zh-CN" altLang="en-US" dirty="0" smtClean="0"/>
              <a:t> </a:t>
            </a:r>
            <a:r>
              <a:rPr lang="en-US" altLang="zh-CN" i="1" dirty="0" smtClean="0"/>
              <a:t>Information</a:t>
            </a:r>
            <a:r>
              <a:rPr lang="zh-CN" altLang="en-US" dirty="0" smtClean="0"/>
              <a:t> </a:t>
            </a:r>
            <a:r>
              <a:rPr lang="en-US" altLang="zh-CN" dirty="0" smtClean="0"/>
              <a:t>to</a:t>
            </a:r>
            <a:r>
              <a:rPr lang="zh-CN" altLang="en-US" dirty="0" smtClean="0"/>
              <a:t> </a:t>
            </a:r>
            <a:r>
              <a:rPr lang="en-US" altLang="zh-CN" i="1" dirty="0" smtClean="0"/>
              <a:t>Factors</a:t>
            </a:r>
            <a:endParaRPr lang="en-US" i="1"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60</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sp>
        <p:nvSpPr>
          <p:cNvPr id="6" name="矩形 3"/>
          <p:cNvSpPr/>
          <p:nvPr/>
        </p:nvSpPr>
        <p:spPr>
          <a:xfrm>
            <a:off x="251520" y="3869810"/>
            <a:ext cx="1656184" cy="486510"/>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social relation</a:t>
            </a:r>
            <a:endParaRPr lang="zh-CN" altLang="en-US" b="1" dirty="0">
              <a:solidFill>
                <a:schemeClr val="bg1"/>
              </a:solidFill>
              <a:cs typeface="Times New Roman" pitchFamily="18" charset="0"/>
            </a:endParaRPr>
          </a:p>
        </p:txBody>
      </p:sp>
      <p:sp>
        <p:nvSpPr>
          <p:cNvPr id="7" name="矩形 5"/>
          <p:cNvSpPr/>
          <p:nvPr/>
        </p:nvSpPr>
        <p:spPr>
          <a:xfrm>
            <a:off x="251520" y="4798230"/>
            <a:ext cx="1656184" cy="648072"/>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Times New Roman" pitchFamily="18" charset="0"/>
              </a:rPr>
              <a:t>u</a:t>
            </a:r>
            <a:r>
              <a:rPr lang="en-US" altLang="zh-CN" b="1" dirty="0" smtClean="0">
                <a:solidFill>
                  <a:schemeClr val="bg1"/>
                </a:solidFill>
                <a:cs typeface="Times New Roman" pitchFamily="18" charset="0"/>
              </a:rPr>
              <a:t>ser-user interaction</a:t>
            </a:r>
            <a:endParaRPr lang="zh-CN" altLang="en-US" b="1" dirty="0">
              <a:solidFill>
                <a:schemeClr val="bg1"/>
              </a:solidFill>
              <a:cs typeface="Times New Roman" pitchFamily="18" charset="0"/>
            </a:endParaRPr>
          </a:p>
        </p:txBody>
      </p:sp>
      <p:sp>
        <p:nvSpPr>
          <p:cNvPr id="8" name="矩形 6"/>
          <p:cNvSpPr/>
          <p:nvPr/>
        </p:nvSpPr>
        <p:spPr>
          <a:xfrm>
            <a:off x="251520" y="2818010"/>
            <a:ext cx="1656184" cy="648072"/>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user-item interaction</a:t>
            </a:r>
            <a:endParaRPr lang="zh-CN" altLang="en-US" b="1" dirty="0">
              <a:solidFill>
                <a:schemeClr val="bg1"/>
              </a:solidFill>
              <a:cs typeface="Times New Roman" pitchFamily="18" charset="0"/>
            </a:endParaRPr>
          </a:p>
        </p:txBody>
      </p:sp>
      <p:sp>
        <p:nvSpPr>
          <p:cNvPr id="9" name="矩形 7"/>
          <p:cNvSpPr/>
          <p:nvPr/>
        </p:nvSpPr>
        <p:spPr>
          <a:xfrm>
            <a:off x="251520" y="1988840"/>
            <a:ext cx="1656184" cy="432048"/>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item content</a:t>
            </a:r>
            <a:endParaRPr lang="zh-CN" altLang="en-US" b="1" dirty="0">
              <a:solidFill>
                <a:schemeClr val="bg1"/>
              </a:solidFill>
              <a:cs typeface="Times New Roman" pitchFamily="18" charset="0"/>
            </a:endParaRPr>
          </a:p>
        </p:txBody>
      </p:sp>
      <p:sp>
        <p:nvSpPr>
          <p:cNvPr id="10" name="矩形 8"/>
          <p:cNvSpPr/>
          <p:nvPr/>
        </p:nvSpPr>
        <p:spPr>
          <a:xfrm>
            <a:off x="3131840" y="2926022"/>
            <a:ext cx="2520516"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user latent feature </a:t>
            </a:r>
            <a:r>
              <a:rPr lang="en-US" altLang="zh-CN" i="1" dirty="0" smtClean="0">
                <a:solidFill>
                  <a:srgbClr val="7030A0"/>
                </a:solidFill>
                <a:cs typeface="Times New Roman" pitchFamily="18" charset="0"/>
              </a:rPr>
              <a:t>U</a:t>
            </a:r>
            <a:endParaRPr lang="zh-CN" altLang="en-US" i="1" dirty="0">
              <a:solidFill>
                <a:srgbClr val="7030A0"/>
              </a:solidFill>
              <a:cs typeface="Times New Roman" pitchFamily="18" charset="0"/>
            </a:endParaRPr>
          </a:p>
        </p:txBody>
      </p:sp>
      <p:sp>
        <p:nvSpPr>
          <p:cNvPr id="11" name="矩形 9"/>
          <p:cNvSpPr/>
          <p:nvPr/>
        </p:nvSpPr>
        <p:spPr>
          <a:xfrm>
            <a:off x="3131840" y="1988840"/>
            <a:ext cx="2520516"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item latent feature </a:t>
            </a:r>
            <a:r>
              <a:rPr lang="en-US" altLang="zh-CN" i="1" dirty="0" smtClean="0">
                <a:solidFill>
                  <a:srgbClr val="7030A0"/>
                </a:solidFill>
                <a:cs typeface="Times New Roman" pitchFamily="18" charset="0"/>
              </a:rPr>
              <a:t>V</a:t>
            </a:r>
            <a:endParaRPr lang="zh-CN" altLang="en-US" i="1" dirty="0">
              <a:solidFill>
                <a:srgbClr val="7030A0"/>
              </a:solidFill>
              <a:cs typeface="Times New Roman" pitchFamily="18" charset="0"/>
            </a:endParaRPr>
          </a:p>
        </p:txBody>
      </p:sp>
      <p:cxnSp>
        <p:nvCxnSpPr>
          <p:cNvPr id="14" name="直接连接符 12"/>
          <p:cNvCxnSpPr>
            <a:stCxn id="14" idx="3"/>
            <a:endCxn id="16" idx="1"/>
          </p:cNvCxnSpPr>
          <p:nvPr/>
        </p:nvCxnSpPr>
        <p:spPr>
          <a:xfrm>
            <a:off x="1907704" y="2204864"/>
            <a:ext cx="1224136"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连接符 13"/>
          <p:cNvCxnSpPr>
            <a:endCxn id="15" idx="1"/>
          </p:cNvCxnSpPr>
          <p:nvPr/>
        </p:nvCxnSpPr>
        <p:spPr>
          <a:xfrm>
            <a:off x="1907704" y="3142046"/>
            <a:ext cx="1224136"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6" name="直接连接符 14"/>
          <p:cNvCxnSpPr>
            <a:stCxn id="14" idx="3"/>
            <a:endCxn id="15" idx="1"/>
          </p:cNvCxnSpPr>
          <p:nvPr/>
        </p:nvCxnSpPr>
        <p:spPr>
          <a:xfrm>
            <a:off x="1907704" y="2204864"/>
            <a:ext cx="1224136" cy="937182"/>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sp>
        <p:nvSpPr>
          <p:cNvPr id="21" name="矩形 19"/>
          <p:cNvSpPr/>
          <p:nvPr/>
        </p:nvSpPr>
        <p:spPr>
          <a:xfrm>
            <a:off x="6300191" y="2345585"/>
            <a:ext cx="2738877" cy="612068"/>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individual</a:t>
            </a:r>
            <a:r>
              <a:rPr lang="zh-CN" altLang="en-US" b="1" dirty="0" smtClean="0">
                <a:solidFill>
                  <a:schemeClr val="bg1"/>
                </a:solidFill>
                <a:cs typeface="Times New Roman" pitchFamily="18" charset="0"/>
              </a:rPr>
              <a:t> </a:t>
            </a:r>
            <a:r>
              <a:rPr lang="en-US" altLang="zh-CN" b="1" dirty="0" smtClean="0">
                <a:solidFill>
                  <a:schemeClr val="bg1"/>
                </a:solidFill>
                <a:cs typeface="Times New Roman" pitchFamily="18" charset="0"/>
              </a:rPr>
              <a:t>preference </a:t>
            </a:r>
            <a:r>
              <a:rPr lang="en-US" altLang="zh-CN" dirty="0" smtClean="0">
                <a:solidFill>
                  <a:schemeClr val="bg1"/>
                </a:solidFill>
                <a:cs typeface="Times New Roman" pitchFamily="18" charset="0"/>
              </a:rPr>
              <a:t>on the</a:t>
            </a:r>
            <a:r>
              <a:rPr lang="zh-CN" altLang="en-US" dirty="0" smtClean="0">
                <a:solidFill>
                  <a:schemeClr val="bg1"/>
                </a:solidFill>
                <a:cs typeface="Times New Roman" pitchFamily="18" charset="0"/>
              </a:rPr>
              <a:t> </a:t>
            </a:r>
            <a:r>
              <a:rPr lang="en-US" altLang="zh-CN" dirty="0" smtClean="0">
                <a:solidFill>
                  <a:schemeClr val="bg1"/>
                </a:solidFill>
                <a:cs typeface="Times New Roman" pitchFamily="18" charset="0"/>
              </a:rPr>
              <a:t>given item</a:t>
            </a:r>
            <a:endParaRPr lang="zh-CN" altLang="en-US" dirty="0">
              <a:solidFill>
                <a:schemeClr val="bg1"/>
              </a:solidFill>
              <a:cs typeface="Times New Roman" pitchFamily="18" charset="0"/>
            </a:endParaRPr>
          </a:p>
        </p:txBody>
      </p:sp>
      <p:sp>
        <p:nvSpPr>
          <p:cNvPr id="22" name="矩形 20"/>
          <p:cNvSpPr/>
          <p:nvPr/>
        </p:nvSpPr>
        <p:spPr>
          <a:xfrm>
            <a:off x="6300191" y="4247852"/>
            <a:ext cx="2738877" cy="712396"/>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Times New Roman" pitchFamily="18" charset="0"/>
              </a:rPr>
              <a:t>i</a:t>
            </a:r>
            <a:r>
              <a:rPr lang="en-US" altLang="zh-CN" b="1" dirty="0" smtClean="0">
                <a:solidFill>
                  <a:schemeClr val="bg1"/>
                </a:solidFill>
                <a:cs typeface="Times New Roman" pitchFamily="18" charset="0"/>
              </a:rPr>
              <a:t>nterpersonal</a:t>
            </a:r>
            <a:r>
              <a:rPr lang="zh-CN" altLang="en-US" b="1" dirty="0" smtClean="0">
                <a:solidFill>
                  <a:schemeClr val="bg1"/>
                </a:solidFill>
                <a:cs typeface="Times New Roman" pitchFamily="18" charset="0"/>
              </a:rPr>
              <a:t> </a:t>
            </a:r>
            <a:r>
              <a:rPr lang="en-US" altLang="zh-CN" b="1" dirty="0" smtClean="0">
                <a:solidFill>
                  <a:schemeClr val="bg1"/>
                </a:solidFill>
                <a:cs typeface="Times New Roman" pitchFamily="18" charset="0"/>
              </a:rPr>
              <a:t>influence </a:t>
            </a:r>
            <a:r>
              <a:rPr lang="en-US" altLang="zh-CN" dirty="0" smtClean="0">
                <a:solidFill>
                  <a:schemeClr val="bg1"/>
                </a:solidFill>
                <a:cs typeface="Times New Roman" pitchFamily="18" charset="0"/>
              </a:rPr>
              <a:t>from</a:t>
            </a:r>
            <a:r>
              <a:rPr lang="zh-CN" altLang="en-US" dirty="0" smtClean="0">
                <a:solidFill>
                  <a:schemeClr val="bg1"/>
                </a:solidFill>
                <a:cs typeface="Times New Roman" pitchFamily="18" charset="0"/>
              </a:rPr>
              <a:t> </a:t>
            </a:r>
            <a:r>
              <a:rPr lang="en-US" altLang="zh-CN" dirty="0" smtClean="0">
                <a:solidFill>
                  <a:schemeClr val="bg1"/>
                </a:solidFill>
                <a:cs typeface="Times New Roman" pitchFamily="18" charset="0"/>
              </a:rPr>
              <a:t>the sender</a:t>
            </a:r>
            <a:endParaRPr lang="zh-CN" altLang="en-US" dirty="0">
              <a:solidFill>
                <a:schemeClr val="bg1"/>
              </a:solidFill>
              <a:cs typeface="Times New Roman" pitchFamily="18" charset="0"/>
            </a:endParaRPr>
          </a:p>
        </p:txBody>
      </p:sp>
      <p:cxnSp>
        <p:nvCxnSpPr>
          <p:cNvPr id="23" name="直接连接符 21"/>
          <p:cNvCxnSpPr>
            <a:stCxn id="16" idx="3"/>
          </p:cNvCxnSpPr>
          <p:nvPr/>
        </p:nvCxnSpPr>
        <p:spPr>
          <a:xfrm>
            <a:off x="5652356" y="2204864"/>
            <a:ext cx="647836" cy="446755"/>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连接符 22"/>
          <p:cNvCxnSpPr>
            <a:stCxn id="15" idx="3"/>
          </p:cNvCxnSpPr>
          <p:nvPr/>
        </p:nvCxnSpPr>
        <p:spPr>
          <a:xfrm flipV="1">
            <a:off x="5652356" y="2651619"/>
            <a:ext cx="647836" cy="490427"/>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51520" y="3485144"/>
            <a:ext cx="877163" cy="369332"/>
          </a:xfrm>
          <a:prstGeom prst="rect">
            <a:avLst/>
          </a:prstGeom>
        </p:spPr>
        <p:txBody>
          <a:bodyPr wrap="none">
            <a:spAutoFit/>
          </a:bodyPr>
          <a:lstStyle/>
          <a:p>
            <a:r>
              <a:rPr lang="en-US" altLang="zh-CN" dirty="0" smtClean="0">
                <a:solidFill>
                  <a:srgbClr val="FF0000"/>
                </a:solidFill>
                <a:cs typeface="Times New Roman" pitchFamily="18" charset="0"/>
              </a:rPr>
              <a:t>Social:</a:t>
            </a:r>
            <a:endParaRPr lang="en-US" dirty="0"/>
          </a:p>
        </p:txBody>
      </p:sp>
      <p:sp>
        <p:nvSpPr>
          <p:cNvPr id="28" name="Rectangle 27"/>
          <p:cNvSpPr/>
          <p:nvPr/>
        </p:nvSpPr>
        <p:spPr>
          <a:xfrm>
            <a:off x="251519" y="4434034"/>
            <a:ext cx="1894558" cy="369332"/>
          </a:xfrm>
          <a:prstGeom prst="rect">
            <a:avLst/>
          </a:prstGeom>
        </p:spPr>
        <p:txBody>
          <a:bodyPr wrap="none">
            <a:spAutoFit/>
          </a:bodyPr>
          <a:lstStyle/>
          <a:p>
            <a:r>
              <a:rPr lang="en-US" altLang="zh-CN" dirty="0" smtClean="0">
                <a:solidFill>
                  <a:srgbClr val="FF0000"/>
                </a:solidFill>
                <a:cs typeface="Times New Roman" pitchFamily="18" charset="0"/>
              </a:rPr>
              <a:t>Trust/interaction:</a:t>
            </a:r>
            <a:endParaRPr lang="en-US" dirty="0"/>
          </a:p>
        </p:txBody>
      </p:sp>
      <p:sp>
        <p:nvSpPr>
          <p:cNvPr id="29" name="Rectangle 28"/>
          <p:cNvSpPr/>
          <p:nvPr/>
        </p:nvSpPr>
        <p:spPr>
          <a:xfrm>
            <a:off x="251519" y="2444032"/>
            <a:ext cx="1249060" cy="369332"/>
          </a:xfrm>
          <a:prstGeom prst="rect">
            <a:avLst/>
          </a:prstGeom>
        </p:spPr>
        <p:txBody>
          <a:bodyPr wrap="none">
            <a:spAutoFit/>
          </a:bodyPr>
          <a:lstStyle/>
          <a:p>
            <a:r>
              <a:rPr lang="en-US" altLang="zh-CN" b="1" dirty="0" smtClean="0">
                <a:solidFill>
                  <a:srgbClr val="FF0000"/>
                </a:solidFill>
                <a:cs typeface="Times New Roman" pitchFamily="18" charset="0"/>
              </a:rPr>
              <a:t>Behavior:</a:t>
            </a:r>
            <a:endParaRPr lang="en-US" b="1" dirty="0"/>
          </a:p>
        </p:txBody>
      </p:sp>
      <p:sp>
        <p:nvSpPr>
          <p:cNvPr id="30" name="Rectangle 29"/>
          <p:cNvSpPr/>
          <p:nvPr/>
        </p:nvSpPr>
        <p:spPr>
          <a:xfrm>
            <a:off x="251519" y="1630075"/>
            <a:ext cx="1056700" cy="369332"/>
          </a:xfrm>
          <a:prstGeom prst="rect">
            <a:avLst/>
          </a:prstGeom>
        </p:spPr>
        <p:txBody>
          <a:bodyPr wrap="none">
            <a:spAutoFit/>
          </a:bodyPr>
          <a:lstStyle/>
          <a:p>
            <a:r>
              <a:rPr lang="en-US" altLang="zh-CN" dirty="0" smtClean="0">
                <a:solidFill>
                  <a:srgbClr val="FF0000"/>
                </a:solidFill>
                <a:cs typeface="Times New Roman" pitchFamily="18" charset="0"/>
              </a:rPr>
              <a:t>Content:</a:t>
            </a:r>
            <a:endParaRPr lang="en-US" dirty="0"/>
          </a:p>
        </p:txBody>
      </p:sp>
    </p:spTree>
    <p:extLst>
      <p:ext uri="{BB962C8B-B14F-4D97-AF65-F5344CB8AC3E}">
        <p14:creationId xmlns:p14="http://schemas.microsoft.com/office/powerpoint/2010/main" val="11559231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From</a:t>
            </a:r>
            <a:r>
              <a:rPr lang="zh-CN" altLang="en-US" dirty="0" smtClean="0"/>
              <a:t> </a:t>
            </a:r>
            <a:r>
              <a:rPr lang="en-US" altLang="zh-CN" i="1" dirty="0" smtClean="0"/>
              <a:t>Information</a:t>
            </a:r>
            <a:r>
              <a:rPr lang="zh-CN" altLang="en-US" dirty="0" smtClean="0"/>
              <a:t> </a:t>
            </a:r>
            <a:r>
              <a:rPr lang="en-US" altLang="zh-CN" dirty="0" smtClean="0"/>
              <a:t>to</a:t>
            </a:r>
            <a:r>
              <a:rPr lang="zh-CN" altLang="en-US" dirty="0" smtClean="0"/>
              <a:t> </a:t>
            </a:r>
            <a:r>
              <a:rPr lang="en-US" altLang="zh-CN" i="1" dirty="0" smtClean="0"/>
              <a:t>Factors</a:t>
            </a:r>
            <a:endParaRPr lang="en-US" i="1"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61</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sp>
        <p:nvSpPr>
          <p:cNvPr id="6" name="矩形 3"/>
          <p:cNvSpPr/>
          <p:nvPr/>
        </p:nvSpPr>
        <p:spPr>
          <a:xfrm>
            <a:off x="251520" y="3869810"/>
            <a:ext cx="1656184" cy="486510"/>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social relation</a:t>
            </a:r>
            <a:endParaRPr lang="zh-CN" altLang="en-US" b="1" dirty="0">
              <a:solidFill>
                <a:schemeClr val="bg1"/>
              </a:solidFill>
              <a:cs typeface="Times New Roman" pitchFamily="18" charset="0"/>
            </a:endParaRPr>
          </a:p>
        </p:txBody>
      </p:sp>
      <p:sp>
        <p:nvSpPr>
          <p:cNvPr id="7" name="矩形 5"/>
          <p:cNvSpPr/>
          <p:nvPr/>
        </p:nvSpPr>
        <p:spPr>
          <a:xfrm>
            <a:off x="251520" y="4798230"/>
            <a:ext cx="1656184" cy="648072"/>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Times New Roman" pitchFamily="18" charset="0"/>
              </a:rPr>
              <a:t>u</a:t>
            </a:r>
            <a:r>
              <a:rPr lang="en-US" altLang="zh-CN" b="1" dirty="0" smtClean="0">
                <a:solidFill>
                  <a:schemeClr val="bg1"/>
                </a:solidFill>
                <a:cs typeface="Times New Roman" pitchFamily="18" charset="0"/>
              </a:rPr>
              <a:t>ser-user interaction</a:t>
            </a:r>
            <a:endParaRPr lang="zh-CN" altLang="en-US" b="1" dirty="0">
              <a:solidFill>
                <a:schemeClr val="bg1"/>
              </a:solidFill>
              <a:cs typeface="Times New Roman" pitchFamily="18" charset="0"/>
            </a:endParaRPr>
          </a:p>
        </p:txBody>
      </p:sp>
      <p:sp>
        <p:nvSpPr>
          <p:cNvPr id="8" name="矩形 6"/>
          <p:cNvSpPr/>
          <p:nvPr/>
        </p:nvSpPr>
        <p:spPr>
          <a:xfrm>
            <a:off x="251520" y="2818010"/>
            <a:ext cx="1656184" cy="648072"/>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user-item interaction</a:t>
            </a:r>
            <a:endParaRPr lang="zh-CN" altLang="en-US" b="1" dirty="0">
              <a:solidFill>
                <a:schemeClr val="bg1"/>
              </a:solidFill>
              <a:cs typeface="Times New Roman" pitchFamily="18" charset="0"/>
            </a:endParaRPr>
          </a:p>
        </p:txBody>
      </p:sp>
      <p:sp>
        <p:nvSpPr>
          <p:cNvPr id="9" name="矩形 7"/>
          <p:cNvSpPr/>
          <p:nvPr/>
        </p:nvSpPr>
        <p:spPr>
          <a:xfrm>
            <a:off x="251520" y="1988840"/>
            <a:ext cx="1656184" cy="432048"/>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item content</a:t>
            </a:r>
            <a:endParaRPr lang="zh-CN" altLang="en-US" b="1" dirty="0">
              <a:solidFill>
                <a:schemeClr val="bg1"/>
              </a:solidFill>
              <a:cs typeface="Times New Roman" pitchFamily="18" charset="0"/>
            </a:endParaRPr>
          </a:p>
        </p:txBody>
      </p:sp>
      <p:sp>
        <p:nvSpPr>
          <p:cNvPr id="10" name="矩形 8"/>
          <p:cNvSpPr/>
          <p:nvPr/>
        </p:nvSpPr>
        <p:spPr>
          <a:xfrm>
            <a:off x="3131840" y="2926022"/>
            <a:ext cx="2520516"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user latent feature </a:t>
            </a:r>
            <a:r>
              <a:rPr lang="en-US" altLang="zh-CN" i="1" dirty="0" smtClean="0">
                <a:solidFill>
                  <a:srgbClr val="7030A0"/>
                </a:solidFill>
                <a:cs typeface="Times New Roman" pitchFamily="18" charset="0"/>
              </a:rPr>
              <a:t>U</a:t>
            </a:r>
            <a:endParaRPr lang="zh-CN" altLang="en-US" i="1" dirty="0">
              <a:solidFill>
                <a:srgbClr val="7030A0"/>
              </a:solidFill>
              <a:cs typeface="Times New Roman" pitchFamily="18" charset="0"/>
            </a:endParaRPr>
          </a:p>
        </p:txBody>
      </p:sp>
      <p:sp>
        <p:nvSpPr>
          <p:cNvPr id="11" name="矩形 9"/>
          <p:cNvSpPr/>
          <p:nvPr/>
        </p:nvSpPr>
        <p:spPr>
          <a:xfrm>
            <a:off x="3131840" y="1988840"/>
            <a:ext cx="2520516"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item latent feature </a:t>
            </a:r>
            <a:r>
              <a:rPr lang="en-US" altLang="zh-CN" i="1" dirty="0" smtClean="0">
                <a:solidFill>
                  <a:srgbClr val="7030A0"/>
                </a:solidFill>
                <a:cs typeface="Times New Roman" pitchFamily="18" charset="0"/>
              </a:rPr>
              <a:t>V</a:t>
            </a:r>
            <a:endParaRPr lang="zh-CN" altLang="en-US" i="1" dirty="0">
              <a:solidFill>
                <a:srgbClr val="7030A0"/>
              </a:solidFill>
              <a:cs typeface="Times New Roman" pitchFamily="18" charset="0"/>
            </a:endParaRPr>
          </a:p>
        </p:txBody>
      </p:sp>
      <p:sp>
        <p:nvSpPr>
          <p:cNvPr id="12" name="矩形 10"/>
          <p:cNvSpPr/>
          <p:nvPr/>
        </p:nvSpPr>
        <p:spPr>
          <a:xfrm>
            <a:off x="3147446" y="4834234"/>
            <a:ext cx="2504909" cy="576064"/>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user-user influence </a:t>
            </a:r>
            <a:r>
              <a:rPr lang="en-US" altLang="zh-CN" i="1" dirty="0" smtClean="0">
                <a:solidFill>
                  <a:srgbClr val="7030A0"/>
                </a:solidFill>
                <a:cs typeface="Times New Roman" pitchFamily="18" charset="0"/>
              </a:rPr>
              <a:t>S</a:t>
            </a:r>
            <a:endParaRPr lang="zh-CN" altLang="en-US" i="1" dirty="0">
              <a:solidFill>
                <a:srgbClr val="7030A0"/>
              </a:solidFill>
              <a:cs typeface="Times New Roman" pitchFamily="18" charset="0"/>
            </a:endParaRPr>
          </a:p>
        </p:txBody>
      </p:sp>
      <p:sp>
        <p:nvSpPr>
          <p:cNvPr id="13" name="矩形 11"/>
          <p:cNvSpPr/>
          <p:nvPr/>
        </p:nvSpPr>
        <p:spPr>
          <a:xfrm>
            <a:off x="3131840" y="3869810"/>
            <a:ext cx="2520516"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item sender </a:t>
            </a:r>
            <a:r>
              <a:rPr lang="en-US" altLang="zh-CN" i="1" dirty="0" smtClean="0">
                <a:solidFill>
                  <a:srgbClr val="7030A0"/>
                </a:solidFill>
                <a:cs typeface="Times New Roman" pitchFamily="18" charset="0"/>
              </a:rPr>
              <a:t>G</a:t>
            </a:r>
            <a:endParaRPr lang="zh-CN" altLang="en-US" i="1" dirty="0">
              <a:solidFill>
                <a:srgbClr val="7030A0"/>
              </a:solidFill>
              <a:cs typeface="Times New Roman" pitchFamily="18" charset="0"/>
            </a:endParaRPr>
          </a:p>
        </p:txBody>
      </p:sp>
      <p:cxnSp>
        <p:nvCxnSpPr>
          <p:cNvPr id="14" name="直接连接符 12"/>
          <p:cNvCxnSpPr>
            <a:stCxn id="14" idx="3"/>
            <a:endCxn id="16" idx="1"/>
          </p:cNvCxnSpPr>
          <p:nvPr/>
        </p:nvCxnSpPr>
        <p:spPr>
          <a:xfrm>
            <a:off x="1907704" y="2204864"/>
            <a:ext cx="1224136"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5" name="直接连接符 13"/>
          <p:cNvCxnSpPr>
            <a:stCxn id="13" idx="3"/>
            <a:endCxn id="15" idx="1"/>
          </p:cNvCxnSpPr>
          <p:nvPr/>
        </p:nvCxnSpPr>
        <p:spPr>
          <a:xfrm>
            <a:off x="1907704" y="3142046"/>
            <a:ext cx="1224136"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6" name="直接连接符 14"/>
          <p:cNvCxnSpPr>
            <a:stCxn id="14" idx="3"/>
            <a:endCxn id="15" idx="1"/>
          </p:cNvCxnSpPr>
          <p:nvPr/>
        </p:nvCxnSpPr>
        <p:spPr>
          <a:xfrm>
            <a:off x="1907704" y="2204864"/>
            <a:ext cx="1224136" cy="937182"/>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7" name="直接连接符 15"/>
          <p:cNvCxnSpPr>
            <a:stCxn id="11" idx="3"/>
            <a:endCxn id="17" idx="1"/>
          </p:cNvCxnSpPr>
          <p:nvPr/>
        </p:nvCxnSpPr>
        <p:spPr>
          <a:xfrm>
            <a:off x="1907704" y="4085834"/>
            <a:ext cx="1239742" cy="1036432"/>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8" name="直接连接符 16"/>
          <p:cNvCxnSpPr>
            <a:stCxn id="11" idx="3"/>
            <a:endCxn id="18" idx="1"/>
          </p:cNvCxnSpPr>
          <p:nvPr/>
        </p:nvCxnSpPr>
        <p:spPr>
          <a:xfrm>
            <a:off x="1907704" y="4085834"/>
            <a:ext cx="1224136"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9" name="直接连接符 17"/>
          <p:cNvCxnSpPr>
            <a:stCxn id="12" idx="3"/>
            <a:endCxn id="17" idx="1"/>
          </p:cNvCxnSpPr>
          <p:nvPr/>
        </p:nvCxnSpPr>
        <p:spPr>
          <a:xfrm>
            <a:off x="1907704" y="5122266"/>
            <a:ext cx="1239742"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0" name="直接连接符 18"/>
          <p:cNvCxnSpPr>
            <a:stCxn id="13" idx="3"/>
            <a:endCxn id="18" idx="1"/>
          </p:cNvCxnSpPr>
          <p:nvPr/>
        </p:nvCxnSpPr>
        <p:spPr>
          <a:xfrm>
            <a:off x="1907704" y="3142046"/>
            <a:ext cx="1224136" cy="943788"/>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sp>
        <p:nvSpPr>
          <p:cNvPr id="21" name="矩形 19"/>
          <p:cNvSpPr/>
          <p:nvPr/>
        </p:nvSpPr>
        <p:spPr>
          <a:xfrm>
            <a:off x="6300191" y="2345585"/>
            <a:ext cx="2738877" cy="612068"/>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chemeClr val="bg1"/>
                </a:solidFill>
                <a:cs typeface="Times New Roman" pitchFamily="18" charset="0"/>
              </a:rPr>
              <a:t>individual</a:t>
            </a:r>
            <a:r>
              <a:rPr lang="zh-CN" altLang="en-US" b="1" dirty="0" smtClean="0">
                <a:solidFill>
                  <a:schemeClr val="bg1"/>
                </a:solidFill>
                <a:cs typeface="Times New Roman" pitchFamily="18" charset="0"/>
              </a:rPr>
              <a:t> </a:t>
            </a:r>
            <a:r>
              <a:rPr lang="en-US" altLang="zh-CN" b="1" dirty="0" smtClean="0">
                <a:solidFill>
                  <a:schemeClr val="bg1"/>
                </a:solidFill>
                <a:cs typeface="Times New Roman" pitchFamily="18" charset="0"/>
              </a:rPr>
              <a:t>preference </a:t>
            </a:r>
            <a:r>
              <a:rPr lang="en-US" altLang="zh-CN" dirty="0" smtClean="0">
                <a:solidFill>
                  <a:schemeClr val="bg1"/>
                </a:solidFill>
                <a:cs typeface="Times New Roman" pitchFamily="18" charset="0"/>
              </a:rPr>
              <a:t>on the</a:t>
            </a:r>
            <a:r>
              <a:rPr lang="zh-CN" altLang="en-US" dirty="0" smtClean="0">
                <a:solidFill>
                  <a:schemeClr val="bg1"/>
                </a:solidFill>
                <a:cs typeface="Times New Roman" pitchFamily="18" charset="0"/>
              </a:rPr>
              <a:t> </a:t>
            </a:r>
            <a:r>
              <a:rPr lang="en-US" altLang="zh-CN" dirty="0" smtClean="0">
                <a:solidFill>
                  <a:schemeClr val="bg1"/>
                </a:solidFill>
                <a:cs typeface="Times New Roman" pitchFamily="18" charset="0"/>
              </a:rPr>
              <a:t>given item</a:t>
            </a:r>
            <a:endParaRPr lang="zh-CN" altLang="en-US" dirty="0">
              <a:solidFill>
                <a:schemeClr val="bg1"/>
              </a:solidFill>
              <a:cs typeface="Times New Roman" pitchFamily="18" charset="0"/>
            </a:endParaRPr>
          </a:p>
        </p:txBody>
      </p:sp>
      <p:sp>
        <p:nvSpPr>
          <p:cNvPr id="22" name="矩形 20"/>
          <p:cNvSpPr/>
          <p:nvPr/>
        </p:nvSpPr>
        <p:spPr>
          <a:xfrm>
            <a:off x="6300191" y="4247852"/>
            <a:ext cx="2738877" cy="712396"/>
          </a:xfrm>
          <a:prstGeom prst="rect">
            <a:avLst/>
          </a:prstGeom>
          <a:solidFill>
            <a:srgbClr val="7030A0"/>
          </a:solid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Times New Roman" pitchFamily="18" charset="0"/>
              </a:rPr>
              <a:t>i</a:t>
            </a:r>
            <a:r>
              <a:rPr lang="en-US" altLang="zh-CN" b="1" dirty="0" smtClean="0">
                <a:solidFill>
                  <a:schemeClr val="bg1"/>
                </a:solidFill>
                <a:cs typeface="Times New Roman" pitchFamily="18" charset="0"/>
              </a:rPr>
              <a:t>nterpersonal</a:t>
            </a:r>
            <a:r>
              <a:rPr lang="zh-CN" altLang="en-US" b="1" dirty="0" smtClean="0">
                <a:solidFill>
                  <a:schemeClr val="bg1"/>
                </a:solidFill>
                <a:cs typeface="Times New Roman" pitchFamily="18" charset="0"/>
              </a:rPr>
              <a:t> </a:t>
            </a:r>
            <a:r>
              <a:rPr lang="en-US" altLang="zh-CN" b="1" dirty="0" smtClean="0">
                <a:solidFill>
                  <a:schemeClr val="bg1"/>
                </a:solidFill>
                <a:cs typeface="Times New Roman" pitchFamily="18" charset="0"/>
              </a:rPr>
              <a:t>influence </a:t>
            </a:r>
            <a:r>
              <a:rPr lang="en-US" altLang="zh-CN" dirty="0" smtClean="0">
                <a:solidFill>
                  <a:schemeClr val="bg1"/>
                </a:solidFill>
                <a:cs typeface="Times New Roman" pitchFamily="18" charset="0"/>
              </a:rPr>
              <a:t>from</a:t>
            </a:r>
            <a:r>
              <a:rPr lang="zh-CN" altLang="en-US" dirty="0" smtClean="0">
                <a:solidFill>
                  <a:schemeClr val="bg1"/>
                </a:solidFill>
                <a:cs typeface="Times New Roman" pitchFamily="18" charset="0"/>
              </a:rPr>
              <a:t> </a:t>
            </a:r>
            <a:r>
              <a:rPr lang="en-US" altLang="zh-CN" dirty="0" smtClean="0">
                <a:solidFill>
                  <a:schemeClr val="bg1"/>
                </a:solidFill>
                <a:cs typeface="Times New Roman" pitchFamily="18" charset="0"/>
              </a:rPr>
              <a:t>the sender</a:t>
            </a:r>
            <a:endParaRPr lang="zh-CN" altLang="en-US" dirty="0">
              <a:solidFill>
                <a:schemeClr val="bg1"/>
              </a:solidFill>
              <a:cs typeface="Times New Roman" pitchFamily="18" charset="0"/>
            </a:endParaRPr>
          </a:p>
        </p:txBody>
      </p:sp>
      <p:cxnSp>
        <p:nvCxnSpPr>
          <p:cNvPr id="23" name="直接连接符 21"/>
          <p:cNvCxnSpPr>
            <a:stCxn id="16" idx="3"/>
            <a:endCxn id="26" idx="1"/>
          </p:cNvCxnSpPr>
          <p:nvPr/>
        </p:nvCxnSpPr>
        <p:spPr>
          <a:xfrm>
            <a:off x="5652356" y="2204864"/>
            <a:ext cx="647836" cy="446755"/>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4" name="直接连接符 22"/>
          <p:cNvCxnSpPr>
            <a:stCxn id="15" idx="3"/>
            <a:endCxn id="26" idx="1"/>
          </p:cNvCxnSpPr>
          <p:nvPr/>
        </p:nvCxnSpPr>
        <p:spPr>
          <a:xfrm flipV="1">
            <a:off x="5652356" y="2651619"/>
            <a:ext cx="647836" cy="490427"/>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连接符 23"/>
          <p:cNvCxnSpPr>
            <a:stCxn id="18" idx="3"/>
          </p:cNvCxnSpPr>
          <p:nvPr/>
        </p:nvCxnSpPr>
        <p:spPr>
          <a:xfrm>
            <a:off x="5652356" y="4085834"/>
            <a:ext cx="647836" cy="518216"/>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连接符 24"/>
          <p:cNvCxnSpPr>
            <a:stCxn id="17" idx="3"/>
          </p:cNvCxnSpPr>
          <p:nvPr/>
        </p:nvCxnSpPr>
        <p:spPr>
          <a:xfrm flipV="1">
            <a:off x="5652355" y="4604050"/>
            <a:ext cx="647837" cy="518216"/>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51520" y="3485144"/>
            <a:ext cx="877163" cy="369332"/>
          </a:xfrm>
          <a:prstGeom prst="rect">
            <a:avLst/>
          </a:prstGeom>
        </p:spPr>
        <p:txBody>
          <a:bodyPr wrap="none">
            <a:spAutoFit/>
          </a:bodyPr>
          <a:lstStyle/>
          <a:p>
            <a:r>
              <a:rPr lang="en-US" altLang="zh-CN" dirty="0" smtClean="0">
                <a:solidFill>
                  <a:srgbClr val="FF0000"/>
                </a:solidFill>
                <a:cs typeface="Times New Roman" pitchFamily="18" charset="0"/>
              </a:rPr>
              <a:t>Social:</a:t>
            </a:r>
            <a:endParaRPr lang="en-US" dirty="0"/>
          </a:p>
        </p:txBody>
      </p:sp>
      <p:sp>
        <p:nvSpPr>
          <p:cNvPr id="28" name="Rectangle 27"/>
          <p:cNvSpPr/>
          <p:nvPr/>
        </p:nvSpPr>
        <p:spPr>
          <a:xfrm>
            <a:off x="251519" y="4434034"/>
            <a:ext cx="1894558" cy="369332"/>
          </a:xfrm>
          <a:prstGeom prst="rect">
            <a:avLst/>
          </a:prstGeom>
        </p:spPr>
        <p:txBody>
          <a:bodyPr wrap="none">
            <a:spAutoFit/>
          </a:bodyPr>
          <a:lstStyle/>
          <a:p>
            <a:r>
              <a:rPr lang="en-US" altLang="zh-CN" dirty="0" smtClean="0">
                <a:solidFill>
                  <a:srgbClr val="FF0000"/>
                </a:solidFill>
                <a:cs typeface="Times New Roman" pitchFamily="18" charset="0"/>
              </a:rPr>
              <a:t>Trust/interaction:</a:t>
            </a:r>
            <a:endParaRPr lang="en-US" dirty="0"/>
          </a:p>
        </p:txBody>
      </p:sp>
      <p:sp>
        <p:nvSpPr>
          <p:cNvPr id="29" name="Rectangle 28"/>
          <p:cNvSpPr/>
          <p:nvPr/>
        </p:nvSpPr>
        <p:spPr>
          <a:xfrm>
            <a:off x="251519" y="2444032"/>
            <a:ext cx="1249060" cy="369332"/>
          </a:xfrm>
          <a:prstGeom prst="rect">
            <a:avLst/>
          </a:prstGeom>
        </p:spPr>
        <p:txBody>
          <a:bodyPr wrap="none">
            <a:spAutoFit/>
          </a:bodyPr>
          <a:lstStyle/>
          <a:p>
            <a:r>
              <a:rPr lang="en-US" altLang="zh-CN" b="1" dirty="0" smtClean="0">
                <a:solidFill>
                  <a:srgbClr val="FF0000"/>
                </a:solidFill>
                <a:cs typeface="Times New Roman" pitchFamily="18" charset="0"/>
              </a:rPr>
              <a:t>Behavior:</a:t>
            </a:r>
            <a:endParaRPr lang="en-US" b="1" dirty="0"/>
          </a:p>
        </p:txBody>
      </p:sp>
      <p:sp>
        <p:nvSpPr>
          <p:cNvPr id="30" name="Rectangle 29"/>
          <p:cNvSpPr/>
          <p:nvPr/>
        </p:nvSpPr>
        <p:spPr>
          <a:xfrm>
            <a:off x="251519" y="1630075"/>
            <a:ext cx="1056700" cy="369332"/>
          </a:xfrm>
          <a:prstGeom prst="rect">
            <a:avLst/>
          </a:prstGeom>
        </p:spPr>
        <p:txBody>
          <a:bodyPr wrap="none">
            <a:spAutoFit/>
          </a:bodyPr>
          <a:lstStyle/>
          <a:p>
            <a:r>
              <a:rPr lang="en-US" altLang="zh-CN" dirty="0" smtClean="0">
                <a:solidFill>
                  <a:srgbClr val="FF0000"/>
                </a:solidFill>
                <a:cs typeface="Times New Roman" pitchFamily="18" charset="0"/>
              </a:rPr>
              <a:t>Content:</a:t>
            </a:r>
            <a:endParaRPr lang="en-US" dirty="0"/>
          </a:p>
        </p:txBody>
      </p:sp>
    </p:spTree>
    <p:extLst>
      <p:ext uri="{BB962C8B-B14F-4D97-AF65-F5344CB8AC3E}">
        <p14:creationId xmlns:p14="http://schemas.microsoft.com/office/powerpoint/2010/main" val="12162224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Social</a:t>
            </a:r>
            <a:r>
              <a:rPr lang="zh-CN" altLang="en-US" dirty="0" smtClean="0"/>
              <a:t> </a:t>
            </a:r>
            <a:r>
              <a:rPr lang="en-US" altLang="zh-CN" dirty="0" smtClean="0"/>
              <a:t>Contextual</a:t>
            </a:r>
            <a:r>
              <a:rPr lang="zh-CN" altLang="en-US" dirty="0" smtClean="0"/>
              <a:t> </a:t>
            </a:r>
            <a:r>
              <a:rPr lang="en-US" altLang="zh-CN" dirty="0" smtClean="0"/>
              <a:t>Recommendation</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ContextMF</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62</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999" y="2049050"/>
            <a:ext cx="6189211" cy="3823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27"/>
          <p:cNvSpPr/>
          <p:nvPr/>
        </p:nvSpPr>
        <p:spPr>
          <a:xfrm>
            <a:off x="930879" y="2422639"/>
            <a:ext cx="338554" cy="369332"/>
          </a:xfrm>
          <a:prstGeom prst="rect">
            <a:avLst/>
          </a:prstGeom>
        </p:spPr>
        <p:txBody>
          <a:bodyPr wrap="none">
            <a:spAutoFit/>
          </a:bodyPr>
          <a:lstStyle/>
          <a:p>
            <a:r>
              <a:rPr lang="en-US" altLang="zh-CN" b="1" dirty="0" smtClean="0"/>
              <a:t>S</a:t>
            </a:r>
            <a:endParaRPr lang="en-US" altLang="zh-CN" b="1" dirty="0"/>
          </a:p>
        </p:txBody>
      </p:sp>
      <p:sp>
        <p:nvSpPr>
          <p:cNvPr id="9" name="矩形 28"/>
          <p:cNvSpPr/>
          <p:nvPr/>
        </p:nvSpPr>
        <p:spPr>
          <a:xfrm>
            <a:off x="918055" y="4004990"/>
            <a:ext cx="364202" cy="369332"/>
          </a:xfrm>
          <a:prstGeom prst="rect">
            <a:avLst/>
          </a:prstGeom>
        </p:spPr>
        <p:txBody>
          <a:bodyPr wrap="none">
            <a:spAutoFit/>
          </a:bodyPr>
          <a:lstStyle/>
          <a:p>
            <a:r>
              <a:rPr lang="en-US" altLang="zh-CN" b="1" dirty="0" smtClean="0"/>
              <a:t>G</a:t>
            </a:r>
            <a:endParaRPr lang="en-US" altLang="zh-CN" b="1" dirty="0"/>
          </a:p>
        </p:txBody>
      </p:sp>
      <p:sp>
        <p:nvSpPr>
          <p:cNvPr id="10" name="矩形 29"/>
          <p:cNvSpPr/>
          <p:nvPr/>
        </p:nvSpPr>
        <p:spPr>
          <a:xfrm>
            <a:off x="7478128" y="2378472"/>
            <a:ext cx="351378" cy="369332"/>
          </a:xfrm>
          <a:prstGeom prst="rect">
            <a:avLst/>
          </a:prstGeom>
        </p:spPr>
        <p:txBody>
          <a:bodyPr wrap="none">
            <a:spAutoFit/>
          </a:bodyPr>
          <a:lstStyle/>
          <a:p>
            <a:r>
              <a:rPr lang="en-US" altLang="zh-CN" b="1" dirty="0" smtClean="0"/>
              <a:t>U</a:t>
            </a:r>
            <a:endParaRPr lang="en-US" altLang="zh-CN" b="1" dirty="0"/>
          </a:p>
        </p:txBody>
      </p:sp>
      <p:sp>
        <p:nvSpPr>
          <p:cNvPr id="11" name="矩形 30"/>
          <p:cNvSpPr/>
          <p:nvPr/>
        </p:nvSpPr>
        <p:spPr>
          <a:xfrm>
            <a:off x="7465304" y="3960823"/>
            <a:ext cx="338554" cy="369332"/>
          </a:xfrm>
          <a:prstGeom prst="rect">
            <a:avLst/>
          </a:prstGeom>
        </p:spPr>
        <p:txBody>
          <a:bodyPr wrap="none">
            <a:spAutoFit/>
          </a:bodyPr>
          <a:lstStyle/>
          <a:p>
            <a:r>
              <a:rPr lang="en-US" altLang="zh-CN" b="1" dirty="0"/>
              <a:t>V</a:t>
            </a:r>
          </a:p>
        </p:txBody>
      </p:sp>
      <p:sp>
        <p:nvSpPr>
          <p:cNvPr id="12" name="矩形 31"/>
          <p:cNvSpPr/>
          <p:nvPr/>
        </p:nvSpPr>
        <p:spPr>
          <a:xfrm>
            <a:off x="4289142" y="5805190"/>
            <a:ext cx="351378" cy="369332"/>
          </a:xfrm>
          <a:prstGeom prst="rect">
            <a:avLst/>
          </a:prstGeom>
        </p:spPr>
        <p:txBody>
          <a:bodyPr wrap="none">
            <a:spAutoFit/>
          </a:bodyPr>
          <a:lstStyle/>
          <a:p>
            <a:r>
              <a:rPr lang="en-US" altLang="zh-CN" b="1" dirty="0" smtClean="0"/>
              <a:t>R</a:t>
            </a:r>
            <a:endParaRPr lang="en-US" altLang="zh-CN" b="1" dirty="0"/>
          </a:p>
        </p:txBody>
      </p:sp>
    </p:spTree>
    <p:extLst>
      <p:ext uri="{BB962C8B-B14F-4D97-AF65-F5344CB8AC3E}">
        <p14:creationId xmlns:p14="http://schemas.microsoft.com/office/powerpoint/2010/main" val="3469251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Social</a:t>
            </a:r>
            <a:r>
              <a:rPr lang="zh-CN" altLang="en-US" dirty="0" smtClean="0"/>
              <a:t> </a:t>
            </a:r>
            <a:r>
              <a:rPr lang="en-US" altLang="zh-CN" dirty="0" smtClean="0"/>
              <a:t>Contextual</a:t>
            </a:r>
            <a:r>
              <a:rPr lang="zh-CN" altLang="en-US" dirty="0" smtClean="0"/>
              <a:t> </a:t>
            </a:r>
            <a:r>
              <a:rPr lang="en-US" altLang="zh-CN" dirty="0" smtClean="0"/>
              <a:t>Recommendation</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ContextMF</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63</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617" y="2196312"/>
            <a:ext cx="6460761" cy="98302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210" y="4106704"/>
            <a:ext cx="7118393" cy="1624595"/>
          </a:xfrm>
          <a:prstGeom prst="rect">
            <a:avLst/>
          </a:prstGeom>
        </p:spPr>
      </p:pic>
      <p:sp>
        <p:nvSpPr>
          <p:cNvPr id="8" name="Rectangle 7"/>
          <p:cNvSpPr/>
          <p:nvPr/>
        </p:nvSpPr>
        <p:spPr>
          <a:xfrm>
            <a:off x="4858067" y="1467993"/>
            <a:ext cx="1625766" cy="523220"/>
          </a:xfrm>
          <a:prstGeom prst="rect">
            <a:avLst/>
          </a:prstGeom>
        </p:spPr>
        <p:txBody>
          <a:bodyPr wrap="none">
            <a:spAutoFit/>
          </a:bodyPr>
          <a:lstStyle/>
          <a:p>
            <a:r>
              <a:rPr lang="en-US" altLang="zh-CN" sz="2800" dirty="0"/>
              <a:t>i</a:t>
            </a:r>
            <a:r>
              <a:rPr lang="en-US" altLang="zh-CN" sz="2800" dirty="0" smtClean="0"/>
              <a:t>nfluence</a:t>
            </a:r>
            <a:endParaRPr lang="zh-CN" altLang="en-US" sz="2800" dirty="0"/>
          </a:p>
        </p:txBody>
      </p:sp>
      <p:cxnSp>
        <p:nvCxnSpPr>
          <p:cNvPr id="9" name="Straight Arrow Connector 8"/>
          <p:cNvCxnSpPr/>
          <p:nvPr/>
        </p:nvCxnSpPr>
        <p:spPr>
          <a:xfrm>
            <a:off x="4377128" y="1968371"/>
            <a:ext cx="710621" cy="4851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4938716" y="2869433"/>
            <a:ext cx="358018" cy="41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486398" y="2860989"/>
            <a:ext cx="636874" cy="41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6370820" y="2860989"/>
            <a:ext cx="779488" cy="84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670621" y="1467993"/>
            <a:ext cx="1906291" cy="523220"/>
          </a:xfrm>
          <a:prstGeom prst="rect">
            <a:avLst/>
          </a:prstGeom>
        </p:spPr>
        <p:txBody>
          <a:bodyPr wrap="none">
            <a:spAutoFit/>
          </a:bodyPr>
          <a:lstStyle/>
          <a:p>
            <a:r>
              <a:rPr lang="en-US" altLang="zh-CN" sz="2800" dirty="0"/>
              <a:t>p</a:t>
            </a:r>
            <a:r>
              <a:rPr lang="en-US" altLang="zh-CN" sz="2800" dirty="0" smtClean="0"/>
              <a:t>reference</a:t>
            </a:r>
            <a:endParaRPr lang="zh-CN" altLang="en-US" sz="2800" dirty="0"/>
          </a:p>
        </p:txBody>
      </p:sp>
      <p:sp>
        <p:nvSpPr>
          <p:cNvPr id="17" name="Rectangle 16"/>
          <p:cNvSpPr/>
          <p:nvPr/>
        </p:nvSpPr>
        <p:spPr>
          <a:xfrm>
            <a:off x="2993953" y="1467993"/>
            <a:ext cx="1566454" cy="523220"/>
          </a:xfrm>
          <a:prstGeom prst="rect">
            <a:avLst/>
          </a:prstGeom>
        </p:spPr>
        <p:txBody>
          <a:bodyPr wrap="none">
            <a:spAutoFit/>
          </a:bodyPr>
          <a:lstStyle/>
          <a:p>
            <a:r>
              <a:rPr lang="en-US" altLang="zh-CN" sz="2800" dirty="0"/>
              <a:t>b</a:t>
            </a:r>
            <a:r>
              <a:rPr lang="en-US" altLang="zh-CN" sz="2800" dirty="0" smtClean="0"/>
              <a:t>ehavior</a:t>
            </a:r>
            <a:endParaRPr lang="zh-CN" altLang="en-US" sz="2800" dirty="0"/>
          </a:p>
        </p:txBody>
      </p:sp>
      <p:cxnSp>
        <p:nvCxnSpPr>
          <p:cNvPr id="20" name="Straight Arrow Connector 19"/>
          <p:cNvCxnSpPr>
            <a:stCxn id="8" idx="2"/>
          </p:cNvCxnSpPr>
          <p:nvPr/>
        </p:nvCxnSpPr>
        <p:spPr>
          <a:xfrm>
            <a:off x="5670950" y="1991213"/>
            <a:ext cx="57491" cy="5124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6" idx="2"/>
          </p:cNvCxnSpPr>
          <p:nvPr/>
        </p:nvCxnSpPr>
        <p:spPr>
          <a:xfrm flipH="1">
            <a:off x="6741473" y="1991213"/>
            <a:ext cx="882294" cy="4623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6359228" y="3829165"/>
            <a:ext cx="132249" cy="3779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959010" y="4586617"/>
            <a:ext cx="1672400" cy="50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392330" y="3328855"/>
            <a:ext cx="4342856" cy="523220"/>
          </a:xfrm>
          <a:prstGeom prst="rect">
            <a:avLst/>
          </a:prstGeom>
        </p:spPr>
        <p:txBody>
          <a:bodyPr wrap="none">
            <a:spAutoFit/>
          </a:bodyPr>
          <a:lstStyle/>
          <a:p>
            <a:r>
              <a:rPr lang="en-US" altLang="zh-CN" sz="2800" dirty="0"/>
              <a:t>i</a:t>
            </a:r>
            <a:r>
              <a:rPr lang="en-US" altLang="zh-CN" sz="2800" smtClean="0"/>
              <a:t>nteraction</a:t>
            </a:r>
            <a:r>
              <a:rPr lang="zh-CN" altLang="en-US" sz="2800" dirty="0" smtClean="0"/>
              <a:t> </a:t>
            </a:r>
            <a:r>
              <a:rPr lang="en-US" altLang="zh-CN" sz="2800" dirty="0" smtClean="0"/>
              <a:t>frequency/trust</a:t>
            </a:r>
            <a:endParaRPr lang="zh-CN" altLang="en-US" sz="2800" dirty="0"/>
          </a:p>
        </p:txBody>
      </p:sp>
      <p:cxnSp>
        <p:nvCxnSpPr>
          <p:cNvPr id="33" name="Straight Arrow Connector 32"/>
          <p:cNvCxnSpPr/>
          <p:nvPr/>
        </p:nvCxnSpPr>
        <p:spPr>
          <a:xfrm>
            <a:off x="1563496" y="4207075"/>
            <a:ext cx="298682" cy="5773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629621" y="5163861"/>
            <a:ext cx="1851495" cy="1025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93577" y="3680833"/>
            <a:ext cx="2143536" cy="523220"/>
          </a:xfrm>
          <a:prstGeom prst="rect">
            <a:avLst/>
          </a:prstGeom>
        </p:spPr>
        <p:txBody>
          <a:bodyPr wrap="none">
            <a:spAutoFit/>
          </a:bodyPr>
          <a:lstStyle/>
          <a:p>
            <a:r>
              <a:rPr lang="en-US" altLang="zh-CN" sz="2800" dirty="0" smtClean="0"/>
              <a:t>item</a:t>
            </a:r>
            <a:r>
              <a:rPr lang="zh-CN" altLang="en-US" sz="2800" dirty="0" smtClean="0"/>
              <a:t> </a:t>
            </a:r>
            <a:r>
              <a:rPr lang="en-US" altLang="zh-CN" sz="2800" dirty="0" smtClean="0"/>
              <a:t>content</a:t>
            </a:r>
            <a:endParaRPr lang="zh-CN" altLang="en-US" sz="2800" dirty="0"/>
          </a:p>
        </p:txBody>
      </p:sp>
      <p:cxnSp>
        <p:nvCxnSpPr>
          <p:cNvPr id="38" name="Straight Arrow Connector 37"/>
          <p:cNvCxnSpPr/>
          <p:nvPr/>
        </p:nvCxnSpPr>
        <p:spPr>
          <a:xfrm flipH="1" flipV="1">
            <a:off x="5479521" y="5201650"/>
            <a:ext cx="479489" cy="51370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5677204" y="5646842"/>
            <a:ext cx="2385589" cy="523220"/>
          </a:xfrm>
          <a:prstGeom prst="rect">
            <a:avLst/>
          </a:prstGeom>
        </p:spPr>
        <p:txBody>
          <a:bodyPr wrap="none">
            <a:spAutoFit/>
          </a:bodyPr>
          <a:lstStyle/>
          <a:p>
            <a:r>
              <a:rPr lang="en-US" altLang="zh-CN" sz="2800" dirty="0"/>
              <a:t>s</a:t>
            </a:r>
            <a:r>
              <a:rPr lang="en-US" altLang="zh-CN" sz="2800" dirty="0" smtClean="0"/>
              <a:t>ocial</a:t>
            </a:r>
            <a:r>
              <a:rPr lang="zh-CN" altLang="en-US" sz="2800" dirty="0" smtClean="0"/>
              <a:t> </a:t>
            </a:r>
            <a:r>
              <a:rPr lang="en-US" altLang="zh-CN" sz="2800" dirty="0" smtClean="0"/>
              <a:t>relation</a:t>
            </a:r>
            <a:endParaRPr lang="zh-CN" altLang="en-US" sz="2800" dirty="0"/>
          </a:p>
        </p:txBody>
      </p:sp>
      <p:cxnSp>
        <p:nvCxnSpPr>
          <p:cNvPr id="47" name="Straight Connector 46"/>
          <p:cNvCxnSpPr/>
          <p:nvPr/>
        </p:nvCxnSpPr>
        <p:spPr>
          <a:xfrm flipV="1">
            <a:off x="4505654" y="5121810"/>
            <a:ext cx="779488" cy="84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3343491" y="3770524"/>
            <a:ext cx="164418" cy="4335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2199134" y="3272619"/>
            <a:ext cx="1566454" cy="523220"/>
          </a:xfrm>
          <a:prstGeom prst="rect">
            <a:avLst/>
          </a:prstGeom>
        </p:spPr>
        <p:txBody>
          <a:bodyPr wrap="none">
            <a:spAutoFit/>
          </a:bodyPr>
          <a:lstStyle/>
          <a:p>
            <a:r>
              <a:rPr lang="en-US" altLang="zh-CN" sz="2800" dirty="0" smtClean="0"/>
              <a:t>behavior</a:t>
            </a:r>
            <a:endParaRPr lang="zh-CN" altLang="en-US" sz="2800" dirty="0"/>
          </a:p>
        </p:txBody>
      </p:sp>
      <p:cxnSp>
        <p:nvCxnSpPr>
          <p:cNvPr id="50" name="Straight Connector 49"/>
          <p:cNvCxnSpPr/>
          <p:nvPr/>
        </p:nvCxnSpPr>
        <p:spPr>
          <a:xfrm flipV="1">
            <a:off x="2085837" y="4583496"/>
            <a:ext cx="2515309" cy="42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193577" y="3215071"/>
            <a:ext cx="8721823" cy="4099"/>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2308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Social</a:t>
            </a:r>
            <a:r>
              <a:rPr lang="zh-CN" altLang="en-US" dirty="0" smtClean="0"/>
              <a:t> </a:t>
            </a:r>
            <a:r>
              <a:rPr lang="en-US" altLang="zh-CN" dirty="0" smtClean="0"/>
              <a:t>Contextual</a:t>
            </a:r>
            <a:r>
              <a:rPr lang="zh-CN" altLang="en-US" dirty="0" smtClean="0"/>
              <a:t> </a:t>
            </a:r>
            <a:r>
              <a:rPr lang="en-US" altLang="zh-CN" dirty="0" smtClean="0"/>
              <a:t>Recommendation</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ContextMF</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64</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344" y="2086792"/>
            <a:ext cx="6925456" cy="3958408"/>
          </a:xfrm>
          <a:prstGeom prst="rect">
            <a:avLst/>
          </a:prstGeom>
        </p:spPr>
      </p:pic>
      <p:sp>
        <p:nvSpPr>
          <p:cNvPr id="16" name="Rectangle 15"/>
          <p:cNvSpPr/>
          <p:nvPr/>
        </p:nvSpPr>
        <p:spPr>
          <a:xfrm>
            <a:off x="395264" y="3178085"/>
            <a:ext cx="1366080" cy="1200329"/>
          </a:xfrm>
          <a:prstGeom prst="rect">
            <a:avLst/>
          </a:prstGeom>
        </p:spPr>
        <p:txBody>
          <a:bodyPr wrap="none">
            <a:spAutoFit/>
          </a:bodyPr>
          <a:lstStyle/>
          <a:p>
            <a:r>
              <a:rPr lang="en-US" altLang="zh-CN" sz="2400" i="1" dirty="0" smtClean="0">
                <a:solidFill>
                  <a:srgbClr val="011C9A"/>
                </a:solidFill>
              </a:rPr>
              <a:t>Gradient</a:t>
            </a:r>
            <a:endParaRPr lang="zh-CN" altLang="en-US" sz="2400" i="1" dirty="0" smtClean="0">
              <a:solidFill>
                <a:srgbClr val="011C9A"/>
              </a:solidFill>
            </a:endParaRPr>
          </a:p>
          <a:p>
            <a:r>
              <a:rPr lang="en-US" altLang="zh-CN" sz="2400" i="1" dirty="0" smtClean="0">
                <a:solidFill>
                  <a:srgbClr val="011C9A"/>
                </a:solidFill>
              </a:rPr>
              <a:t>Descent</a:t>
            </a:r>
            <a:endParaRPr lang="zh-CN" altLang="en-US" sz="2400" i="1" dirty="0">
              <a:solidFill>
                <a:srgbClr val="011C9A"/>
              </a:solidFill>
            </a:endParaRPr>
          </a:p>
          <a:p>
            <a:r>
              <a:rPr lang="en-US" altLang="zh-CN" sz="2400" i="1" dirty="0" smtClean="0"/>
              <a:t>Methods</a:t>
            </a:r>
            <a:endParaRPr lang="en-US" sz="2400" i="1" dirty="0"/>
          </a:p>
        </p:txBody>
      </p:sp>
    </p:spTree>
    <p:extLst>
      <p:ext uri="{BB962C8B-B14F-4D97-AF65-F5344CB8AC3E}">
        <p14:creationId xmlns:p14="http://schemas.microsoft.com/office/powerpoint/2010/main" val="2338107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Social</a:t>
            </a:r>
            <a:r>
              <a:rPr lang="zh-CN" altLang="en-US" dirty="0"/>
              <a:t> </a:t>
            </a:r>
            <a:r>
              <a:rPr lang="en-US" altLang="zh-CN" dirty="0"/>
              <a:t>Contextual</a:t>
            </a:r>
            <a:r>
              <a:rPr lang="zh-CN" altLang="en-US" dirty="0"/>
              <a:t> </a:t>
            </a:r>
            <a:r>
              <a:rPr lang="en-US" altLang="zh-CN" dirty="0"/>
              <a:t>Recommendation</a:t>
            </a:r>
            <a:endParaRPr lang="en-US" dirty="0"/>
          </a:p>
        </p:txBody>
      </p:sp>
      <p:sp>
        <p:nvSpPr>
          <p:cNvPr id="3" name="Content Placeholder 2"/>
          <p:cNvSpPr>
            <a:spLocks noGrp="1"/>
          </p:cNvSpPr>
          <p:nvPr>
            <p:ph idx="1"/>
          </p:nvPr>
        </p:nvSpPr>
        <p:spPr/>
        <p:txBody>
          <a:bodyPr/>
          <a:lstStyle/>
          <a:p>
            <a:r>
              <a:rPr lang="en-US" altLang="zh-CN" dirty="0" err="1" smtClean="0">
                <a:solidFill>
                  <a:srgbClr val="011C9A"/>
                </a:solidFill>
              </a:rPr>
              <a:t>ContextMF</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65</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S</a:t>
            </a:r>
            <a:r>
              <a:rPr lang="en-US" altLang="zh-CN" b="1" dirty="0" smtClean="0">
                <a:solidFill>
                  <a:schemeClr val="bg1"/>
                </a:solidFill>
              </a:rPr>
              <a:t>ocial</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CIKM</a:t>
            </a:r>
            <a:r>
              <a:rPr lang="en-US" dirty="0" smtClean="0">
                <a:solidFill>
                  <a:schemeClr val="bg1"/>
                </a:solidFill>
              </a:rPr>
              <a:t>, 20</a:t>
            </a:r>
            <a:r>
              <a:rPr lang="en-US" altLang="zh-CN" dirty="0" smtClean="0">
                <a:solidFill>
                  <a:schemeClr val="bg1"/>
                </a:solidFill>
              </a:rPr>
              <a:t>12</a:t>
            </a:r>
            <a:r>
              <a:rPr lang="en-US" dirty="0" smtClean="0">
                <a:solidFill>
                  <a:schemeClr val="bg1"/>
                </a:solidFill>
              </a:rPr>
              <a:t>.</a:t>
            </a:r>
            <a:r>
              <a:rPr lang="zh-CN" altLang="en-US" dirty="0">
                <a:solidFill>
                  <a:schemeClr val="bg1"/>
                </a:solidFill>
              </a:rPr>
              <a:t> </a:t>
            </a:r>
            <a:r>
              <a:rPr lang="en-US" altLang="zh-CN" b="1" dirty="0" smtClean="0">
                <a:solidFill>
                  <a:schemeClr val="bg1"/>
                </a:solidFill>
              </a:rPr>
              <a:t>Social</a:t>
            </a:r>
            <a:r>
              <a:rPr lang="zh-CN" altLang="en-US" b="1" dirty="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b="1" dirty="0" smtClean="0">
                <a:solidFill>
                  <a:schemeClr val="bg1"/>
                </a:solidFill>
              </a:rPr>
              <a:t>with</a:t>
            </a:r>
            <a:r>
              <a:rPr lang="zh-CN" altLang="en-US" b="1" dirty="0" smtClean="0">
                <a:solidFill>
                  <a:schemeClr val="bg1"/>
                </a:solidFill>
              </a:rPr>
              <a:t> </a:t>
            </a:r>
            <a:r>
              <a:rPr lang="en-US" altLang="zh-CN" b="1" dirty="0" smtClean="0">
                <a:solidFill>
                  <a:schemeClr val="bg1"/>
                </a:solidFill>
              </a:rPr>
              <a:t>Contextual</a:t>
            </a:r>
            <a:r>
              <a:rPr lang="zh-CN" altLang="en-US" b="1" dirty="0" smtClean="0">
                <a:solidFill>
                  <a:schemeClr val="bg1"/>
                </a:solidFill>
              </a:rPr>
              <a:t> </a:t>
            </a:r>
            <a:r>
              <a:rPr lang="en-US" altLang="zh-CN" b="1" dirty="0" smtClean="0">
                <a:solidFill>
                  <a:schemeClr val="bg1"/>
                </a:solidFill>
              </a:rPr>
              <a:t>Information.</a:t>
            </a:r>
            <a:r>
              <a:rPr lang="zh-CN" altLang="en-US" b="1" dirty="0" smtClean="0">
                <a:solidFill>
                  <a:schemeClr val="bg1"/>
                </a:solidFill>
              </a:rPr>
              <a:t> </a:t>
            </a:r>
            <a:r>
              <a:rPr lang="en-US" altLang="zh-CN" i="1" dirty="0" smtClean="0">
                <a:solidFill>
                  <a:schemeClr val="bg1"/>
                </a:solidFill>
              </a:rPr>
              <a:t>TKDE,</a:t>
            </a:r>
            <a:r>
              <a:rPr lang="zh-CN" altLang="en-US" i="1"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965" y="1424686"/>
            <a:ext cx="4648697" cy="447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表格 5"/>
          <p:cNvGraphicFramePr>
            <a:graphicFrameLocks noGrp="1"/>
          </p:cNvGraphicFramePr>
          <p:nvPr>
            <p:extLst>
              <p:ext uri="{D42A27DB-BD31-4B8C-83A1-F6EECF244321}">
                <p14:modId xmlns:p14="http://schemas.microsoft.com/office/powerpoint/2010/main" val="2091638125"/>
              </p:ext>
            </p:extLst>
          </p:nvPr>
        </p:nvGraphicFramePr>
        <p:xfrm>
          <a:off x="142528" y="2600541"/>
          <a:ext cx="3935760" cy="2123440"/>
        </p:xfrm>
        <a:graphic>
          <a:graphicData uri="http://schemas.openxmlformats.org/drawingml/2006/table">
            <a:tbl>
              <a:tblPr firstRow="1" bandRow="1">
                <a:tableStyleId>{EB9631B5-78F2-41C9-869B-9F39066F8104}</a:tableStyleId>
              </a:tblPr>
              <a:tblGrid>
                <a:gridCol w="1440160"/>
                <a:gridCol w="1296144"/>
                <a:gridCol w="1199456"/>
              </a:tblGrid>
              <a:tr h="370840">
                <a:tc>
                  <a:txBody>
                    <a:bodyPr/>
                    <a:lstStyle/>
                    <a:p>
                      <a:pPr algn="ctr"/>
                      <a:endParaRPr lang="zh-CN" altLang="en-US" sz="1800" dirty="0">
                        <a:latin typeface="+mn-lt"/>
                        <a:ea typeface="+mn-ea"/>
                        <a:cs typeface="Times New Roman" pitchFamily="18" charset="0"/>
                      </a:endParaRPr>
                    </a:p>
                  </a:txBody>
                  <a:tcPr/>
                </a:tc>
                <a:tc>
                  <a:txBody>
                    <a:bodyPr/>
                    <a:lstStyle/>
                    <a:p>
                      <a:pPr algn="ctr"/>
                      <a:r>
                        <a:rPr lang="en-US" altLang="zh-CN" sz="1800" b="1" dirty="0" err="1" smtClean="0">
                          <a:latin typeface="+mn-lt"/>
                          <a:ea typeface="+mn-ea"/>
                          <a:cs typeface="Times New Roman" pitchFamily="18" charset="0"/>
                        </a:rPr>
                        <a:t>Renren</a:t>
                      </a:r>
                      <a:endParaRPr lang="zh-CN" altLang="en-US" sz="1800" b="1" dirty="0">
                        <a:latin typeface="+mn-lt"/>
                        <a:ea typeface="+mn-ea"/>
                        <a:cs typeface="Times New Roman" pitchFamily="18" charset="0"/>
                      </a:endParaRPr>
                    </a:p>
                  </a:txBody>
                  <a:tcPr/>
                </a:tc>
                <a:tc>
                  <a:txBody>
                    <a:bodyPr/>
                    <a:lstStyle/>
                    <a:p>
                      <a:pPr algn="ctr"/>
                      <a:r>
                        <a:rPr lang="en-US" altLang="zh-CN" sz="1800" b="1" dirty="0" err="1" smtClean="0">
                          <a:latin typeface="+mn-lt"/>
                          <a:ea typeface="+mn-ea"/>
                          <a:cs typeface="Times New Roman" pitchFamily="18" charset="0"/>
                        </a:rPr>
                        <a:t>Tencent</a:t>
                      </a:r>
                      <a:r>
                        <a:rPr lang="en-US" altLang="zh-CN" sz="1800" b="1" dirty="0" smtClean="0">
                          <a:latin typeface="+mn-lt"/>
                          <a:ea typeface="+mn-ea"/>
                          <a:cs typeface="Times New Roman" pitchFamily="18" charset="0"/>
                        </a:rPr>
                        <a:t> </a:t>
                      </a:r>
                      <a:r>
                        <a:rPr lang="en-US" altLang="zh-CN" sz="1800" b="1" dirty="0" err="1" smtClean="0">
                          <a:latin typeface="+mn-lt"/>
                          <a:ea typeface="+mn-ea"/>
                          <a:cs typeface="Times New Roman" pitchFamily="18" charset="0"/>
                        </a:rPr>
                        <a:t>Weibo</a:t>
                      </a:r>
                      <a:endParaRPr lang="zh-CN" altLang="en-US" sz="1800" b="1"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MAE</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-19.1%</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-24.2%</a:t>
                      </a:r>
                      <a:endParaRPr lang="zh-CN" altLang="en-US" sz="1800"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RMSE</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-12.8%</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-20.7%</a:t>
                      </a:r>
                      <a:endParaRPr lang="zh-CN" altLang="en-US" sz="1800"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Kendall’s</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+9.82%</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+2.1%</a:t>
                      </a:r>
                      <a:endParaRPr lang="zh-CN" altLang="en-US" sz="1800"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Spearman’s</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+10.6%</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+3.1%</a:t>
                      </a:r>
                      <a:endParaRPr lang="zh-CN" altLang="en-US" sz="1800" dirty="0">
                        <a:latin typeface="+mn-lt"/>
                        <a:ea typeface="+mn-ea"/>
                        <a:cs typeface="Times New Roman" pitchFamily="18" charset="0"/>
                      </a:endParaRPr>
                    </a:p>
                  </a:txBody>
                  <a:tcPr/>
                </a:tc>
              </a:tr>
            </a:tbl>
          </a:graphicData>
        </a:graphic>
      </p:graphicFrame>
      <p:sp>
        <p:nvSpPr>
          <p:cNvPr id="8" name="矩形 2"/>
          <p:cNvSpPr/>
          <p:nvPr/>
        </p:nvSpPr>
        <p:spPr>
          <a:xfrm>
            <a:off x="4247965" y="3080871"/>
            <a:ext cx="4608512" cy="720080"/>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矩形 6"/>
          <p:cNvSpPr/>
          <p:nvPr/>
        </p:nvSpPr>
        <p:spPr>
          <a:xfrm>
            <a:off x="4268057" y="5169103"/>
            <a:ext cx="4608512" cy="73073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0199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Co-Predicting</a:t>
            </a:r>
            <a:r>
              <a:rPr lang="zh-CN" altLang="en-US" sz="3200" dirty="0" smtClean="0"/>
              <a:t> </a:t>
            </a:r>
            <a:r>
              <a:rPr lang="en-US" altLang="zh-CN" sz="3200" dirty="0" smtClean="0"/>
              <a:t>Behavior</a:t>
            </a:r>
            <a:r>
              <a:rPr lang="zh-CN" altLang="en-US" sz="3200" dirty="0" smtClean="0"/>
              <a:t> </a:t>
            </a:r>
            <a:r>
              <a:rPr lang="en-US" altLang="zh-CN" sz="3200" dirty="0" smtClean="0"/>
              <a:t>and</a:t>
            </a:r>
            <a:r>
              <a:rPr lang="zh-CN" altLang="en-US" sz="3200" dirty="0" smtClean="0"/>
              <a:t> </a:t>
            </a:r>
            <a:r>
              <a:rPr lang="en-US" altLang="zh-CN" sz="3200" dirty="0" smtClean="0"/>
              <a:t>Social</a:t>
            </a:r>
            <a:r>
              <a:rPr lang="zh-CN" altLang="en-US" sz="3200" dirty="0" smtClean="0"/>
              <a:t> </a:t>
            </a:r>
            <a:r>
              <a:rPr lang="en-US" altLang="zh-CN" sz="3200" dirty="0" smtClean="0"/>
              <a:t>Relations</a:t>
            </a:r>
            <a:endParaRPr lang="en-US" sz="3200" dirty="0"/>
          </a:p>
        </p:txBody>
      </p:sp>
      <p:sp>
        <p:nvSpPr>
          <p:cNvPr id="3" name="Content Placeholder 2"/>
          <p:cNvSpPr>
            <a:spLocks noGrp="1"/>
          </p:cNvSpPr>
          <p:nvPr>
            <p:ph idx="1"/>
          </p:nvPr>
        </p:nvSpPr>
        <p:spPr/>
        <p:txBody>
          <a:bodyPr/>
          <a:lstStyle/>
          <a:p>
            <a:r>
              <a:rPr lang="en-US" altLang="zh-CN" dirty="0" smtClean="0">
                <a:solidFill>
                  <a:srgbClr val="011C9A"/>
                </a:solidFill>
              </a:rPr>
              <a:t>LOCABAL</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66</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Tang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E</a:t>
            </a:r>
            <a:r>
              <a:rPr lang="en-US" altLang="zh-CN" b="1" dirty="0" smtClean="0">
                <a:solidFill>
                  <a:schemeClr val="bg1"/>
                </a:solidFill>
              </a:rPr>
              <a:t>xploiting</a:t>
            </a:r>
            <a:r>
              <a:rPr lang="zh-CN" altLang="en-US" b="1" dirty="0" smtClean="0">
                <a:solidFill>
                  <a:schemeClr val="bg1"/>
                </a:solidFill>
              </a:rPr>
              <a:t> </a:t>
            </a:r>
            <a:r>
              <a:rPr lang="en-US" altLang="zh-CN" b="1" dirty="0" smtClean="0">
                <a:solidFill>
                  <a:schemeClr val="bg1"/>
                </a:solidFill>
              </a:rPr>
              <a:t>Local</a:t>
            </a:r>
            <a:r>
              <a:rPr lang="zh-CN" altLang="en-US" b="1" dirty="0" smtClean="0">
                <a:solidFill>
                  <a:schemeClr val="bg1"/>
                </a:solidFill>
              </a:rPr>
              <a:t> </a:t>
            </a:r>
            <a:r>
              <a:rPr lang="en-US" altLang="zh-CN" b="1" dirty="0" smtClean="0">
                <a:solidFill>
                  <a:schemeClr val="bg1"/>
                </a:solidFill>
              </a:rPr>
              <a:t>and</a:t>
            </a:r>
            <a:r>
              <a:rPr lang="zh-CN" altLang="en-US" b="1" dirty="0" smtClean="0">
                <a:solidFill>
                  <a:schemeClr val="bg1"/>
                </a:solidFill>
              </a:rPr>
              <a:t> </a:t>
            </a:r>
            <a:r>
              <a:rPr lang="en-US" altLang="zh-CN" b="1" dirty="0" smtClean="0">
                <a:solidFill>
                  <a:schemeClr val="bg1"/>
                </a:solidFill>
              </a:rPr>
              <a:t>Global</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Context</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IJCAI</a:t>
            </a:r>
            <a:r>
              <a:rPr lang="en-US" dirty="0" smtClean="0">
                <a:solidFill>
                  <a:schemeClr val="bg1"/>
                </a:solidFill>
              </a:rPr>
              <a:t>, 20</a:t>
            </a:r>
            <a:r>
              <a:rPr lang="en-US" altLang="zh-CN" dirty="0" smtClean="0">
                <a:solidFill>
                  <a:schemeClr val="bg1"/>
                </a:solidFill>
              </a:rPr>
              <a:t>13</a:t>
            </a:r>
            <a:r>
              <a:rPr lang="en-US" dirty="0" smtClean="0">
                <a:solidFill>
                  <a:schemeClr val="bg1"/>
                </a:solidFill>
              </a:rPr>
              <a:t>.</a:t>
            </a:r>
            <a:endParaRPr lang="en-US" dirty="0">
              <a:solidFill>
                <a:schemeClr val="bg1"/>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964" y="3014272"/>
            <a:ext cx="7510072" cy="984491"/>
          </a:xfrm>
          <a:prstGeom prst="rect">
            <a:avLst/>
          </a:prstGeom>
        </p:spPr>
      </p:pic>
      <p:cxnSp>
        <p:nvCxnSpPr>
          <p:cNvPr id="7" name="Straight Arrow Connector 6"/>
          <p:cNvCxnSpPr/>
          <p:nvPr/>
        </p:nvCxnSpPr>
        <p:spPr>
          <a:xfrm flipH="1">
            <a:off x="5981076" y="2486075"/>
            <a:ext cx="310496" cy="4952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5464531" y="1924684"/>
            <a:ext cx="2385589" cy="523220"/>
          </a:xfrm>
          <a:prstGeom prst="rect">
            <a:avLst/>
          </a:prstGeom>
        </p:spPr>
        <p:txBody>
          <a:bodyPr wrap="none">
            <a:spAutoFit/>
          </a:bodyPr>
          <a:lstStyle/>
          <a:p>
            <a:r>
              <a:rPr lang="en-US" altLang="zh-CN" sz="2800" dirty="0"/>
              <a:t>s</a:t>
            </a:r>
            <a:r>
              <a:rPr lang="en-US" altLang="zh-CN" sz="2800" dirty="0" smtClean="0"/>
              <a:t>ocial</a:t>
            </a:r>
            <a:r>
              <a:rPr lang="zh-CN" altLang="en-US" sz="2800" dirty="0" smtClean="0"/>
              <a:t> </a:t>
            </a:r>
            <a:r>
              <a:rPr lang="en-US" altLang="zh-CN" sz="2800" dirty="0" smtClean="0"/>
              <a:t>relation</a:t>
            </a:r>
            <a:endParaRPr lang="zh-CN" altLang="en-US" sz="2800" dirty="0"/>
          </a:p>
        </p:txBody>
      </p:sp>
      <p:cxnSp>
        <p:nvCxnSpPr>
          <p:cNvPr id="9" name="Straight Connector 8"/>
          <p:cNvCxnSpPr/>
          <p:nvPr/>
        </p:nvCxnSpPr>
        <p:spPr>
          <a:xfrm flipV="1">
            <a:off x="4939777" y="3462122"/>
            <a:ext cx="3123016" cy="84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869063" y="2624150"/>
            <a:ext cx="164418" cy="4335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085836" y="2112961"/>
            <a:ext cx="1566454" cy="523220"/>
          </a:xfrm>
          <a:prstGeom prst="rect">
            <a:avLst/>
          </a:prstGeom>
        </p:spPr>
        <p:txBody>
          <a:bodyPr wrap="none">
            <a:spAutoFit/>
          </a:bodyPr>
          <a:lstStyle/>
          <a:p>
            <a:r>
              <a:rPr lang="en-US" altLang="zh-CN" sz="2800" dirty="0" smtClean="0"/>
              <a:t>behavior</a:t>
            </a:r>
            <a:endParaRPr lang="zh-CN" altLang="en-US" sz="2800" dirty="0"/>
          </a:p>
        </p:txBody>
      </p:sp>
      <p:cxnSp>
        <p:nvCxnSpPr>
          <p:cNvPr id="12" name="Straight Connector 11"/>
          <p:cNvCxnSpPr/>
          <p:nvPr/>
        </p:nvCxnSpPr>
        <p:spPr>
          <a:xfrm flipV="1">
            <a:off x="1611409" y="3462122"/>
            <a:ext cx="2515309" cy="422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726282" y="2911320"/>
            <a:ext cx="783017" cy="671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198059" y="2884950"/>
            <a:ext cx="678085" cy="671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flipV="1">
            <a:off x="2117790" y="3615575"/>
            <a:ext cx="506383" cy="9468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80487" y="4601262"/>
            <a:ext cx="4305987" cy="523220"/>
          </a:xfrm>
          <a:prstGeom prst="rect">
            <a:avLst/>
          </a:prstGeom>
        </p:spPr>
        <p:txBody>
          <a:bodyPr wrap="none">
            <a:spAutoFit/>
          </a:bodyPr>
          <a:lstStyle/>
          <a:p>
            <a:r>
              <a:rPr lang="en-US" altLang="zh-CN" sz="2800" dirty="0" smtClean="0"/>
              <a:t>Observed</a:t>
            </a:r>
            <a:r>
              <a:rPr lang="zh-CN" altLang="en-US" sz="2800" dirty="0" smtClean="0"/>
              <a:t> </a:t>
            </a:r>
            <a:r>
              <a:rPr lang="en-US" altLang="zh-CN" sz="2800" dirty="0" smtClean="0"/>
              <a:t>behavioral</a:t>
            </a:r>
            <a:r>
              <a:rPr lang="zh-CN" altLang="en-US" sz="2800" dirty="0" smtClean="0"/>
              <a:t> </a:t>
            </a:r>
            <a:r>
              <a:rPr lang="en-US" altLang="zh-CN" sz="2800" dirty="0" smtClean="0"/>
              <a:t>data</a:t>
            </a:r>
            <a:endParaRPr lang="zh-CN" altLang="en-US" sz="2800" dirty="0"/>
          </a:p>
        </p:txBody>
      </p:sp>
      <p:sp>
        <p:nvSpPr>
          <p:cNvPr id="26" name="Rectangle 25"/>
          <p:cNvSpPr/>
          <p:nvPr/>
        </p:nvSpPr>
        <p:spPr>
          <a:xfrm>
            <a:off x="3822917" y="5170070"/>
            <a:ext cx="4844596" cy="523220"/>
          </a:xfrm>
          <a:prstGeom prst="rect">
            <a:avLst/>
          </a:prstGeom>
        </p:spPr>
        <p:txBody>
          <a:bodyPr wrap="none">
            <a:spAutoFit/>
          </a:bodyPr>
          <a:lstStyle/>
          <a:p>
            <a:r>
              <a:rPr lang="en-US" altLang="zh-CN" sz="2800" dirty="0" smtClean="0"/>
              <a:t>Observed</a:t>
            </a:r>
            <a:r>
              <a:rPr lang="zh-CN" altLang="en-US" sz="2800" dirty="0" smtClean="0"/>
              <a:t> </a:t>
            </a:r>
            <a:r>
              <a:rPr lang="en-US" altLang="zh-CN" sz="2800" dirty="0" smtClean="0"/>
              <a:t>social</a:t>
            </a:r>
            <a:r>
              <a:rPr lang="zh-CN" altLang="en-US" sz="2800" dirty="0" smtClean="0"/>
              <a:t> </a:t>
            </a:r>
            <a:r>
              <a:rPr lang="en-US" altLang="zh-CN" sz="2800" dirty="0" smtClean="0"/>
              <a:t>relation</a:t>
            </a:r>
            <a:r>
              <a:rPr lang="zh-CN" altLang="en-US" sz="2800" dirty="0" smtClean="0"/>
              <a:t> </a:t>
            </a:r>
            <a:r>
              <a:rPr lang="en-US" altLang="zh-CN" sz="2800" dirty="0" smtClean="0"/>
              <a:t>data</a:t>
            </a:r>
            <a:endParaRPr lang="zh-CN" altLang="en-US" sz="2800" dirty="0"/>
          </a:p>
        </p:txBody>
      </p:sp>
      <p:cxnSp>
        <p:nvCxnSpPr>
          <p:cNvPr id="27" name="Straight Arrow Connector 26"/>
          <p:cNvCxnSpPr/>
          <p:nvPr/>
        </p:nvCxnSpPr>
        <p:spPr>
          <a:xfrm flipH="1" flipV="1">
            <a:off x="5558034" y="3587790"/>
            <a:ext cx="423042" cy="15755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3579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Co-Predicting</a:t>
            </a:r>
            <a:r>
              <a:rPr lang="zh-CN" altLang="en-US" sz="3200" dirty="0" smtClean="0"/>
              <a:t> </a:t>
            </a:r>
            <a:r>
              <a:rPr lang="en-US" altLang="zh-CN" sz="3200" dirty="0" smtClean="0"/>
              <a:t>Behavior</a:t>
            </a:r>
            <a:r>
              <a:rPr lang="zh-CN" altLang="en-US" sz="3200" dirty="0" smtClean="0"/>
              <a:t> </a:t>
            </a:r>
            <a:r>
              <a:rPr lang="en-US" altLang="zh-CN" sz="3200" dirty="0" smtClean="0"/>
              <a:t>and</a:t>
            </a:r>
            <a:r>
              <a:rPr lang="zh-CN" altLang="en-US" sz="3200" dirty="0" smtClean="0"/>
              <a:t> </a:t>
            </a:r>
            <a:r>
              <a:rPr lang="en-US" altLang="zh-CN" sz="3200" dirty="0" smtClean="0"/>
              <a:t>Social</a:t>
            </a:r>
            <a:r>
              <a:rPr lang="zh-CN" altLang="en-US" sz="3200" dirty="0" smtClean="0"/>
              <a:t> </a:t>
            </a:r>
            <a:r>
              <a:rPr lang="en-US" altLang="zh-CN" sz="3200" dirty="0" smtClean="0"/>
              <a:t>Relations</a:t>
            </a:r>
            <a:endParaRPr lang="en-US" sz="3200" dirty="0"/>
          </a:p>
        </p:txBody>
      </p:sp>
      <p:sp>
        <p:nvSpPr>
          <p:cNvPr id="3" name="Content Placeholder 2"/>
          <p:cNvSpPr>
            <a:spLocks noGrp="1"/>
          </p:cNvSpPr>
          <p:nvPr>
            <p:ph idx="1"/>
          </p:nvPr>
        </p:nvSpPr>
        <p:spPr/>
        <p:txBody>
          <a:bodyPr/>
          <a:lstStyle/>
          <a:p>
            <a:r>
              <a:rPr lang="en-US" altLang="zh-CN" dirty="0" smtClean="0">
                <a:solidFill>
                  <a:srgbClr val="011C9A"/>
                </a:solidFill>
              </a:rPr>
              <a:t>LOCABAL</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67</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Tang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E</a:t>
            </a:r>
            <a:r>
              <a:rPr lang="en-US" altLang="zh-CN" b="1" dirty="0" smtClean="0">
                <a:solidFill>
                  <a:schemeClr val="bg1"/>
                </a:solidFill>
              </a:rPr>
              <a:t>xploiting</a:t>
            </a:r>
            <a:r>
              <a:rPr lang="zh-CN" altLang="en-US" b="1" dirty="0" smtClean="0">
                <a:solidFill>
                  <a:schemeClr val="bg1"/>
                </a:solidFill>
              </a:rPr>
              <a:t> </a:t>
            </a:r>
            <a:r>
              <a:rPr lang="en-US" altLang="zh-CN" b="1" dirty="0" smtClean="0">
                <a:solidFill>
                  <a:schemeClr val="bg1"/>
                </a:solidFill>
              </a:rPr>
              <a:t>Local</a:t>
            </a:r>
            <a:r>
              <a:rPr lang="zh-CN" altLang="en-US" b="1" dirty="0" smtClean="0">
                <a:solidFill>
                  <a:schemeClr val="bg1"/>
                </a:solidFill>
              </a:rPr>
              <a:t> </a:t>
            </a:r>
            <a:r>
              <a:rPr lang="en-US" altLang="zh-CN" b="1" dirty="0" smtClean="0">
                <a:solidFill>
                  <a:schemeClr val="bg1"/>
                </a:solidFill>
              </a:rPr>
              <a:t>and</a:t>
            </a:r>
            <a:r>
              <a:rPr lang="zh-CN" altLang="en-US" b="1" dirty="0" smtClean="0">
                <a:solidFill>
                  <a:schemeClr val="bg1"/>
                </a:solidFill>
              </a:rPr>
              <a:t> </a:t>
            </a:r>
            <a:r>
              <a:rPr lang="en-US" altLang="zh-CN" b="1" dirty="0" smtClean="0">
                <a:solidFill>
                  <a:schemeClr val="bg1"/>
                </a:solidFill>
              </a:rPr>
              <a:t>Global</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Context</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IJCAI</a:t>
            </a:r>
            <a:r>
              <a:rPr lang="en-US" dirty="0" smtClean="0">
                <a:solidFill>
                  <a:schemeClr val="bg1"/>
                </a:solidFill>
              </a:rPr>
              <a:t>, 20</a:t>
            </a:r>
            <a:r>
              <a:rPr lang="en-US" altLang="zh-CN" dirty="0" smtClean="0">
                <a:solidFill>
                  <a:schemeClr val="bg1"/>
                </a:solidFill>
              </a:rPr>
              <a:t>13</a:t>
            </a:r>
            <a:r>
              <a:rPr lang="en-US" dirty="0" smtClean="0">
                <a:solidFill>
                  <a:schemeClr val="bg1"/>
                </a:solidFill>
              </a:rPr>
              <a:t>.</a:t>
            </a:r>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788" y="2278506"/>
            <a:ext cx="6684012" cy="3637386"/>
          </a:xfrm>
          <a:prstGeom prst="rect">
            <a:avLst/>
          </a:prstGeom>
        </p:spPr>
      </p:pic>
      <p:sp>
        <p:nvSpPr>
          <p:cNvPr id="7" name="Rectangle 6"/>
          <p:cNvSpPr/>
          <p:nvPr/>
        </p:nvSpPr>
        <p:spPr>
          <a:xfrm>
            <a:off x="457200" y="3199440"/>
            <a:ext cx="1366080" cy="1200329"/>
          </a:xfrm>
          <a:prstGeom prst="rect">
            <a:avLst/>
          </a:prstGeom>
        </p:spPr>
        <p:txBody>
          <a:bodyPr wrap="none">
            <a:spAutoFit/>
          </a:bodyPr>
          <a:lstStyle/>
          <a:p>
            <a:r>
              <a:rPr lang="en-US" altLang="zh-CN" sz="2400" i="1" dirty="0" smtClean="0">
                <a:solidFill>
                  <a:srgbClr val="011C9A"/>
                </a:solidFill>
              </a:rPr>
              <a:t>Gradient</a:t>
            </a:r>
            <a:endParaRPr lang="zh-CN" altLang="en-US" sz="2400" i="1" dirty="0" smtClean="0">
              <a:solidFill>
                <a:srgbClr val="011C9A"/>
              </a:solidFill>
            </a:endParaRPr>
          </a:p>
          <a:p>
            <a:r>
              <a:rPr lang="en-US" altLang="zh-CN" sz="2400" i="1" dirty="0" smtClean="0">
                <a:solidFill>
                  <a:srgbClr val="011C9A"/>
                </a:solidFill>
              </a:rPr>
              <a:t>Descent</a:t>
            </a:r>
            <a:endParaRPr lang="zh-CN" altLang="en-US" sz="2400" i="1" dirty="0">
              <a:solidFill>
                <a:srgbClr val="011C9A"/>
              </a:solidFill>
            </a:endParaRPr>
          </a:p>
          <a:p>
            <a:r>
              <a:rPr lang="en-US" altLang="zh-CN" sz="2400" i="1" dirty="0" smtClean="0"/>
              <a:t>Methods</a:t>
            </a:r>
            <a:endParaRPr lang="en-US" sz="2400" i="1" dirty="0"/>
          </a:p>
        </p:txBody>
      </p:sp>
    </p:spTree>
    <p:extLst>
      <p:ext uri="{BB962C8B-B14F-4D97-AF65-F5344CB8AC3E}">
        <p14:creationId xmlns:p14="http://schemas.microsoft.com/office/powerpoint/2010/main" val="11185513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Co-Predicting</a:t>
            </a:r>
            <a:r>
              <a:rPr lang="zh-CN" altLang="en-US" sz="3200" dirty="0" smtClean="0"/>
              <a:t> </a:t>
            </a:r>
            <a:r>
              <a:rPr lang="en-US" altLang="zh-CN" sz="3200" dirty="0" smtClean="0"/>
              <a:t>Behavior</a:t>
            </a:r>
            <a:r>
              <a:rPr lang="zh-CN" altLang="en-US" sz="3200" dirty="0" smtClean="0"/>
              <a:t> </a:t>
            </a:r>
            <a:r>
              <a:rPr lang="en-US" altLang="zh-CN" sz="3200" dirty="0" smtClean="0"/>
              <a:t>and</a:t>
            </a:r>
            <a:r>
              <a:rPr lang="zh-CN" altLang="en-US" sz="3200" dirty="0" smtClean="0"/>
              <a:t> </a:t>
            </a:r>
            <a:r>
              <a:rPr lang="en-US" altLang="zh-CN" sz="3200" dirty="0" smtClean="0"/>
              <a:t>Social</a:t>
            </a:r>
            <a:r>
              <a:rPr lang="zh-CN" altLang="en-US" sz="3200" dirty="0" smtClean="0"/>
              <a:t> </a:t>
            </a:r>
            <a:r>
              <a:rPr lang="en-US" altLang="zh-CN" sz="3200" dirty="0" smtClean="0"/>
              <a:t>Relations</a:t>
            </a:r>
            <a:endParaRPr lang="en-US" sz="3200" dirty="0"/>
          </a:p>
        </p:txBody>
      </p:sp>
      <p:sp>
        <p:nvSpPr>
          <p:cNvPr id="3" name="Content Placeholder 2"/>
          <p:cNvSpPr>
            <a:spLocks noGrp="1"/>
          </p:cNvSpPr>
          <p:nvPr>
            <p:ph idx="1"/>
          </p:nvPr>
        </p:nvSpPr>
        <p:spPr/>
        <p:txBody>
          <a:bodyPr/>
          <a:lstStyle/>
          <a:p>
            <a:r>
              <a:rPr lang="en-US" altLang="zh-CN" dirty="0" smtClean="0">
                <a:solidFill>
                  <a:srgbClr val="011C9A"/>
                </a:solidFill>
              </a:rPr>
              <a:t>LOCABAL</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68</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Tang</a:t>
            </a:r>
            <a:r>
              <a:rPr lang="zh-CN" altLang="en-US" dirty="0" smtClean="0">
                <a:solidFill>
                  <a:schemeClr val="bg1"/>
                </a:solidFill>
              </a:rPr>
              <a:t> </a:t>
            </a:r>
            <a:r>
              <a:rPr lang="en-US" dirty="0" smtClean="0">
                <a:solidFill>
                  <a:schemeClr val="bg1"/>
                </a:solidFill>
              </a:rPr>
              <a:t>et al. </a:t>
            </a:r>
            <a:r>
              <a:rPr lang="en-US" altLang="zh-CN" b="1" dirty="0">
                <a:solidFill>
                  <a:schemeClr val="bg1"/>
                </a:solidFill>
              </a:rPr>
              <a:t>E</a:t>
            </a:r>
            <a:r>
              <a:rPr lang="en-US" altLang="zh-CN" b="1" dirty="0" smtClean="0">
                <a:solidFill>
                  <a:schemeClr val="bg1"/>
                </a:solidFill>
              </a:rPr>
              <a:t>xploiting</a:t>
            </a:r>
            <a:r>
              <a:rPr lang="zh-CN" altLang="en-US" b="1" dirty="0" smtClean="0">
                <a:solidFill>
                  <a:schemeClr val="bg1"/>
                </a:solidFill>
              </a:rPr>
              <a:t> </a:t>
            </a:r>
            <a:r>
              <a:rPr lang="en-US" altLang="zh-CN" b="1" dirty="0" smtClean="0">
                <a:solidFill>
                  <a:schemeClr val="bg1"/>
                </a:solidFill>
              </a:rPr>
              <a:t>Local</a:t>
            </a:r>
            <a:r>
              <a:rPr lang="zh-CN" altLang="en-US" b="1" dirty="0" smtClean="0">
                <a:solidFill>
                  <a:schemeClr val="bg1"/>
                </a:solidFill>
              </a:rPr>
              <a:t> </a:t>
            </a:r>
            <a:r>
              <a:rPr lang="en-US" altLang="zh-CN" b="1" dirty="0" smtClean="0">
                <a:solidFill>
                  <a:schemeClr val="bg1"/>
                </a:solidFill>
              </a:rPr>
              <a:t>and</a:t>
            </a:r>
            <a:r>
              <a:rPr lang="zh-CN" altLang="en-US" b="1" dirty="0" smtClean="0">
                <a:solidFill>
                  <a:schemeClr val="bg1"/>
                </a:solidFill>
              </a:rPr>
              <a:t> </a:t>
            </a:r>
            <a:r>
              <a:rPr lang="en-US" altLang="zh-CN" b="1" dirty="0" smtClean="0">
                <a:solidFill>
                  <a:schemeClr val="bg1"/>
                </a:solidFill>
              </a:rPr>
              <a:t>Global</a:t>
            </a:r>
            <a:r>
              <a:rPr lang="zh-CN" altLang="en-US" b="1" dirty="0" smtClean="0">
                <a:solidFill>
                  <a:schemeClr val="bg1"/>
                </a:solidFill>
              </a:rPr>
              <a:t> </a:t>
            </a:r>
            <a:r>
              <a:rPr lang="en-US" altLang="zh-CN" b="1" dirty="0" smtClean="0">
                <a:solidFill>
                  <a:schemeClr val="bg1"/>
                </a:solidFill>
              </a:rPr>
              <a:t>Social</a:t>
            </a:r>
            <a:r>
              <a:rPr lang="zh-CN" altLang="en-US" b="1" dirty="0" smtClean="0">
                <a:solidFill>
                  <a:schemeClr val="bg1"/>
                </a:solidFill>
              </a:rPr>
              <a:t> </a:t>
            </a:r>
            <a:r>
              <a:rPr lang="en-US" altLang="zh-CN" b="1" dirty="0" smtClean="0">
                <a:solidFill>
                  <a:schemeClr val="bg1"/>
                </a:solidFill>
              </a:rPr>
              <a:t>Context</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Recommendation.</a:t>
            </a:r>
            <a:r>
              <a:rPr lang="zh-CN" altLang="en-US" b="1" dirty="0" smtClean="0">
                <a:solidFill>
                  <a:schemeClr val="bg1"/>
                </a:solidFill>
              </a:rPr>
              <a:t> </a:t>
            </a:r>
            <a:r>
              <a:rPr lang="en-US" altLang="zh-CN" i="1" dirty="0" smtClean="0">
                <a:solidFill>
                  <a:schemeClr val="bg1"/>
                </a:solidFill>
              </a:rPr>
              <a:t>IJCAI</a:t>
            </a:r>
            <a:r>
              <a:rPr lang="en-US" dirty="0" smtClean="0">
                <a:solidFill>
                  <a:schemeClr val="bg1"/>
                </a:solidFill>
              </a:rPr>
              <a:t>, 20</a:t>
            </a:r>
            <a:r>
              <a:rPr lang="en-US" altLang="zh-CN" dirty="0" smtClean="0">
                <a:solidFill>
                  <a:schemeClr val="bg1"/>
                </a:solidFill>
              </a:rPr>
              <a:t>13</a:t>
            </a:r>
            <a:r>
              <a:rPr lang="en-US" dirty="0" smtClean="0">
                <a:solidFill>
                  <a:schemeClr val="bg1"/>
                </a:solidFill>
              </a:rPr>
              <a:t>.</a:t>
            </a:r>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266640"/>
            <a:ext cx="7772400" cy="3778560"/>
          </a:xfrm>
          <a:prstGeom prst="rect">
            <a:avLst/>
          </a:prstGeom>
        </p:spPr>
      </p:pic>
      <p:sp>
        <p:nvSpPr>
          <p:cNvPr id="8" name="矩形 2"/>
          <p:cNvSpPr/>
          <p:nvPr/>
        </p:nvSpPr>
        <p:spPr>
          <a:xfrm>
            <a:off x="7225259" y="2488368"/>
            <a:ext cx="1461541" cy="3556832"/>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348219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Negative</a:t>
            </a:r>
            <a:r>
              <a:rPr lang="zh-CN" altLang="en-US" sz="3200" dirty="0" smtClean="0"/>
              <a:t> </a:t>
            </a:r>
            <a:r>
              <a:rPr lang="en-US" altLang="zh-CN" sz="3200" dirty="0" smtClean="0"/>
              <a:t>Experiences</a:t>
            </a:r>
            <a:r>
              <a:rPr lang="zh-CN" altLang="en-US" sz="3200" dirty="0" smtClean="0"/>
              <a:t> </a:t>
            </a:r>
            <a:r>
              <a:rPr lang="en-US" altLang="zh-CN" sz="3200" dirty="0" smtClean="0"/>
              <a:t>in</a:t>
            </a:r>
            <a:r>
              <a:rPr lang="zh-CN" altLang="en-US" sz="3200" dirty="0" smtClean="0"/>
              <a:t> </a:t>
            </a:r>
            <a:r>
              <a:rPr lang="en-US" altLang="zh-CN" sz="3200" dirty="0" smtClean="0"/>
              <a:t>Social</a:t>
            </a:r>
            <a:r>
              <a:rPr lang="zh-CN" altLang="en-US" sz="3200" dirty="0" smtClean="0"/>
              <a:t> </a:t>
            </a:r>
            <a:r>
              <a:rPr lang="en-US" altLang="zh-CN" sz="3200" dirty="0" smtClean="0"/>
              <a:t>Recommender</a:t>
            </a:r>
            <a:endParaRPr lang="en-US" sz="3200" dirty="0"/>
          </a:p>
        </p:txBody>
      </p:sp>
      <p:sp>
        <p:nvSpPr>
          <p:cNvPr id="3" name="Content Placeholder 2"/>
          <p:cNvSpPr>
            <a:spLocks noGrp="1"/>
          </p:cNvSpPr>
          <p:nvPr>
            <p:ph idx="1"/>
          </p:nvPr>
        </p:nvSpPr>
        <p:spPr/>
        <p:txBody>
          <a:bodyPr>
            <a:noAutofit/>
          </a:bodyPr>
          <a:lstStyle/>
          <a:p>
            <a:r>
              <a:rPr lang="en-US" altLang="zh-CN" sz="2800" dirty="0" smtClean="0">
                <a:solidFill>
                  <a:srgbClr val="FF0000"/>
                </a:solidFill>
              </a:rPr>
              <a:t>Data</a:t>
            </a:r>
            <a:r>
              <a:rPr lang="zh-CN" altLang="en-US" sz="2800" dirty="0" smtClean="0">
                <a:solidFill>
                  <a:srgbClr val="FF0000"/>
                </a:solidFill>
              </a:rPr>
              <a:t> </a:t>
            </a:r>
            <a:r>
              <a:rPr lang="en-US" altLang="zh-CN" sz="2800" dirty="0" err="1" smtClean="0">
                <a:solidFill>
                  <a:srgbClr val="FF0000"/>
                </a:solidFill>
              </a:rPr>
              <a:t>sparsity</a:t>
            </a:r>
            <a:r>
              <a:rPr lang="zh-CN" altLang="en-US" sz="2800" dirty="0" smtClean="0">
                <a:solidFill>
                  <a:srgbClr val="FF0000"/>
                </a:solidFill>
              </a:rPr>
              <a:t> </a:t>
            </a:r>
            <a:r>
              <a:rPr lang="en-US" altLang="zh-CN" sz="2800" dirty="0" smtClean="0"/>
              <a:t>problem:</a:t>
            </a:r>
            <a:r>
              <a:rPr lang="zh-CN" altLang="en-US" sz="2800" dirty="0" smtClean="0"/>
              <a:t> </a:t>
            </a:r>
            <a:r>
              <a:rPr lang="en-US" altLang="zh-CN" sz="2800" dirty="0" smtClean="0"/>
              <a:t>sparse</a:t>
            </a:r>
            <a:r>
              <a:rPr lang="zh-CN" altLang="en-US" sz="2800" dirty="0" smtClean="0"/>
              <a:t> </a:t>
            </a:r>
            <a:r>
              <a:rPr lang="en-US" altLang="zh-CN" sz="2800" dirty="0" smtClean="0"/>
              <a:t>matrix.</a:t>
            </a:r>
            <a:endParaRPr lang="zh-CN" altLang="en-US" sz="2800" dirty="0" smtClean="0"/>
          </a:p>
          <a:p>
            <a:r>
              <a:rPr lang="en-US" altLang="zh-CN" sz="2800" dirty="0" smtClean="0"/>
              <a:t>Social</a:t>
            </a:r>
            <a:r>
              <a:rPr lang="zh-CN" altLang="en-US" sz="2800" dirty="0" smtClean="0"/>
              <a:t> </a:t>
            </a:r>
            <a:r>
              <a:rPr lang="en-US" altLang="zh-CN" sz="2800" dirty="0" smtClean="0"/>
              <a:t>relation</a:t>
            </a:r>
            <a:r>
              <a:rPr lang="zh-CN" altLang="en-US" sz="2800" dirty="0" smtClean="0"/>
              <a:t> </a:t>
            </a:r>
            <a:r>
              <a:rPr lang="en-US" altLang="zh-CN" sz="2800" dirty="0" smtClean="0"/>
              <a:t>are</a:t>
            </a:r>
            <a:r>
              <a:rPr lang="zh-CN" altLang="en-US" sz="2800" dirty="0" smtClean="0"/>
              <a:t> </a:t>
            </a:r>
            <a:r>
              <a:rPr lang="en-US" altLang="zh-CN" sz="2800" dirty="0" smtClean="0">
                <a:solidFill>
                  <a:srgbClr val="FF0000"/>
                </a:solidFill>
              </a:rPr>
              <a:t>too</a:t>
            </a:r>
            <a:r>
              <a:rPr lang="zh-CN" altLang="en-US" sz="2800" dirty="0" smtClean="0">
                <a:solidFill>
                  <a:srgbClr val="FF0000"/>
                </a:solidFill>
              </a:rPr>
              <a:t> </a:t>
            </a:r>
            <a:r>
              <a:rPr lang="en-US" altLang="zh-CN" sz="2800" dirty="0" smtClean="0">
                <a:solidFill>
                  <a:srgbClr val="FF0000"/>
                </a:solidFill>
              </a:rPr>
              <a:t>noisy</a:t>
            </a:r>
            <a:r>
              <a:rPr lang="zh-CN" altLang="en-US" sz="2800" dirty="0" smtClean="0">
                <a:solidFill>
                  <a:srgbClr val="FF0000"/>
                </a:solidFill>
              </a:rPr>
              <a:t> </a:t>
            </a:r>
            <a:r>
              <a:rPr lang="en-US" altLang="zh-CN" sz="2800" dirty="0" smtClean="0"/>
              <a:t>and</a:t>
            </a:r>
            <a:r>
              <a:rPr lang="zh-CN" altLang="en-US" sz="2800" dirty="0" smtClean="0"/>
              <a:t> </a:t>
            </a:r>
            <a:r>
              <a:rPr lang="en-US" altLang="zh-CN" sz="2800" dirty="0" smtClean="0">
                <a:solidFill>
                  <a:srgbClr val="FF0000"/>
                </a:solidFill>
              </a:rPr>
              <a:t>may</a:t>
            </a:r>
            <a:r>
              <a:rPr lang="zh-CN" altLang="en-US" sz="2800" dirty="0" smtClean="0">
                <a:solidFill>
                  <a:srgbClr val="FF0000"/>
                </a:solidFill>
              </a:rPr>
              <a:t> </a:t>
            </a:r>
            <a:r>
              <a:rPr lang="en-US" altLang="zh-CN" sz="2800" dirty="0" smtClean="0">
                <a:solidFill>
                  <a:srgbClr val="FF0000"/>
                </a:solidFill>
              </a:rPr>
              <a:t>have</a:t>
            </a:r>
            <a:r>
              <a:rPr lang="zh-CN" altLang="en-US" sz="2800" dirty="0">
                <a:solidFill>
                  <a:srgbClr val="FF0000"/>
                </a:solidFill>
              </a:rPr>
              <a:t> </a:t>
            </a:r>
            <a:r>
              <a:rPr lang="en-US" altLang="zh-CN" sz="2800" dirty="0" smtClean="0">
                <a:solidFill>
                  <a:srgbClr val="FF0000"/>
                </a:solidFill>
              </a:rPr>
              <a:t>a</a:t>
            </a:r>
            <a:r>
              <a:rPr lang="zh-CN" altLang="en-US" sz="2800" dirty="0" smtClean="0">
                <a:solidFill>
                  <a:srgbClr val="FF0000"/>
                </a:solidFill>
              </a:rPr>
              <a:t> </a:t>
            </a:r>
            <a:r>
              <a:rPr lang="en-US" altLang="zh-CN" sz="2800" dirty="0" smtClean="0">
                <a:solidFill>
                  <a:srgbClr val="FF0000"/>
                </a:solidFill>
              </a:rPr>
              <a:t>negative</a:t>
            </a:r>
            <a:r>
              <a:rPr lang="zh-CN" altLang="en-US" sz="2800" dirty="0" smtClean="0">
                <a:solidFill>
                  <a:srgbClr val="FF0000"/>
                </a:solidFill>
              </a:rPr>
              <a:t> </a:t>
            </a:r>
            <a:r>
              <a:rPr lang="en-US" altLang="zh-CN" sz="2800" dirty="0" smtClean="0">
                <a:solidFill>
                  <a:srgbClr val="FF0000"/>
                </a:solidFill>
              </a:rPr>
              <a:t>impact</a:t>
            </a:r>
            <a:r>
              <a:rPr lang="zh-CN" altLang="en-US" sz="2800" dirty="0" smtClean="0">
                <a:solidFill>
                  <a:srgbClr val="FF0000"/>
                </a:solidFill>
              </a:rPr>
              <a:t> </a:t>
            </a:r>
            <a:r>
              <a:rPr lang="en-US" altLang="zh-CN" sz="2800" dirty="0" smtClean="0"/>
              <a:t>on</a:t>
            </a:r>
            <a:r>
              <a:rPr lang="zh-CN" altLang="en-US" sz="2800" dirty="0" smtClean="0"/>
              <a:t> </a:t>
            </a:r>
            <a:r>
              <a:rPr lang="en-US" altLang="zh-CN" sz="2800" dirty="0" smtClean="0"/>
              <a:t>recommender</a:t>
            </a:r>
            <a:r>
              <a:rPr lang="zh-CN" altLang="en-US" sz="2800" dirty="0" smtClean="0"/>
              <a:t> </a:t>
            </a:r>
            <a:r>
              <a:rPr lang="en-US" altLang="zh-CN" sz="2800" dirty="0" smtClean="0"/>
              <a:t>systems.</a:t>
            </a:r>
            <a:endParaRPr lang="zh-CN" altLang="en-US" sz="2800" dirty="0" smtClean="0"/>
          </a:p>
          <a:p>
            <a:r>
              <a:rPr lang="en-US" altLang="zh-CN" sz="2800" dirty="0"/>
              <a:t>I</a:t>
            </a:r>
            <a:r>
              <a:rPr lang="en-US" altLang="zh-CN" sz="2800" dirty="0" smtClean="0"/>
              <a:t>t</a:t>
            </a:r>
            <a:r>
              <a:rPr lang="zh-CN" altLang="en-US" sz="2800" dirty="0" smtClean="0"/>
              <a:t> </a:t>
            </a:r>
            <a:r>
              <a:rPr lang="en-US" altLang="zh-CN" sz="2800" dirty="0" smtClean="0"/>
              <a:t>is</a:t>
            </a:r>
            <a:r>
              <a:rPr lang="zh-CN" altLang="en-US" sz="2800" dirty="0" smtClean="0"/>
              <a:t> </a:t>
            </a:r>
            <a:r>
              <a:rPr lang="en-US" altLang="zh-CN" sz="2800" dirty="0" smtClean="0"/>
              <a:t>difficult</a:t>
            </a:r>
            <a:r>
              <a:rPr lang="zh-CN" altLang="en-US" sz="2800" dirty="0" smtClean="0"/>
              <a:t> </a:t>
            </a:r>
            <a:r>
              <a:rPr lang="en-US" altLang="zh-CN" sz="2800" dirty="0" smtClean="0"/>
              <a:t>for</a:t>
            </a:r>
            <a:r>
              <a:rPr lang="zh-CN" altLang="en-US" sz="2800" dirty="0" smtClean="0"/>
              <a:t> </a:t>
            </a:r>
            <a:r>
              <a:rPr lang="en-US" altLang="zh-CN" sz="2800" dirty="0" smtClean="0"/>
              <a:t>social</a:t>
            </a:r>
            <a:r>
              <a:rPr lang="zh-CN" altLang="en-US" sz="2800" dirty="0" smtClean="0"/>
              <a:t> </a:t>
            </a:r>
            <a:r>
              <a:rPr lang="en-US" altLang="zh-CN" sz="2800" dirty="0" smtClean="0"/>
              <a:t>recommenders</a:t>
            </a:r>
            <a:r>
              <a:rPr lang="zh-CN" altLang="en-US" sz="2800" dirty="0" smtClean="0"/>
              <a:t> </a:t>
            </a:r>
            <a:r>
              <a:rPr lang="en-US" altLang="zh-CN" sz="2800" dirty="0" smtClean="0"/>
              <a:t>to</a:t>
            </a:r>
            <a:r>
              <a:rPr lang="zh-CN" altLang="en-US" sz="2800" dirty="0" smtClean="0"/>
              <a:t> </a:t>
            </a:r>
            <a:r>
              <a:rPr lang="en-US" altLang="zh-CN" sz="2800" dirty="0" smtClean="0"/>
              <a:t>improve</a:t>
            </a:r>
            <a:r>
              <a:rPr lang="zh-CN" altLang="en-US" sz="2800" dirty="0" smtClean="0"/>
              <a:t> </a:t>
            </a:r>
            <a:r>
              <a:rPr lang="en-US" altLang="zh-CN" sz="2800" dirty="0" smtClean="0"/>
              <a:t>recommendation</a:t>
            </a:r>
            <a:r>
              <a:rPr lang="zh-CN" altLang="en-US" sz="2800" dirty="0" smtClean="0"/>
              <a:t> </a:t>
            </a:r>
            <a:r>
              <a:rPr lang="en-US" altLang="zh-CN" sz="2800" dirty="0" smtClean="0"/>
              <a:t>performance</a:t>
            </a:r>
            <a:r>
              <a:rPr lang="zh-CN" altLang="en-US" sz="2800" dirty="0" smtClean="0"/>
              <a:t> </a:t>
            </a:r>
            <a:r>
              <a:rPr lang="en-US" altLang="zh-CN" sz="2800" dirty="0" smtClean="0"/>
              <a:t>for</a:t>
            </a:r>
            <a:r>
              <a:rPr lang="zh-CN" altLang="en-US" sz="2800" dirty="0" smtClean="0"/>
              <a:t> </a:t>
            </a:r>
            <a:r>
              <a:rPr lang="en-US" altLang="zh-CN" sz="2800" dirty="0" smtClean="0">
                <a:solidFill>
                  <a:srgbClr val="FF0000"/>
                </a:solidFill>
              </a:rPr>
              <a:t>cold-start</a:t>
            </a:r>
            <a:r>
              <a:rPr lang="zh-CN" altLang="en-US" sz="2800" dirty="0" smtClean="0">
                <a:solidFill>
                  <a:srgbClr val="FF0000"/>
                </a:solidFill>
              </a:rPr>
              <a:t> </a:t>
            </a:r>
            <a:r>
              <a:rPr lang="en-US" altLang="zh-CN" sz="2800" dirty="0" smtClean="0">
                <a:solidFill>
                  <a:srgbClr val="FF0000"/>
                </a:solidFill>
              </a:rPr>
              <a:t>users</a:t>
            </a:r>
            <a:r>
              <a:rPr lang="en-US" altLang="zh-CN" sz="2800" dirty="0" smtClean="0"/>
              <a:t>.</a:t>
            </a:r>
            <a:endParaRPr lang="zh-CN" altLang="en-US" sz="2800" dirty="0" smtClean="0"/>
          </a:p>
          <a:p>
            <a:r>
              <a:rPr lang="en-US" altLang="zh-CN" sz="2800" dirty="0" smtClean="0">
                <a:solidFill>
                  <a:srgbClr val="FF0000"/>
                </a:solidFill>
              </a:rPr>
              <a:t>Different</a:t>
            </a:r>
            <a:r>
              <a:rPr lang="zh-CN" altLang="en-US" sz="2800" dirty="0" smtClean="0">
                <a:solidFill>
                  <a:srgbClr val="FF0000"/>
                </a:solidFill>
              </a:rPr>
              <a:t> </a:t>
            </a:r>
            <a:r>
              <a:rPr lang="en-US" altLang="zh-CN" sz="2800" dirty="0" smtClean="0">
                <a:solidFill>
                  <a:srgbClr val="FF0000"/>
                </a:solidFill>
              </a:rPr>
              <a:t>types</a:t>
            </a:r>
            <a:r>
              <a:rPr lang="zh-CN" altLang="en-US" sz="2800" dirty="0" smtClean="0">
                <a:solidFill>
                  <a:srgbClr val="FF0000"/>
                </a:solidFill>
              </a:rPr>
              <a:t> </a:t>
            </a:r>
            <a:r>
              <a:rPr lang="en-US" altLang="zh-CN" sz="2800" dirty="0" smtClean="0">
                <a:solidFill>
                  <a:srgbClr val="FF0000"/>
                </a:solidFill>
              </a:rPr>
              <a:t>of</a:t>
            </a:r>
            <a:r>
              <a:rPr lang="zh-CN" altLang="en-US" sz="2800" dirty="0" smtClean="0">
                <a:solidFill>
                  <a:srgbClr val="FF0000"/>
                </a:solidFill>
              </a:rPr>
              <a:t> </a:t>
            </a:r>
            <a:r>
              <a:rPr lang="en-US" altLang="zh-CN" sz="2800" dirty="0" smtClean="0">
                <a:solidFill>
                  <a:srgbClr val="FF0000"/>
                </a:solidFill>
              </a:rPr>
              <a:t>social</a:t>
            </a:r>
            <a:r>
              <a:rPr lang="zh-CN" altLang="en-US" sz="2800" dirty="0" smtClean="0">
                <a:solidFill>
                  <a:srgbClr val="FF0000"/>
                </a:solidFill>
              </a:rPr>
              <a:t> </a:t>
            </a:r>
            <a:r>
              <a:rPr lang="en-US" altLang="zh-CN" sz="2800" dirty="0" smtClean="0">
                <a:solidFill>
                  <a:srgbClr val="FF0000"/>
                </a:solidFill>
              </a:rPr>
              <a:t>relations</a:t>
            </a:r>
            <a:r>
              <a:rPr lang="zh-CN" altLang="en-US" sz="2800" dirty="0" smtClean="0">
                <a:solidFill>
                  <a:srgbClr val="FF0000"/>
                </a:solidFill>
              </a:rPr>
              <a:t> </a:t>
            </a:r>
            <a:r>
              <a:rPr lang="en-US" altLang="zh-CN" sz="2800" dirty="0" smtClean="0"/>
              <a:t>have</a:t>
            </a:r>
            <a:r>
              <a:rPr lang="zh-CN" altLang="en-US" sz="2800" dirty="0" smtClean="0"/>
              <a:t> </a:t>
            </a:r>
            <a:r>
              <a:rPr lang="en-US" altLang="zh-CN" sz="2800" dirty="0" smtClean="0">
                <a:solidFill>
                  <a:srgbClr val="FF0000"/>
                </a:solidFill>
              </a:rPr>
              <a:t>different</a:t>
            </a:r>
            <a:r>
              <a:rPr lang="zh-CN" altLang="en-US" sz="2800" dirty="0" smtClean="0">
                <a:solidFill>
                  <a:srgbClr val="FF0000"/>
                </a:solidFill>
              </a:rPr>
              <a:t> </a:t>
            </a:r>
            <a:r>
              <a:rPr lang="en-US" altLang="zh-CN" sz="2800" dirty="0" smtClean="0">
                <a:solidFill>
                  <a:srgbClr val="FF0000"/>
                </a:solidFill>
              </a:rPr>
              <a:t>effects</a:t>
            </a:r>
            <a:r>
              <a:rPr lang="zh-CN" altLang="en-US" sz="2800" dirty="0" smtClean="0">
                <a:solidFill>
                  <a:srgbClr val="FF0000"/>
                </a:solidFill>
              </a:rPr>
              <a:t> </a:t>
            </a:r>
            <a:r>
              <a:rPr lang="en-US" altLang="zh-CN" sz="2800" dirty="0" smtClean="0"/>
              <a:t>on</a:t>
            </a:r>
            <a:r>
              <a:rPr lang="zh-CN" altLang="en-US" sz="2800" dirty="0" smtClean="0"/>
              <a:t> </a:t>
            </a:r>
            <a:r>
              <a:rPr lang="en-US" altLang="zh-CN" sz="2800" dirty="0" smtClean="0"/>
              <a:t>social</a:t>
            </a:r>
            <a:r>
              <a:rPr lang="zh-CN" altLang="en-US" sz="2800" dirty="0" smtClean="0"/>
              <a:t> </a:t>
            </a:r>
            <a:r>
              <a:rPr lang="en-US" altLang="zh-CN" sz="2800" dirty="0" smtClean="0"/>
              <a:t>recommender</a:t>
            </a:r>
            <a:r>
              <a:rPr lang="zh-CN" altLang="en-US" sz="2800" dirty="0" smtClean="0"/>
              <a:t> </a:t>
            </a:r>
            <a:r>
              <a:rPr lang="en-US" altLang="zh-CN" sz="2800" dirty="0" smtClean="0"/>
              <a:t>systems.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69</a:t>
            </a:fld>
            <a:endParaRPr lang="en-US"/>
          </a:p>
        </p:txBody>
      </p:sp>
      <p:sp>
        <p:nvSpPr>
          <p:cNvPr id="6" name="Rectangle 5"/>
          <p:cNvSpPr/>
          <p:nvPr/>
        </p:nvSpPr>
        <p:spPr>
          <a:xfrm>
            <a:off x="0" y="6174522"/>
            <a:ext cx="9144000" cy="646331"/>
          </a:xfrm>
          <a:prstGeom prst="rect">
            <a:avLst/>
          </a:prstGeom>
        </p:spPr>
        <p:txBody>
          <a:bodyPr wrap="square">
            <a:spAutoFit/>
          </a:bodyPr>
          <a:lstStyle/>
          <a:p>
            <a:r>
              <a:rPr lang="en-US" dirty="0" smtClean="0">
                <a:solidFill>
                  <a:schemeClr val="bg1"/>
                </a:solidFill>
              </a:rPr>
              <a:t>Tang et al. </a:t>
            </a:r>
            <a:r>
              <a:rPr lang="en-US" b="1" dirty="0" smtClean="0">
                <a:solidFill>
                  <a:schemeClr val="bg1"/>
                </a:solidFill>
              </a:rPr>
              <a:t>Social Recommendation: A </a:t>
            </a:r>
            <a:r>
              <a:rPr lang="en-US" b="1" dirty="0">
                <a:solidFill>
                  <a:schemeClr val="bg1"/>
                </a:solidFill>
              </a:rPr>
              <a:t>R</a:t>
            </a:r>
            <a:r>
              <a:rPr lang="en-US" b="1" dirty="0" smtClean="0">
                <a:solidFill>
                  <a:schemeClr val="bg1"/>
                </a:solidFill>
              </a:rPr>
              <a:t>eview. </a:t>
            </a:r>
            <a:r>
              <a:rPr lang="en-US" i="1" dirty="0" smtClean="0">
                <a:solidFill>
                  <a:schemeClr val="bg1"/>
                </a:solidFill>
              </a:rPr>
              <a:t>Social Network Analysis and Mining</a:t>
            </a:r>
            <a:r>
              <a:rPr lang="en-US" dirty="0" smtClean="0">
                <a:solidFill>
                  <a:schemeClr val="bg1"/>
                </a:solidFill>
              </a:rPr>
              <a:t>, 2013. Springer.</a:t>
            </a:r>
            <a:endParaRPr lang="en-US" dirty="0">
              <a:solidFill>
                <a:schemeClr val="bg1"/>
              </a:solidFill>
            </a:endParaRPr>
          </a:p>
        </p:txBody>
      </p:sp>
    </p:spTree>
    <p:extLst>
      <p:ext uri="{BB962C8B-B14F-4D97-AF65-F5344CB8AC3E}">
        <p14:creationId xmlns:p14="http://schemas.microsoft.com/office/powerpoint/2010/main" val="12297080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Scientific Significance of Behavioral Modeling</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a:t>
            </a:fld>
            <a:endParaRPr lang="en-US" dirty="0"/>
          </a:p>
        </p:txBody>
      </p:sp>
      <p:grpSp>
        <p:nvGrpSpPr>
          <p:cNvPr id="5" name="组合 4"/>
          <p:cNvGrpSpPr/>
          <p:nvPr/>
        </p:nvGrpSpPr>
        <p:grpSpPr>
          <a:xfrm>
            <a:off x="164893" y="1374622"/>
            <a:ext cx="4187826" cy="3651800"/>
            <a:chOff x="457200" y="1472057"/>
            <a:chExt cx="4187826" cy="3651800"/>
          </a:xfrm>
        </p:grpSpPr>
        <p:pic>
          <p:nvPicPr>
            <p:cNvPr id="2050" name="Picture 2" descr="http://www.news.appstate.edu/wp-content/uploads/2012/01/Sullivan2_PhysicalWorl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888761"/>
              <a:ext cx="4187826" cy="323509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396870" y="1472057"/>
              <a:ext cx="2308485" cy="369332"/>
            </a:xfrm>
            <a:prstGeom prst="rect">
              <a:avLst/>
            </a:prstGeom>
            <a:noFill/>
          </p:spPr>
          <p:txBody>
            <a:bodyPr wrap="square" rtlCol="0">
              <a:spAutoFit/>
            </a:bodyPr>
            <a:lstStyle/>
            <a:p>
              <a:pPr algn="ctr"/>
              <a:r>
                <a:rPr lang="en-US" altLang="zh-CN" b="1" dirty="0" smtClean="0"/>
                <a:t>Physical World</a:t>
              </a:r>
              <a:endParaRPr lang="zh-CN" altLang="en-US" b="1" dirty="0"/>
            </a:p>
          </p:txBody>
        </p:sp>
      </p:grpSp>
      <p:grpSp>
        <p:nvGrpSpPr>
          <p:cNvPr id="11" name="组合 10"/>
          <p:cNvGrpSpPr/>
          <p:nvPr/>
        </p:nvGrpSpPr>
        <p:grpSpPr>
          <a:xfrm>
            <a:off x="4781861" y="1374622"/>
            <a:ext cx="4252835" cy="3651800"/>
            <a:chOff x="4781861" y="1472057"/>
            <a:chExt cx="4252835" cy="3651800"/>
          </a:xfrm>
        </p:grpSpPr>
        <p:pic>
          <p:nvPicPr>
            <p:cNvPr id="2052" name="Picture 4" descr="http://www.e-marketingassociates.com/wp-content/uploads/2015/07/3582297307_e085da976e_o.jpg"/>
            <p:cNvPicPr>
              <a:picLocks noChangeAspect="1" noChangeArrowheads="1"/>
            </p:cNvPicPr>
            <p:nvPr/>
          </p:nvPicPr>
          <p:blipFill rotWithShape="1">
            <a:blip r:embed="rId4">
              <a:extLst>
                <a:ext uri="{28A0092B-C50C-407E-A947-70E740481C1C}">
                  <a14:useLocalDpi xmlns:a14="http://schemas.microsoft.com/office/drawing/2010/main" val="0"/>
                </a:ext>
              </a:extLst>
            </a:blip>
            <a:srcRect b="12991"/>
            <a:stretch/>
          </p:blipFill>
          <p:spPr bwMode="auto">
            <a:xfrm>
              <a:off x="4781861" y="1888761"/>
              <a:ext cx="4252835" cy="3235096"/>
            </a:xfrm>
            <a:prstGeom prst="rect">
              <a:avLst/>
            </a:prstGeom>
            <a:ln w="9525"/>
          </p:spPr>
          <p:style>
            <a:lnRef idx="2">
              <a:schemeClr val="dk1"/>
            </a:lnRef>
            <a:fillRef idx="1">
              <a:schemeClr val="lt1"/>
            </a:fillRef>
            <a:effectRef idx="0">
              <a:schemeClr val="dk1"/>
            </a:effectRef>
            <a:fontRef idx="minor">
              <a:schemeClr val="dk1"/>
            </a:fontRef>
          </p:style>
        </p:pic>
        <p:sp>
          <p:nvSpPr>
            <p:cNvPr id="22" name="文本框 21"/>
            <p:cNvSpPr txBox="1"/>
            <p:nvPr/>
          </p:nvSpPr>
          <p:spPr>
            <a:xfrm>
              <a:off x="5493895" y="1472057"/>
              <a:ext cx="2788171" cy="369332"/>
            </a:xfrm>
            <a:prstGeom prst="rect">
              <a:avLst/>
            </a:prstGeom>
            <a:noFill/>
          </p:spPr>
          <p:txBody>
            <a:bodyPr wrap="square" rtlCol="0">
              <a:spAutoFit/>
            </a:bodyPr>
            <a:lstStyle/>
            <a:p>
              <a:pPr algn="ctr"/>
              <a:r>
                <a:rPr lang="en-US" altLang="zh-CN" b="1" dirty="0" smtClean="0"/>
                <a:t>Online Social Networks</a:t>
              </a:r>
              <a:endParaRPr lang="zh-CN" altLang="en-US" b="1" dirty="0"/>
            </a:p>
          </p:txBody>
        </p:sp>
      </p:grpSp>
      <p:sp>
        <p:nvSpPr>
          <p:cNvPr id="12" name="右箭头 11"/>
          <p:cNvSpPr/>
          <p:nvPr/>
        </p:nvSpPr>
        <p:spPr>
          <a:xfrm>
            <a:off x="4519535" y="3030372"/>
            <a:ext cx="149901" cy="75700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9" name="文本框 18"/>
          <p:cNvSpPr txBox="1"/>
          <p:nvPr/>
        </p:nvSpPr>
        <p:spPr>
          <a:xfrm>
            <a:off x="137098" y="5239763"/>
            <a:ext cx="8869803" cy="954107"/>
          </a:xfrm>
          <a:prstGeom prst="rect">
            <a:avLst/>
          </a:prstGeom>
          <a:noFill/>
        </p:spPr>
        <p:txBody>
          <a:bodyPr wrap="square" rtlCol="0">
            <a:spAutoFit/>
          </a:bodyPr>
          <a:lstStyle/>
          <a:p>
            <a:pPr algn="ctr"/>
            <a:r>
              <a:rPr lang="en-US" altLang="zh-CN" sz="2800" dirty="0" smtClean="0"/>
              <a:t>The human behaviors are broadly and deeply</a:t>
            </a:r>
            <a:endParaRPr lang="zh-CN" altLang="en-US" sz="2800" dirty="0" smtClean="0"/>
          </a:p>
          <a:p>
            <a:pPr algn="ctr"/>
            <a:r>
              <a:rPr lang="en-US" altLang="zh-CN" sz="2800" dirty="0" smtClean="0"/>
              <a:t>recorded in an unprecedented level.</a:t>
            </a:r>
          </a:p>
        </p:txBody>
      </p:sp>
      <p:sp>
        <p:nvSpPr>
          <p:cNvPr id="20" name="文本框 19"/>
          <p:cNvSpPr txBox="1"/>
          <p:nvPr/>
        </p:nvSpPr>
        <p:spPr>
          <a:xfrm>
            <a:off x="192218" y="6071541"/>
            <a:ext cx="8804534" cy="830997"/>
          </a:xfrm>
          <a:prstGeom prst="rect">
            <a:avLst/>
          </a:prstGeom>
          <a:noFill/>
        </p:spPr>
        <p:txBody>
          <a:bodyPr wrap="square" rtlCol="0">
            <a:spAutoFit/>
          </a:bodyPr>
          <a:lstStyle/>
          <a:p>
            <a:pPr algn="ctr"/>
            <a:r>
              <a:rPr lang="en-US" altLang="zh-CN" sz="2400" b="1" dirty="0">
                <a:solidFill>
                  <a:schemeClr val="bg1"/>
                </a:solidFill>
              </a:rPr>
              <a:t>This is the first time that we can get insights of human behaviors and the society from large scale real </a:t>
            </a:r>
            <a:r>
              <a:rPr lang="en-US" altLang="zh-CN" sz="2400" b="1">
                <a:solidFill>
                  <a:schemeClr val="bg1"/>
                </a:solidFill>
              </a:rPr>
              <a:t>data</a:t>
            </a:r>
            <a:r>
              <a:rPr lang="en-US" altLang="zh-CN" sz="2400" b="1" smtClean="0">
                <a:solidFill>
                  <a:schemeClr val="bg1"/>
                </a:solidFill>
              </a:rPr>
              <a:t>.</a:t>
            </a:r>
            <a:endParaRPr lang="zh-CN" altLang="en-US" sz="2400" b="1" dirty="0">
              <a:solidFill>
                <a:schemeClr val="bg1"/>
              </a:solidFill>
            </a:endParaRPr>
          </a:p>
        </p:txBody>
      </p:sp>
    </p:spTree>
    <p:extLst>
      <p:ext uri="{BB962C8B-B14F-4D97-AF65-F5344CB8AC3E}">
        <p14:creationId xmlns:p14="http://schemas.microsoft.com/office/powerpoint/2010/main" val="1737475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Negative</a:t>
            </a:r>
            <a:r>
              <a:rPr lang="zh-CN" altLang="en-US" sz="3200" dirty="0" smtClean="0"/>
              <a:t> </a:t>
            </a:r>
            <a:r>
              <a:rPr lang="en-US" altLang="zh-CN" sz="3200" dirty="0" smtClean="0"/>
              <a:t>Experiences</a:t>
            </a:r>
            <a:r>
              <a:rPr lang="zh-CN" altLang="en-US" sz="3200" dirty="0" smtClean="0"/>
              <a:t> </a:t>
            </a:r>
            <a:r>
              <a:rPr lang="en-US" altLang="zh-CN" sz="3200" dirty="0" smtClean="0"/>
              <a:t>in</a:t>
            </a:r>
            <a:r>
              <a:rPr lang="zh-CN" altLang="en-US" sz="3200" dirty="0" smtClean="0"/>
              <a:t> </a:t>
            </a:r>
            <a:r>
              <a:rPr lang="en-US" altLang="zh-CN" sz="3200" dirty="0" smtClean="0"/>
              <a:t>Social</a:t>
            </a:r>
            <a:r>
              <a:rPr lang="zh-CN" altLang="en-US" sz="3200" dirty="0" smtClean="0"/>
              <a:t> </a:t>
            </a:r>
            <a:r>
              <a:rPr lang="en-US" altLang="zh-CN" sz="3200" dirty="0" smtClean="0"/>
              <a:t>Recommender</a:t>
            </a:r>
            <a:endParaRPr lang="en-US" sz="3200" dirty="0"/>
          </a:p>
        </p:txBody>
      </p:sp>
      <p:sp>
        <p:nvSpPr>
          <p:cNvPr id="3" name="Content Placeholder 2"/>
          <p:cNvSpPr>
            <a:spLocks noGrp="1"/>
          </p:cNvSpPr>
          <p:nvPr>
            <p:ph idx="1"/>
          </p:nvPr>
        </p:nvSpPr>
        <p:spPr/>
        <p:txBody>
          <a:bodyPr>
            <a:noAutofit/>
          </a:bodyPr>
          <a:lstStyle/>
          <a:p>
            <a:r>
              <a:rPr lang="en-US" altLang="zh-CN" sz="2800" dirty="0" smtClean="0">
                <a:solidFill>
                  <a:srgbClr val="FF0000"/>
                </a:solidFill>
              </a:rPr>
              <a:t>Data</a:t>
            </a:r>
            <a:r>
              <a:rPr lang="zh-CN" altLang="en-US" sz="2800" dirty="0" smtClean="0">
                <a:solidFill>
                  <a:srgbClr val="FF0000"/>
                </a:solidFill>
              </a:rPr>
              <a:t> </a:t>
            </a:r>
            <a:r>
              <a:rPr lang="en-US" altLang="zh-CN" sz="2800" dirty="0" err="1" smtClean="0">
                <a:solidFill>
                  <a:srgbClr val="FF0000"/>
                </a:solidFill>
              </a:rPr>
              <a:t>sparsity</a:t>
            </a:r>
            <a:r>
              <a:rPr lang="zh-CN" altLang="en-US" sz="2800" dirty="0" smtClean="0">
                <a:solidFill>
                  <a:srgbClr val="FF0000"/>
                </a:solidFill>
              </a:rPr>
              <a:t> </a:t>
            </a:r>
            <a:r>
              <a:rPr lang="en-US" altLang="zh-CN" sz="2800" dirty="0" smtClean="0"/>
              <a:t>problem:</a:t>
            </a:r>
            <a:r>
              <a:rPr lang="zh-CN" altLang="en-US" sz="2800" dirty="0" smtClean="0"/>
              <a:t> </a:t>
            </a:r>
            <a:r>
              <a:rPr lang="en-US" altLang="zh-CN" sz="2800" dirty="0" smtClean="0"/>
              <a:t>sparse</a:t>
            </a:r>
            <a:r>
              <a:rPr lang="zh-CN" altLang="en-US" sz="2800" dirty="0" smtClean="0"/>
              <a:t> </a:t>
            </a:r>
            <a:r>
              <a:rPr lang="en-US" altLang="zh-CN" sz="2800" dirty="0" smtClean="0"/>
              <a:t>matrix.</a:t>
            </a:r>
            <a:endParaRPr lang="zh-CN" altLang="en-US" sz="2800" dirty="0" smtClean="0"/>
          </a:p>
          <a:p>
            <a:r>
              <a:rPr lang="en-US" altLang="zh-CN" sz="2800" dirty="0" smtClean="0"/>
              <a:t>Social</a:t>
            </a:r>
            <a:r>
              <a:rPr lang="zh-CN" altLang="en-US" sz="2800" dirty="0" smtClean="0"/>
              <a:t> </a:t>
            </a:r>
            <a:r>
              <a:rPr lang="en-US" altLang="zh-CN" sz="2800" dirty="0" smtClean="0"/>
              <a:t>relation</a:t>
            </a:r>
            <a:r>
              <a:rPr lang="zh-CN" altLang="en-US" sz="2800" dirty="0" smtClean="0"/>
              <a:t> </a:t>
            </a:r>
            <a:r>
              <a:rPr lang="en-US" altLang="zh-CN" sz="2800" dirty="0" smtClean="0"/>
              <a:t>are</a:t>
            </a:r>
            <a:r>
              <a:rPr lang="zh-CN" altLang="en-US" sz="2800" dirty="0" smtClean="0"/>
              <a:t> </a:t>
            </a:r>
            <a:r>
              <a:rPr lang="en-US" altLang="zh-CN" sz="2800" dirty="0" smtClean="0">
                <a:solidFill>
                  <a:srgbClr val="FF0000"/>
                </a:solidFill>
              </a:rPr>
              <a:t>too</a:t>
            </a:r>
            <a:r>
              <a:rPr lang="zh-CN" altLang="en-US" sz="2800" dirty="0" smtClean="0">
                <a:solidFill>
                  <a:srgbClr val="FF0000"/>
                </a:solidFill>
              </a:rPr>
              <a:t> </a:t>
            </a:r>
            <a:r>
              <a:rPr lang="en-US" altLang="zh-CN" sz="2800" dirty="0" smtClean="0">
                <a:solidFill>
                  <a:srgbClr val="FF0000"/>
                </a:solidFill>
              </a:rPr>
              <a:t>noisy</a:t>
            </a:r>
            <a:r>
              <a:rPr lang="zh-CN" altLang="en-US" sz="2800" dirty="0" smtClean="0">
                <a:solidFill>
                  <a:srgbClr val="FF0000"/>
                </a:solidFill>
              </a:rPr>
              <a:t> </a:t>
            </a:r>
            <a:r>
              <a:rPr lang="en-US" altLang="zh-CN" sz="2800" dirty="0" smtClean="0"/>
              <a:t>and</a:t>
            </a:r>
            <a:r>
              <a:rPr lang="zh-CN" altLang="en-US" sz="2800" dirty="0" smtClean="0"/>
              <a:t> </a:t>
            </a:r>
            <a:r>
              <a:rPr lang="en-US" altLang="zh-CN" sz="2800" dirty="0" smtClean="0">
                <a:solidFill>
                  <a:srgbClr val="FF0000"/>
                </a:solidFill>
              </a:rPr>
              <a:t>may</a:t>
            </a:r>
            <a:r>
              <a:rPr lang="zh-CN" altLang="en-US" sz="2800" dirty="0" smtClean="0">
                <a:solidFill>
                  <a:srgbClr val="FF0000"/>
                </a:solidFill>
              </a:rPr>
              <a:t> </a:t>
            </a:r>
            <a:r>
              <a:rPr lang="en-US" altLang="zh-CN" sz="2800" dirty="0" smtClean="0">
                <a:solidFill>
                  <a:srgbClr val="FF0000"/>
                </a:solidFill>
              </a:rPr>
              <a:t>have</a:t>
            </a:r>
            <a:r>
              <a:rPr lang="zh-CN" altLang="en-US" sz="2800" dirty="0">
                <a:solidFill>
                  <a:srgbClr val="FF0000"/>
                </a:solidFill>
              </a:rPr>
              <a:t> </a:t>
            </a:r>
            <a:r>
              <a:rPr lang="en-US" altLang="zh-CN" sz="2800" dirty="0" smtClean="0">
                <a:solidFill>
                  <a:srgbClr val="FF0000"/>
                </a:solidFill>
              </a:rPr>
              <a:t>a</a:t>
            </a:r>
            <a:r>
              <a:rPr lang="zh-CN" altLang="en-US" sz="2800" dirty="0" smtClean="0">
                <a:solidFill>
                  <a:srgbClr val="FF0000"/>
                </a:solidFill>
              </a:rPr>
              <a:t> </a:t>
            </a:r>
            <a:r>
              <a:rPr lang="en-US" altLang="zh-CN" sz="2800" dirty="0" smtClean="0">
                <a:solidFill>
                  <a:srgbClr val="FF0000"/>
                </a:solidFill>
              </a:rPr>
              <a:t>negative</a:t>
            </a:r>
            <a:r>
              <a:rPr lang="zh-CN" altLang="en-US" sz="2800" dirty="0" smtClean="0">
                <a:solidFill>
                  <a:srgbClr val="FF0000"/>
                </a:solidFill>
              </a:rPr>
              <a:t> </a:t>
            </a:r>
            <a:r>
              <a:rPr lang="en-US" altLang="zh-CN" sz="2800" dirty="0" smtClean="0">
                <a:solidFill>
                  <a:srgbClr val="FF0000"/>
                </a:solidFill>
              </a:rPr>
              <a:t>impact</a:t>
            </a:r>
            <a:r>
              <a:rPr lang="zh-CN" altLang="en-US" sz="2800" dirty="0" smtClean="0">
                <a:solidFill>
                  <a:srgbClr val="FF0000"/>
                </a:solidFill>
              </a:rPr>
              <a:t> </a:t>
            </a:r>
            <a:r>
              <a:rPr lang="en-US" altLang="zh-CN" sz="2800" dirty="0" smtClean="0"/>
              <a:t>on</a:t>
            </a:r>
            <a:r>
              <a:rPr lang="zh-CN" altLang="en-US" sz="2800" dirty="0" smtClean="0"/>
              <a:t> </a:t>
            </a:r>
            <a:r>
              <a:rPr lang="en-US" altLang="zh-CN" sz="2800" dirty="0" smtClean="0"/>
              <a:t>recommender</a:t>
            </a:r>
            <a:r>
              <a:rPr lang="zh-CN" altLang="en-US" sz="2800" dirty="0" smtClean="0"/>
              <a:t> </a:t>
            </a:r>
            <a:r>
              <a:rPr lang="en-US" altLang="zh-CN" sz="2800" dirty="0" smtClean="0"/>
              <a:t>systems.</a:t>
            </a:r>
            <a:endParaRPr lang="zh-CN" altLang="en-US" sz="2800" dirty="0" smtClean="0"/>
          </a:p>
          <a:p>
            <a:r>
              <a:rPr lang="en-US" altLang="zh-CN" sz="2800" dirty="0"/>
              <a:t>I</a:t>
            </a:r>
            <a:r>
              <a:rPr lang="en-US" altLang="zh-CN" sz="2800" dirty="0" smtClean="0"/>
              <a:t>t</a:t>
            </a:r>
            <a:r>
              <a:rPr lang="zh-CN" altLang="en-US" sz="2800" dirty="0" smtClean="0"/>
              <a:t> </a:t>
            </a:r>
            <a:r>
              <a:rPr lang="en-US" altLang="zh-CN" sz="2800" dirty="0" smtClean="0"/>
              <a:t>is</a:t>
            </a:r>
            <a:r>
              <a:rPr lang="zh-CN" altLang="en-US" sz="2800" dirty="0" smtClean="0"/>
              <a:t> </a:t>
            </a:r>
            <a:r>
              <a:rPr lang="en-US" altLang="zh-CN" sz="2800" dirty="0" smtClean="0"/>
              <a:t>difficult</a:t>
            </a:r>
            <a:r>
              <a:rPr lang="zh-CN" altLang="en-US" sz="2800" dirty="0" smtClean="0"/>
              <a:t> </a:t>
            </a:r>
            <a:r>
              <a:rPr lang="en-US" altLang="zh-CN" sz="2800" dirty="0" smtClean="0"/>
              <a:t>for</a:t>
            </a:r>
            <a:r>
              <a:rPr lang="zh-CN" altLang="en-US" sz="2800" dirty="0" smtClean="0"/>
              <a:t> </a:t>
            </a:r>
            <a:r>
              <a:rPr lang="en-US" altLang="zh-CN" sz="2800" dirty="0" smtClean="0"/>
              <a:t>social</a:t>
            </a:r>
            <a:r>
              <a:rPr lang="zh-CN" altLang="en-US" sz="2800" dirty="0" smtClean="0"/>
              <a:t> </a:t>
            </a:r>
            <a:r>
              <a:rPr lang="en-US" altLang="zh-CN" sz="2800" dirty="0" smtClean="0"/>
              <a:t>recommenders</a:t>
            </a:r>
            <a:r>
              <a:rPr lang="zh-CN" altLang="en-US" sz="2800" dirty="0" smtClean="0"/>
              <a:t> </a:t>
            </a:r>
            <a:r>
              <a:rPr lang="en-US" altLang="zh-CN" sz="2800" dirty="0" smtClean="0"/>
              <a:t>to</a:t>
            </a:r>
            <a:r>
              <a:rPr lang="zh-CN" altLang="en-US" sz="2800" dirty="0" smtClean="0"/>
              <a:t> </a:t>
            </a:r>
            <a:r>
              <a:rPr lang="en-US" altLang="zh-CN" sz="2800" dirty="0" smtClean="0"/>
              <a:t>improve</a:t>
            </a:r>
            <a:r>
              <a:rPr lang="zh-CN" altLang="en-US" sz="2800" dirty="0" smtClean="0"/>
              <a:t> </a:t>
            </a:r>
            <a:r>
              <a:rPr lang="en-US" altLang="zh-CN" sz="2800" dirty="0" smtClean="0"/>
              <a:t>recommendation</a:t>
            </a:r>
            <a:r>
              <a:rPr lang="zh-CN" altLang="en-US" sz="2800" dirty="0" smtClean="0"/>
              <a:t> </a:t>
            </a:r>
            <a:r>
              <a:rPr lang="en-US" altLang="zh-CN" sz="2800" dirty="0" smtClean="0"/>
              <a:t>performance</a:t>
            </a:r>
            <a:r>
              <a:rPr lang="zh-CN" altLang="en-US" sz="2800" dirty="0" smtClean="0"/>
              <a:t> </a:t>
            </a:r>
            <a:r>
              <a:rPr lang="en-US" altLang="zh-CN" sz="2800" dirty="0" smtClean="0"/>
              <a:t>for</a:t>
            </a:r>
            <a:r>
              <a:rPr lang="zh-CN" altLang="en-US" sz="2800" dirty="0" smtClean="0"/>
              <a:t> </a:t>
            </a:r>
            <a:r>
              <a:rPr lang="en-US" altLang="zh-CN" sz="2800" dirty="0" smtClean="0">
                <a:solidFill>
                  <a:srgbClr val="FF0000"/>
                </a:solidFill>
              </a:rPr>
              <a:t>cold-start</a:t>
            </a:r>
            <a:r>
              <a:rPr lang="zh-CN" altLang="en-US" sz="2800" dirty="0" smtClean="0">
                <a:solidFill>
                  <a:srgbClr val="FF0000"/>
                </a:solidFill>
              </a:rPr>
              <a:t> </a:t>
            </a:r>
            <a:r>
              <a:rPr lang="en-US" altLang="zh-CN" sz="2800" dirty="0" smtClean="0">
                <a:solidFill>
                  <a:srgbClr val="FF0000"/>
                </a:solidFill>
              </a:rPr>
              <a:t>users</a:t>
            </a:r>
            <a:r>
              <a:rPr lang="en-US" altLang="zh-CN" sz="2800" dirty="0" smtClean="0"/>
              <a:t>.</a:t>
            </a:r>
            <a:endParaRPr lang="zh-CN" altLang="en-US" sz="2800" dirty="0" smtClean="0"/>
          </a:p>
          <a:p>
            <a:r>
              <a:rPr lang="en-US" altLang="zh-CN" sz="2800" dirty="0" smtClean="0">
                <a:solidFill>
                  <a:srgbClr val="FF0000"/>
                </a:solidFill>
              </a:rPr>
              <a:t>Different</a:t>
            </a:r>
            <a:r>
              <a:rPr lang="zh-CN" altLang="en-US" sz="2800" dirty="0" smtClean="0">
                <a:solidFill>
                  <a:srgbClr val="FF0000"/>
                </a:solidFill>
              </a:rPr>
              <a:t> </a:t>
            </a:r>
            <a:r>
              <a:rPr lang="en-US" altLang="zh-CN" sz="2800" dirty="0" smtClean="0">
                <a:solidFill>
                  <a:srgbClr val="FF0000"/>
                </a:solidFill>
              </a:rPr>
              <a:t>types</a:t>
            </a:r>
            <a:r>
              <a:rPr lang="zh-CN" altLang="en-US" sz="2800" dirty="0" smtClean="0">
                <a:solidFill>
                  <a:srgbClr val="FF0000"/>
                </a:solidFill>
              </a:rPr>
              <a:t> </a:t>
            </a:r>
            <a:r>
              <a:rPr lang="en-US" altLang="zh-CN" sz="2800" dirty="0" smtClean="0">
                <a:solidFill>
                  <a:srgbClr val="FF0000"/>
                </a:solidFill>
              </a:rPr>
              <a:t>of</a:t>
            </a:r>
            <a:r>
              <a:rPr lang="zh-CN" altLang="en-US" sz="2800" dirty="0" smtClean="0">
                <a:solidFill>
                  <a:srgbClr val="FF0000"/>
                </a:solidFill>
              </a:rPr>
              <a:t> </a:t>
            </a:r>
            <a:r>
              <a:rPr lang="en-US" altLang="zh-CN" sz="2800" dirty="0" smtClean="0">
                <a:solidFill>
                  <a:srgbClr val="FF0000"/>
                </a:solidFill>
              </a:rPr>
              <a:t>social</a:t>
            </a:r>
            <a:r>
              <a:rPr lang="zh-CN" altLang="en-US" sz="2800" dirty="0" smtClean="0">
                <a:solidFill>
                  <a:srgbClr val="FF0000"/>
                </a:solidFill>
              </a:rPr>
              <a:t> </a:t>
            </a:r>
            <a:r>
              <a:rPr lang="en-US" altLang="zh-CN" sz="2800" dirty="0" smtClean="0">
                <a:solidFill>
                  <a:srgbClr val="FF0000"/>
                </a:solidFill>
              </a:rPr>
              <a:t>relations</a:t>
            </a:r>
            <a:r>
              <a:rPr lang="zh-CN" altLang="en-US" sz="2800" dirty="0" smtClean="0">
                <a:solidFill>
                  <a:srgbClr val="FF0000"/>
                </a:solidFill>
              </a:rPr>
              <a:t> </a:t>
            </a:r>
            <a:r>
              <a:rPr lang="en-US" altLang="zh-CN" sz="2800" dirty="0" smtClean="0"/>
              <a:t>have</a:t>
            </a:r>
            <a:r>
              <a:rPr lang="zh-CN" altLang="en-US" sz="2800" dirty="0" smtClean="0"/>
              <a:t> </a:t>
            </a:r>
            <a:r>
              <a:rPr lang="en-US" altLang="zh-CN" sz="2800" dirty="0" smtClean="0">
                <a:solidFill>
                  <a:srgbClr val="FF0000"/>
                </a:solidFill>
              </a:rPr>
              <a:t>different</a:t>
            </a:r>
            <a:r>
              <a:rPr lang="zh-CN" altLang="en-US" sz="2800" dirty="0" smtClean="0">
                <a:solidFill>
                  <a:srgbClr val="FF0000"/>
                </a:solidFill>
              </a:rPr>
              <a:t> </a:t>
            </a:r>
            <a:r>
              <a:rPr lang="en-US" altLang="zh-CN" sz="2800" dirty="0" smtClean="0">
                <a:solidFill>
                  <a:srgbClr val="FF0000"/>
                </a:solidFill>
              </a:rPr>
              <a:t>effects</a:t>
            </a:r>
            <a:r>
              <a:rPr lang="zh-CN" altLang="en-US" sz="2800" dirty="0" smtClean="0">
                <a:solidFill>
                  <a:srgbClr val="FF0000"/>
                </a:solidFill>
              </a:rPr>
              <a:t> </a:t>
            </a:r>
            <a:r>
              <a:rPr lang="en-US" altLang="zh-CN" sz="2800" dirty="0" smtClean="0"/>
              <a:t>on</a:t>
            </a:r>
            <a:r>
              <a:rPr lang="zh-CN" altLang="en-US" sz="2800" dirty="0" smtClean="0"/>
              <a:t> </a:t>
            </a:r>
            <a:r>
              <a:rPr lang="en-US" altLang="zh-CN" sz="2800" dirty="0" smtClean="0"/>
              <a:t>social</a:t>
            </a:r>
            <a:r>
              <a:rPr lang="zh-CN" altLang="en-US" sz="2800" dirty="0" smtClean="0"/>
              <a:t> </a:t>
            </a:r>
            <a:r>
              <a:rPr lang="en-US" altLang="zh-CN" sz="2800" dirty="0" smtClean="0"/>
              <a:t>recommender</a:t>
            </a:r>
            <a:r>
              <a:rPr lang="zh-CN" altLang="en-US" sz="2800" dirty="0" smtClean="0"/>
              <a:t> </a:t>
            </a:r>
            <a:r>
              <a:rPr lang="en-US" altLang="zh-CN" sz="2800" dirty="0" smtClean="0"/>
              <a:t>systems.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70</a:t>
            </a:fld>
            <a:endParaRPr lang="en-US"/>
          </a:p>
        </p:txBody>
      </p:sp>
      <p:sp>
        <p:nvSpPr>
          <p:cNvPr id="6" name="Rectangle 5"/>
          <p:cNvSpPr/>
          <p:nvPr/>
        </p:nvSpPr>
        <p:spPr>
          <a:xfrm>
            <a:off x="0" y="6174522"/>
            <a:ext cx="9144000" cy="646331"/>
          </a:xfrm>
          <a:prstGeom prst="rect">
            <a:avLst/>
          </a:prstGeom>
        </p:spPr>
        <p:txBody>
          <a:bodyPr wrap="square">
            <a:spAutoFit/>
          </a:bodyPr>
          <a:lstStyle/>
          <a:p>
            <a:r>
              <a:rPr lang="en-US" dirty="0" smtClean="0">
                <a:solidFill>
                  <a:schemeClr val="bg1"/>
                </a:solidFill>
              </a:rPr>
              <a:t>Tang et al. </a:t>
            </a:r>
            <a:r>
              <a:rPr lang="en-US" b="1" dirty="0" smtClean="0">
                <a:solidFill>
                  <a:schemeClr val="bg1"/>
                </a:solidFill>
              </a:rPr>
              <a:t>Social Recommendation: A </a:t>
            </a:r>
            <a:r>
              <a:rPr lang="en-US" b="1" dirty="0">
                <a:solidFill>
                  <a:schemeClr val="bg1"/>
                </a:solidFill>
              </a:rPr>
              <a:t>R</a:t>
            </a:r>
            <a:r>
              <a:rPr lang="en-US" b="1" dirty="0" smtClean="0">
                <a:solidFill>
                  <a:schemeClr val="bg1"/>
                </a:solidFill>
              </a:rPr>
              <a:t>eview. </a:t>
            </a:r>
            <a:r>
              <a:rPr lang="en-US" i="1" dirty="0" smtClean="0">
                <a:solidFill>
                  <a:schemeClr val="bg1"/>
                </a:solidFill>
              </a:rPr>
              <a:t>Social Network Analysis and Mining</a:t>
            </a:r>
            <a:r>
              <a:rPr lang="en-US" dirty="0" smtClean="0">
                <a:solidFill>
                  <a:schemeClr val="bg1"/>
                </a:solidFill>
              </a:rPr>
              <a:t>, 2013. Springer.</a:t>
            </a:r>
            <a:endParaRPr lang="en-US" dirty="0">
              <a:solidFill>
                <a:schemeClr val="bg1"/>
              </a:solidFill>
            </a:endParaRPr>
          </a:p>
        </p:txBody>
      </p:sp>
      <p:sp>
        <p:nvSpPr>
          <p:cNvPr id="5" name="Rectangle 4"/>
          <p:cNvSpPr/>
          <p:nvPr/>
        </p:nvSpPr>
        <p:spPr>
          <a:xfrm>
            <a:off x="2643503" y="4960622"/>
            <a:ext cx="6500497" cy="954107"/>
          </a:xfrm>
          <a:prstGeom prst="rect">
            <a:avLst/>
          </a:prstGeom>
        </p:spPr>
        <p:txBody>
          <a:bodyPr wrap="none">
            <a:spAutoFit/>
          </a:bodyPr>
          <a:lstStyle/>
          <a:p>
            <a:r>
              <a:rPr lang="en-US" altLang="zh-CN" sz="2800" b="1" dirty="0" smtClean="0"/>
              <a:t>Future work?</a:t>
            </a:r>
          </a:p>
          <a:p>
            <a:r>
              <a:rPr lang="en-US" altLang="zh-CN" sz="2800" b="1" dirty="0" smtClean="0"/>
              <a:t>Data</a:t>
            </a:r>
            <a:r>
              <a:rPr lang="zh-CN" altLang="en-US" sz="2800" b="1" dirty="0" smtClean="0"/>
              <a:t> </a:t>
            </a:r>
            <a:r>
              <a:rPr lang="en-US" altLang="zh-CN" sz="2800" b="1" dirty="0" smtClean="0"/>
              <a:t>integration</a:t>
            </a:r>
            <a:r>
              <a:rPr lang="zh-CN" altLang="en-US" sz="2800" b="1" dirty="0" smtClean="0"/>
              <a:t> </a:t>
            </a:r>
            <a:r>
              <a:rPr lang="en-US" altLang="zh-CN" sz="2800" b="1" dirty="0" smtClean="0"/>
              <a:t>and</a:t>
            </a:r>
            <a:r>
              <a:rPr lang="zh-CN" altLang="en-US" sz="2800" b="1" dirty="0" smtClean="0"/>
              <a:t> </a:t>
            </a:r>
            <a:r>
              <a:rPr lang="en-US" altLang="zh-CN" sz="2800" b="1" dirty="0" smtClean="0"/>
              <a:t>causal</a:t>
            </a:r>
            <a:r>
              <a:rPr lang="zh-CN" altLang="en-US" sz="2800" b="1" dirty="0" smtClean="0"/>
              <a:t> </a:t>
            </a:r>
            <a:r>
              <a:rPr lang="en-US" altLang="zh-CN" sz="2800" b="1" dirty="0" smtClean="0"/>
              <a:t>analysis</a:t>
            </a:r>
            <a:endParaRPr lang="en-US" sz="2800" dirty="0"/>
          </a:p>
        </p:txBody>
      </p:sp>
    </p:spTree>
    <p:extLst>
      <p:ext uri="{BB962C8B-B14F-4D97-AF65-F5344CB8AC3E}">
        <p14:creationId xmlns:p14="http://schemas.microsoft.com/office/powerpoint/2010/main" val="56565730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Besides</a:t>
            </a:r>
            <a:r>
              <a:rPr lang="zh-CN" altLang="en-US" dirty="0" smtClean="0"/>
              <a:t> </a:t>
            </a:r>
            <a:r>
              <a:rPr lang="en-US" altLang="zh-CN" dirty="0" smtClean="0"/>
              <a:t>Social</a:t>
            </a:r>
            <a:r>
              <a:rPr lang="zh-CN" altLang="en-US" dirty="0" smtClean="0"/>
              <a:t> </a:t>
            </a:r>
            <a:r>
              <a:rPr lang="en-US" altLang="zh-CN" dirty="0" smtClean="0"/>
              <a:t>Context:</a:t>
            </a:r>
            <a:r>
              <a:rPr lang="zh-CN" altLang="en-US" dirty="0" smtClean="0"/>
              <a:t> </a:t>
            </a:r>
            <a:r>
              <a:rPr lang="en-US" altLang="zh-CN" dirty="0" smtClean="0"/>
              <a:t>Spatial</a:t>
            </a:r>
            <a:r>
              <a:rPr lang="zh-CN" altLang="en-US" dirty="0" smtClean="0"/>
              <a:t> </a:t>
            </a:r>
            <a:r>
              <a:rPr lang="en-US" altLang="zh-CN" dirty="0" smtClean="0"/>
              <a:t>Context</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71</a:t>
            </a:fld>
            <a:endParaRPr lang="en-US"/>
          </a:p>
        </p:txBody>
      </p:sp>
      <p:cxnSp>
        <p:nvCxnSpPr>
          <p:cNvPr id="33" name="直接箭头连接符 29"/>
          <p:cNvCxnSpPr/>
          <p:nvPr/>
        </p:nvCxnSpPr>
        <p:spPr>
          <a:xfrm flipH="1" flipV="1">
            <a:off x="1027644" y="2325061"/>
            <a:ext cx="2830391" cy="1992420"/>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0"/>
          <p:cNvCxnSpPr/>
          <p:nvPr/>
        </p:nvCxnSpPr>
        <p:spPr>
          <a:xfrm flipV="1">
            <a:off x="3858035" y="3039092"/>
            <a:ext cx="3251731" cy="1278389"/>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35" name="矩形 33"/>
          <p:cNvSpPr/>
          <p:nvPr/>
        </p:nvSpPr>
        <p:spPr>
          <a:xfrm>
            <a:off x="6578938" y="2617810"/>
            <a:ext cx="1656223" cy="461665"/>
          </a:xfrm>
          <a:prstGeom prst="rect">
            <a:avLst/>
          </a:prstGeom>
        </p:spPr>
        <p:txBody>
          <a:bodyPr wrap="none">
            <a:spAutoFit/>
          </a:bodyPr>
          <a:lstStyle/>
          <a:p>
            <a:pPr lvl="0"/>
            <a:r>
              <a:rPr lang="en-US" altLang="zh-CN" sz="2400" dirty="0" smtClean="0">
                <a:solidFill>
                  <a:srgbClr val="7030A0"/>
                </a:solidFill>
              </a:rPr>
              <a:t>Who post?</a:t>
            </a:r>
            <a:endParaRPr lang="zh-CN" altLang="en-US" dirty="0">
              <a:solidFill>
                <a:srgbClr val="7030A0"/>
              </a:solidFill>
            </a:endParaRPr>
          </a:p>
        </p:txBody>
      </p:sp>
      <p:cxnSp>
        <p:nvCxnSpPr>
          <p:cNvPr id="36" name="直接箭头连接符 34"/>
          <p:cNvCxnSpPr/>
          <p:nvPr/>
        </p:nvCxnSpPr>
        <p:spPr>
          <a:xfrm flipV="1">
            <a:off x="3858035" y="2214638"/>
            <a:ext cx="2196304" cy="2102843"/>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37" name="矩形 37"/>
          <p:cNvSpPr/>
          <p:nvPr/>
        </p:nvSpPr>
        <p:spPr>
          <a:xfrm>
            <a:off x="6054339" y="1969162"/>
            <a:ext cx="1879041" cy="461665"/>
          </a:xfrm>
          <a:prstGeom prst="rect">
            <a:avLst/>
          </a:prstGeom>
        </p:spPr>
        <p:txBody>
          <a:bodyPr wrap="none">
            <a:spAutoFit/>
          </a:bodyPr>
          <a:lstStyle/>
          <a:p>
            <a:pPr lvl="0"/>
            <a:r>
              <a:rPr lang="en-US" altLang="zh-CN" sz="2400" dirty="0" smtClean="0">
                <a:solidFill>
                  <a:srgbClr val="7030A0"/>
                </a:solidFill>
              </a:rPr>
              <a:t>With whom?</a:t>
            </a:r>
            <a:endParaRPr lang="zh-CN" altLang="en-US" sz="2400" dirty="0">
              <a:solidFill>
                <a:srgbClr val="7030A0"/>
              </a:solidFill>
            </a:endParaRPr>
          </a:p>
        </p:txBody>
      </p:sp>
      <p:cxnSp>
        <p:nvCxnSpPr>
          <p:cNvPr id="38" name="直接箭头连接符 38"/>
          <p:cNvCxnSpPr/>
          <p:nvPr/>
        </p:nvCxnSpPr>
        <p:spPr>
          <a:xfrm flipV="1">
            <a:off x="3858035" y="1969162"/>
            <a:ext cx="1288428" cy="2348319"/>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39" name="矩形 41"/>
          <p:cNvSpPr/>
          <p:nvPr/>
        </p:nvSpPr>
        <p:spPr>
          <a:xfrm>
            <a:off x="4582847" y="1507497"/>
            <a:ext cx="1127232" cy="461665"/>
          </a:xfrm>
          <a:prstGeom prst="rect">
            <a:avLst/>
          </a:prstGeom>
        </p:spPr>
        <p:txBody>
          <a:bodyPr wrap="none">
            <a:spAutoFit/>
          </a:bodyPr>
          <a:lstStyle/>
          <a:p>
            <a:pPr lvl="0"/>
            <a:r>
              <a:rPr lang="en-US" altLang="zh-CN" sz="2400" dirty="0" smtClean="0">
                <a:solidFill>
                  <a:srgbClr val="7030A0"/>
                </a:solidFill>
              </a:rPr>
              <a:t>Device</a:t>
            </a:r>
            <a:endParaRPr lang="zh-CN" altLang="en-US" dirty="0">
              <a:solidFill>
                <a:srgbClr val="7030A0"/>
              </a:solidFill>
            </a:endParaRPr>
          </a:p>
        </p:txBody>
      </p:sp>
      <p:cxnSp>
        <p:nvCxnSpPr>
          <p:cNvPr id="40" name="直接箭头连接符 42"/>
          <p:cNvCxnSpPr/>
          <p:nvPr/>
        </p:nvCxnSpPr>
        <p:spPr>
          <a:xfrm flipH="1" flipV="1">
            <a:off x="3291347" y="1316949"/>
            <a:ext cx="566688" cy="3000532"/>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41" name="矩形 44"/>
          <p:cNvSpPr/>
          <p:nvPr/>
        </p:nvSpPr>
        <p:spPr>
          <a:xfrm>
            <a:off x="2393212" y="1531788"/>
            <a:ext cx="955711" cy="461665"/>
          </a:xfrm>
          <a:prstGeom prst="rect">
            <a:avLst/>
          </a:prstGeom>
        </p:spPr>
        <p:txBody>
          <a:bodyPr wrap="none">
            <a:spAutoFit/>
          </a:bodyPr>
          <a:lstStyle/>
          <a:p>
            <a:pPr lvl="0"/>
            <a:r>
              <a:rPr lang="en-US" altLang="zh-CN" sz="2400" dirty="0" smtClean="0">
                <a:solidFill>
                  <a:srgbClr val="7030A0"/>
                </a:solidFill>
              </a:rPr>
              <a:t>Place</a:t>
            </a:r>
            <a:endParaRPr lang="zh-CN" altLang="en-US" dirty="0">
              <a:solidFill>
                <a:srgbClr val="7030A0"/>
              </a:solidFill>
            </a:endParaRPr>
          </a:p>
        </p:txBody>
      </p:sp>
      <p:pic>
        <p:nvPicPr>
          <p:cNvPr id="42" name="Picture 1"/>
          <p:cNvPicPr>
            <a:picLocks noChangeAspect="1"/>
          </p:cNvPicPr>
          <p:nvPr/>
        </p:nvPicPr>
        <p:blipFill>
          <a:blip r:embed="rId2"/>
          <a:stretch>
            <a:fillRect/>
          </a:stretch>
        </p:blipFill>
        <p:spPr>
          <a:xfrm>
            <a:off x="4524174" y="2199994"/>
            <a:ext cx="356603" cy="720000"/>
          </a:xfrm>
          <a:prstGeom prst="rect">
            <a:avLst/>
          </a:prstGeom>
          <a:ln w="12700">
            <a:solidFill>
              <a:srgbClr val="7030A0"/>
            </a:solidFill>
          </a:ln>
        </p:spPr>
      </p:pic>
      <p:sp>
        <p:nvSpPr>
          <p:cNvPr id="43" name="矩形 50"/>
          <p:cNvSpPr/>
          <p:nvPr/>
        </p:nvSpPr>
        <p:spPr>
          <a:xfrm>
            <a:off x="1212939" y="1993453"/>
            <a:ext cx="989373" cy="461665"/>
          </a:xfrm>
          <a:prstGeom prst="rect">
            <a:avLst/>
          </a:prstGeom>
        </p:spPr>
        <p:txBody>
          <a:bodyPr wrap="none">
            <a:spAutoFit/>
          </a:bodyPr>
          <a:lstStyle/>
          <a:p>
            <a:pPr lvl="0"/>
            <a:r>
              <a:rPr lang="en-US" altLang="zh-CN" sz="2400" dirty="0" smtClean="0">
                <a:solidFill>
                  <a:srgbClr val="7030A0"/>
                </a:solidFill>
              </a:rPr>
              <a:t>Photo</a:t>
            </a:r>
            <a:endParaRPr lang="zh-CN" altLang="en-US" dirty="0">
              <a:solidFill>
                <a:srgbClr val="7030A0"/>
              </a:solidFill>
            </a:endParaRPr>
          </a:p>
        </p:txBody>
      </p:sp>
      <p:cxnSp>
        <p:nvCxnSpPr>
          <p:cNvPr id="44" name="直接箭头连接符 51"/>
          <p:cNvCxnSpPr/>
          <p:nvPr/>
        </p:nvCxnSpPr>
        <p:spPr>
          <a:xfrm flipH="1" flipV="1">
            <a:off x="515457" y="3496892"/>
            <a:ext cx="3342578" cy="820589"/>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矩形 53"/>
          <p:cNvSpPr/>
          <p:nvPr/>
        </p:nvSpPr>
        <p:spPr>
          <a:xfrm>
            <a:off x="227425" y="3000722"/>
            <a:ext cx="748475" cy="461665"/>
          </a:xfrm>
          <a:prstGeom prst="rect">
            <a:avLst/>
          </a:prstGeom>
        </p:spPr>
        <p:txBody>
          <a:bodyPr wrap="none">
            <a:spAutoFit/>
          </a:bodyPr>
          <a:lstStyle/>
          <a:p>
            <a:pPr lvl="0"/>
            <a:r>
              <a:rPr lang="en-US" altLang="zh-CN" sz="2400" dirty="0" smtClean="0">
                <a:solidFill>
                  <a:srgbClr val="7030A0"/>
                </a:solidFill>
              </a:rPr>
              <a:t>Text</a:t>
            </a:r>
            <a:endParaRPr lang="zh-CN" altLang="en-US" sz="2400" dirty="0">
              <a:solidFill>
                <a:srgbClr val="7030A0"/>
              </a:solidFill>
            </a:endParaRPr>
          </a:p>
        </p:txBody>
      </p:sp>
      <p:sp>
        <p:nvSpPr>
          <p:cNvPr id="46" name="椭圆 54"/>
          <p:cNvSpPr/>
          <p:nvPr/>
        </p:nvSpPr>
        <p:spPr>
          <a:xfrm>
            <a:off x="3318035" y="4317481"/>
            <a:ext cx="1080000" cy="540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post</a:t>
            </a:r>
            <a:endParaRPr lang="zh-CN" altLang="en-US" sz="2000" dirty="0"/>
          </a:p>
        </p:txBody>
      </p:sp>
      <p:pic>
        <p:nvPicPr>
          <p:cNvPr id="5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9606" y="2615797"/>
            <a:ext cx="1754954" cy="846590"/>
          </a:xfrm>
          <a:prstGeom prst="rect">
            <a:avLst/>
          </a:prstGeom>
          <a:noFill/>
          <a:ln w="9525">
            <a:solidFill>
              <a:srgbClr val="7030A0"/>
            </a:solidFill>
            <a:miter lim="800000"/>
            <a:headEnd/>
            <a:tailEnd/>
          </a:ln>
          <a:extLst>
            <a:ext uri="{909E8E84-426E-40dd-AFC4-6F175D3DCCD1}">
              <a14:hiddenFill xmlns:a14="http://schemas.microsoft.com/office/drawing/2010/main" xmlns="">
                <a:solidFill>
                  <a:schemeClr val="accent1"/>
                </a:solidFill>
              </a14:hiddenFill>
            </a:ext>
          </a:extLst>
        </p:spPr>
      </p:pic>
      <p:pic>
        <p:nvPicPr>
          <p:cNvPr id="5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165" y="3718184"/>
            <a:ext cx="3856870" cy="335070"/>
          </a:xfrm>
          <a:prstGeom prst="rect">
            <a:avLst/>
          </a:prstGeom>
          <a:noFill/>
          <a:ln w="9525">
            <a:solidFill>
              <a:srgbClr val="7030A0"/>
            </a:solidFill>
            <a:miter lim="800000"/>
            <a:headEnd/>
            <a:tailEnd/>
          </a:ln>
          <a:extLst>
            <a:ext uri="{909E8E84-426E-40dd-AFC4-6F175D3DCCD1}">
              <a14:hiddenFill xmlns:a14="http://schemas.microsoft.com/office/drawing/2010/main" xmlns="">
                <a:solidFill>
                  <a:schemeClr val="accent1"/>
                </a:solidFill>
              </a14:hiddenFill>
            </a:ext>
          </a:extLst>
        </p:spPr>
      </p:pic>
      <p:pic>
        <p:nvPicPr>
          <p:cNvPr id="56"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02162" y="1716674"/>
            <a:ext cx="1040904" cy="1040904"/>
          </a:xfrm>
          <a:prstGeom prst="rect">
            <a:avLst/>
          </a:prstGeom>
          <a:noFill/>
          <a:ln w="9525">
            <a:solidFill>
              <a:srgbClr val="7030A0"/>
            </a:solidFill>
            <a:miter lim="800000"/>
            <a:headEnd/>
            <a:tailEnd/>
          </a:ln>
          <a:extLst>
            <a:ext uri="{909E8E84-426E-40dd-AFC4-6F175D3DCCD1}">
              <a14:hiddenFill xmlns:a14="http://schemas.microsoft.com/office/drawing/2010/main" xmlns="">
                <a:solidFill>
                  <a:schemeClr val="accent1"/>
                </a:solidFill>
              </a14:hiddenFill>
            </a:ext>
          </a:extLst>
        </p:spPr>
      </p:pic>
      <p:pic>
        <p:nvPicPr>
          <p:cNvPr id="5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227" y="2430827"/>
            <a:ext cx="800728" cy="800728"/>
          </a:xfrm>
          <a:prstGeom prst="rect">
            <a:avLst/>
          </a:prstGeom>
          <a:noFill/>
          <a:ln w="9525">
            <a:solidFill>
              <a:srgbClr val="7030A0"/>
            </a:solidFill>
            <a:miter lim="800000"/>
            <a:headEnd/>
            <a:tailEnd/>
          </a:ln>
          <a:extLst>
            <a:ext uri="{909E8E84-426E-40dd-AFC4-6F175D3DCCD1}">
              <a14:hiddenFill xmlns:a14="http://schemas.microsoft.com/office/drawing/2010/main" xmlns="">
                <a:solidFill>
                  <a:schemeClr val="accent1"/>
                </a:solidFill>
              </a14:hiddenFill>
            </a:ext>
          </a:extLst>
        </p:spPr>
      </p:pic>
      <p:pic>
        <p:nvPicPr>
          <p:cNvPr id="58"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07452" y="3109802"/>
            <a:ext cx="866967" cy="866967"/>
          </a:xfrm>
          <a:prstGeom prst="rect">
            <a:avLst/>
          </a:prstGeom>
          <a:noFill/>
          <a:ln w="9525">
            <a:solidFill>
              <a:srgbClr val="7030A0"/>
            </a:solidFill>
            <a:miter lim="800000"/>
            <a:headEnd/>
            <a:tailEnd/>
          </a:ln>
          <a:extLst>
            <a:ext uri="{909E8E84-426E-40dd-AFC4-6F175D3DCCD1}">
              <a14:hiddenFill xmlns:a14="http://schemas.microsoft.com/office/drawing/2010/main" xmlns="">
                <a:solidFill>
                  <a:schemeClr val="accent1"/>
                </a:solidFill>
              </a14:hiddenFill>
            </a:ext>
          </a:extLst>
        </p:spPr>
      </p:pic>
      <p:sp>
        <p:nvSpPr>
          <p:cNvPr id="60" name="Rectangle 59"/>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17468344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Besides</a:t>
            </a:r>
            <a:r>
              <a:rPr lang="zh-CN" altLang="en-US" dirty="0" smtClean="0"/>
              <a:t> </a:t>
            </a:r>
            <a:r>
              <a:rPr lang="en-US" altLang="zh-CN" dirty="0" smtClean="0"/>
              <a:t>Social</a:t>
            </a:r>
            <a:r>
              <a:rPr lang="zh-CN" altLang="en-US" dirty="0" smtClean="0"/>
              <a:t> </a:t>
            </a:r>
            <a:r>
              <a:rPr lang="en-US" altLang="zh-CN" dirty="0" smtClean="0"/>
              <a:t>Context:</a:t>
            </a:r>
            <a:r>
              <a:rPr lang="zh-CN" altLang="en-US" dirty="0" smtClean="0"/>
              <a:t> </a:t>
            </a:r>
            <a:r>
              <a:rPr lang="en-US" altLang="zh-CN" dirty="0" smtClean="0"/>
              <a:t>Temporal</a:t>
            </a:r>
            <a:r>
              <a:rPr lang="zh-CN" altLang="en-US" dirty="0" smtClean="0"/>
              <a:t> </a:t>
            </a:r>
            <a:r>
              <a:rPr lang="en-US" altLang="zh-CN" dirty="0" smtClean="0"/>
              <a:t>Context</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72</a:t>
            </a:fld>
            <a:endParaRPr lang="en-US"/>
          </a:p>
        </p:txBody>
      </p:sp>
      <p:cxnSp>
        <p:nvCxnSpPr>
          <p:cNvPr id="33" name="直接箭头连接符 29"/>
          <p:cNvCxnSpPr/>
          <p:nvPr/>
        </p:nvCxnSpPr>
        <p:spPr>
          <a:xfrm flipH="1" flipV="1">
            <a:off x="1027644" y="2325061"/>
            <a:ext cx="2830391" cy="1992420"/>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43" name="矩形 50"/>
          <p:cNvSpPr/>
          <p:nvPr/>
        </p:nvSpPr>
        <p:spPr>
          <a:xfrm>
            <a:off x="1212939" y="1993453"/>
            <a:ext cx="989373" cy="461665"/>
          </a:xfrm>
          <a:prstGeom prst="rect">
            <a:avLst/>
          </a:prstGeom>
        </p:spPr>
        <p:txBody>
          <a:bodyPr wrap="none">
            <a:spAutoFit/>
          </a:bodyPr>
          <a:lstStyle/>
          <a:p>
            <a:pPr lvl="0"/>
            <a:r>
              <a:rPr lang="en-US" altLang="zh-CN" sz="2400" dirty="0" smtClean="0">
                <a:solidFill>
                  <a:srgbClr val="7030A0"/>
                </a:solidFill>
              </a:rPr>
              <a:t>Photo</a:t>
            </a:r>
            <a:endParaRPr lang="zh-CN" altLang="en-US" dirty="0">
              <a:solidFill>
                <a:srgbClr val="7030A0"/>
              </a:solidFill>
            </a:endParaRPr>
          </a:p>
        </p:txBody>
      </p:sp>
      <p:cxnSp>
        <p:nvCxnSpPr>
          <p:cNvPr id="44" name="直接箭头连接符 51"/>
          <p:cNvCxnSpPr/>
          <p:nvPr/>
        </p:nvCxnSpPr>
        <p:spPr>
          <a:xfrm flipH="1" flipV="1">
            <a:off x="515457" y="3496892"/>
            <a:ext cx="3342578" cy="820589"/>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45" name="矩形 53"/>
          <p:cNvSpPr/>
          <p:nvPr/>
        </p:nvSpPr>
        <p:spPr>
          <a:xfrm>
            <a:off x="227425" y="3000722"/>
            <a:ext cx="748475" cy="461665"/>
          </a:xfrm>
          <a:prstGeom prst="rect">
            <a:avLst/>
          </a:prstGeom>
        </p:spPr>
        <p:txBody>
          <a:bodyPr wrap="none">
            <a:spAutoFit/>
          </a:bodyPr>
          <a:lstStyle/>
          <a:p>
            <a:pPr lvl="0"/>
            <a:r>
              <a:rPr lang="en-US" altLang="zh-CN" sz="2400" dirty="0" smtClean="0">
                <a:solidFill>
                  <a:srgbClr val="7030A0"/>
                </a:solidFill>
              </a:rPr>
              <a:t>Text</a:t>
            </a:r>
            <a:endParaRPr lang="zh-CN" altLang="en-US" sz="2400" dirty="0">
              <a:solidFill>
                <a:srgbClr val="7030A0"/>
              </a:solidFill>
            </a:endParaRPr>
          </a:p>
        </p:txBody>
      </p:sp>
      <p:sp>
        <p:nvSpPr>
          <p:cNvPr id="46" name="椭圆 54"/>
          <p:cNvSpPr/>
          <p:nvPr/>
        </p:nvSpPr>
        <p:spPr>
          <a:xfrm>
            <a:off x="3318035" y="4317481"/>
            <a:ext cx="1080000" cy="540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post</a:t>
            </a:r>
            <a:endParaRPr lang="zh-CN" altLang="en-US" sz="2000" dirty="0"/>
          </a:p>
        </p:txBody>
      </p:sp>
      <p:cxnSp>
        <p:nvCxnSpPr>
          <p:cNvPr id="47" name="直接箭头连接符 56"/>
          <p:cNvCxnSpPr/>
          <p:nvPr/>
        </p:nvCxnSpPr>
        <p:spPr>
          <a:xfrm>
            <a:off x="515457" y="4587481"/>
            <a:ext cx="2802578" cy="0"/>
          </a:xfrm>
          <a:prstGeom prst="straightConnector1">
            <a:avLst/>
          </a:prstGeom>
          <a:ln w="508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8" name="直接箭头连接符 57"/>
          <p:cNvCxnSpPr/>
          <p:nvPr/>
        </p:nvCxnSpPr>
        <p:spPr>
          <a:xfrm>
            <a:off x="4398035" y="4587481"/>
            <a:ext cx="1296384" cy="0"/>
          </a:xfrm>
          <a:prstGeom prst="straightConnector1">
            <a:avLst/>
          </a:prstGeom>
          <a:ln w="508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49" name="矩形 58"/>
          <p:cNvSpPr/>
          <p:nvPr/>
        </p:nvSpPr>
        <p:spPr>
          <a:xfrm>
            <a:off x="7664046" y="4608279"/>
            <a:ext cx="766557" cy="461665"/>
          </a:xfrm>
          <a:prstGeom prst="rect">
            <a:avLst/>
          </a:prstGeom>
        </p:spPr>
        <p:txBody>
          <a:bodyPr wrap="none">
            <a:spAutoFit/>
          </a:bodyPr>
          <a:lstStyle/>
          <a:p>
            <a:pPr lvl="0"/>
            <a:r>
              <a:rPr lang="en-US" altLang="zh-CN" sz="2400" dirty="0" smtClean="0">
                <a:solidFill>
                  <a:srgbClr val="7030A0"/>
                </a:solidFill>
              </a:rPr>
              <a:t>time</a:t>
            </a:r>
            <a:endParaRPr lang="zh-CN" altLang="en-US" dirty="0">
              <a:solidFill>
                <a:srgbClr val="7030A0"/>
              </a:solidFill>
            </a:endParaRPr>
          </a:p>
        </p:txBody>
      </p:sp>
      <p:sp>
        <p:nvSpPr>
          <p:cNvPr id="50" name="矩形 59"/>
          <p:cNvSpPr/>
          <p:nvPr/>
        </p:nvSpPr>
        <p:spPr>
          <a:xfrm>
            <a:off x="2144244" y="4866671"/>
            <a:ext cx="2294218" cy="1200329"/>
          </a:xfrm>
          <a:prstGeom prst="rect">
            <a:avLst/>
          </a:prstGeom>
        </p:spPr>
        <p:txBody>
          <a:bodyPr wrap="none">
            <a:spAutoFit/>
          </a:bodyPr>
          <a:lstStyle/>
          <a:p>
            <a:pPr lvl="0" algn="ctr"/>
            <a:r>
              <a:rPr lang="en-US" altLang="zh-CN" sz="2400" dirty="0" smtClean="0">
                <a:solidFill>
                  <a:schemeClr val="bg1">
                    <a:lumMod val="50000"/>
                  </a:schemeClr>
                </a:solidFill>
              </a:rPr>
              <a:t>Jan. 18</a:t>
            </a:r>
          </a:p>
          <a:p>
            <a:pPr lvl="0" algn="ctr"/>
            <a:r>
              <a:rPr lang="en-US" altLang="zh-CN" sz="2400" dirty="0" smtClean="0">
                <a:solidFill>
                  <a:schemeClr val="bg1">
                    <a:lumMod val="50000"/>
                  </a:schemeClr>
                </a:solidFill>
              </a:rPr>
              <a:t>Birthday party</a:t>
            </a:r>
          </a:p>
          <a:p>
            <a:pPr lvl="0" algn="ctr"/>
            <a:r>
              <a:rPr lang="en-US" altLang="zh-CN" sz="2400" dirty="0" smtClean="0">
                <a:solidFill>
                  <a:schemeClr val="bg1">
                    <a:lumMod val="50000"/>
                  </a:schemeClr>
                </a:solidFill>
              </a:rPr>
              <a:t>@ White house</a:t>
            </a:r>
            <a:endParaRPr lang="zh-CN" altLang="en-US" dirty="0">
              <a:solidFill>
                <a:schemeClr val="bg1">
                  <a:lumMod val="50000"/>
                </a:schemeClr>
              </a:solidFill>
            </a:endParaRPr>
          </a:p>
        </p:txBody>
      </p:sp>
      <p:sp>
        <p:nvSpPr>
          <p:cNvPr id="51" name="椭圆 60"/>
          <p:cNvSpPr/>
          <p:nvPr/>
        </p:nvSpPr>
        <p:spPr>
          <a:xfrm>
            <a:off x="5694419" y="4317481"/>
            <a:ext cx="1080000" cy="54000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t>post</a:t>
            </a:r>
            <a:endParaRPr lang="zh-CN" altLang="en-US" sz="2000" dirty="0"/>
          </a:p>
        </p:txBody>
      </p:sp>
      <p:cxnSp>
        <p:nvCxnSpPr>
          <p:cNvPr id="52" name="直接箭头连接符 61"/>
          <p:cNvCxnSpPr/>
          <p:nvPr/>
        </p:nvCxnSpPr>
        <p:spPr>
          <a:xfrm>
            <a:off x="6774419" y="4587481"/>
            <a:ext cx="1656184" cy="0"/>
          </a:xfrm>
          <a:prstGeom prst="straightConnector1">
            <a:avLst/>
          </a:prstGeom>
          <a:ln w="508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53" name="矩形 62"/>
          <p:cNvSpPr/>
          <p:nvPr/>
        </p:nvSpPr>
        <p:spPr>
          <a:xfrm>
            <a:off x="4697724" y="4866671"/>
            <a:ext cx="2515432" cy="1200329"/>
          </a:xfrm>
          <a:prstGeom prst="rect">
            <a:avLst/>
          </a:prstGeom>
        </p:spPr>
        <p:txBody>
          <a:bodyPr wrap="none">
            <a:spAutoFit/>
          </a:bodyPr>
          <a:lstStyle/>
          <a:p>
            <a:pPr lvl="0" algn="ctr"/>
            <a:r>
              <a:rPr lang="en-US" altLang="zh-CN" sz="2400" dirty="0" smtClean="0">
                <a:solidFill>
                  <a:schemeClr val="bg1">
                    <a:lumMod val="50000"/>
                  </a:schemeClr>
                </a:solidFill>
              </a:rPr>
              <a:t>March 17</a:t>
            </a:r>
          </a:p>
          <a:p>
            <a:pPr lvl="0" algn="ctr"/>
            <a:r>
              <a:rPr lang="en-US" altLang="zh-CN" sz="2400" dirty="0" smtClean="0">
                <a:solidFill>
                  <a:schemeClr val="bg1">
                    <a:lumMod val="50000"/>
                  </a:schemeClr>
                </a:solidFill>
              </a:rPr>
              <a:t>St. Patrick’s Day</a:t>
            </a:r>
          </a:p>
          <a:p>
            <a:pPr lvl="0" algn="ctr"/>
            <a:r>
              <a:rPr lang="en-US" altLang="zh-CN" sz="2400" dirty="0" smtClean="0">
                <a:solidFill>
                  <a:schemeClr val="bg1">
                    <a:lumMod val="50000"/>
                  </a:schemeClr>
                </a:solidFill>
              </a:rPr>
              <a:t>@ Bar</a:t>
            </a:r>
            <a:endParaRPr lang="zh-CN" altLang="en-US" dirty="0">
              <a:solidFill>
                <a:schemeClr val="bg1">
                  <a:lumMod val="50000"/>
                </a:schemeClr>
              </a:solidFill>
            </a:endParaRPr>
          </a:p>
        </p:txBody>
      </p:sp>
      <p:pic>
        <p:nvPicPr>
          <p:cNvPr id="5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9606" y="2615797"/>
            <a:ext cx="1754954" cy="846590"/>
          </a:xfrm>
          <a:prstGeom prst="rect">
            <a:avLst/>
          </a:prstGeom>
          <a:noFill/>
          <a:ln w="9525">
            <a:solidFill>
              <a:srgbClr val="7030A0"/>
            </a:solidFill>
            <a:miter lim="800000"/>
            <a:headEnd/>
            <a:tailEnd/>
          </a:ln>
          <a:extLst>
            <a:ext uri="{909E8E84-426E-40dd-AFC4-6F175D3DCCD1}">
              <a14:hiddenFill xmlns:a14="http://schemas.microsoft.com/office/drawing/2010/main" xmlns="">
                <a:solidFill>
                  <a:schemeClr val="accent1"/>
                </a:solidFill>
              </a14:hiddenFill>
            </a:ext>
          </a:extLst>
        </p:spPr>
      </p:pic>
      <p:pic>
        <p:nvPicPr>
          <p:cNvPr id="5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5" y="3718184"/>
            <a:ext cx="3856870" cy="335070"/>
          </a:xfrm>
          <a:prstGeom prst="rect">
            <a:avLst/>
          </a:prstGeom>
          <a:noFill/>
          <a:ln w="9525">
            <a:solidFill>
              <a:srgbClr val="7030A0"/>
            </a:solidFill>
            <a:miter lim="800000"/>
            <a:headEnd/>
            <a:tailEnd/>
          </a:ln>
          <a:extLst>
            <a:ext uri="{909E8E84-426E-40dd-AFC4-6F175D3DCCD1}">
              <a14:hiddenFill xmlns:a14="http://schemas.microsoft.com/office/drawing/2010/main" xmlns="">
                <a:solidFill>
                  <a:schemeClr val="accent1"/>
                </a:solidFill>
              </a14:hiddenFill>
            </a:ext>
          </a:extLst>
        </p:spPr>
      </p:pic>
      <p:sp>
        <p:nvSpPr>
          <p:cNvPr id="31" name="Rectangle 30"/>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1284" y="1444161"/>
            <a:ext cx="3405558" cy="2836028"/>
          </a:xfrm>
          <a:prstGeom prst="rect">
            <a:avLst/>
          </a:prstGeom>
        </p:spPr>
      </p:pic>
    </p:spTree>
    <p:extLst>
      <p:ext uri="{BB962C8B-B14F-4D97-AF65-F5344CB8AC3E}">
        <p14:creationId xmlns:p14="http://schemas.microsoft.com/office/powerpoint/2010/main" val="49531365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Modeling</a:t>
            </a:r>
            <a:r>
              <a:rPr lang="zh-CN" altLang="en-US" dirty="0" smtClean="0"/>
              <a:t> </a:t>
            </a:r>
            <a:r>
              <a:rPr lang="en-US" altLang="zh-CN" dirty="0" smtClean="0"/>
              <a:t>Spatiotemporal</a:t>
            </a:r>
            <a:r>
              <a:rPr lang="zh-CN" altLang="en-US" dirty="0" smtClean="0"/>
              <a:t> </a:t>
            </a:r>
            <a:r>
              <a:rPr lang="en-US" altLang="zh-CN" dirty="0" smtClean="0"/>
              <a:t>Contexts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73</a:t>
            </a:fld>
            <a:endParaRPr lang="en-US"/>
          </a:p>
        </p:txBody>
      </p:sp>
      <p:sp>
        <p:nvSpPr>
          <p:cNvPr id="5" name="Rounded Rectangle 7"/>
          <p:cNvSpPr/>
          <p:nvPr/>
        </p:nvSpPr>
        <p:spPr>
          <a:xfrm>
            <a:off x="456407" y="2281880"/>
            <a:ext cx="2377440" cy="700283"/>
          </a:xfrm>
          <a:prstGeom prst="roundRect">
            <a:avLst/>
          </a:prstGeom>
          <a:ln w="38100">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200" dirty="0" smtClean="0">
                <a:solidFill>
                  <a:srgbClr val="011C9A"/>
                </a:solidFill>
                <a:latin typeface="Arial" panose="020B0604020202020204" pitchFamily="34" charset="0"/>
                <a:cs typeface="Arial" panose="020B0604020202020204" pitchFamily="34" charset="0"/>
              </a:rPr>
              <a:t>Behavior</a:t>
            </a:r>
            <a:endParaRPr lang="en-US" sz="3200" dirty="0">
              <a:solidFill>
                <a:srgbClr val="011C9A"/>
              </a:solidFill>
              <a:latin typeface="Arial" panose="020B0604020202020204" pitchFamily="34" charset="0"/>
              <a:cs typeface="Arial" panose="020B0604020202020204" pitchFamily="34" charset="0"/>
            </a:endParaRPr>
          </a:p>
        </p:txBody>
      </p:sp>
      <p:sp>
        <p:nvSpPr>
          <p:cNvPr id="6" name="Rounded Rectangle 8"/>
          <p:cNvSpPr/>
          <p:nvPr/>
        </p:nvSpPr>
        <p:spPr>
          <a:xfrm>
            <a:off x="511134" y="2978796"/>
            <a:ext cx="2377440" cy="72000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smtClean="0">
                <a:latin typeface="Arial" panose="020B0604020202020204" pitchFamily="34" charset="0"/>
                <a:cs typeface="Arial" panose="020B0604020202020204" pitchFamily="34" charset="0"/>
              </a:rPr>
              <a:t>Spatial</a:t>
            </a:r>
            <a:r>
              <a:rPr lang="zh-CN" altLang="en-US" sz="2400" dirty="0" smtClean="0">
                <a:latin typeface="Arial" panose="020B0604020202020204" pitchFamily="34" charset="0"/>
                <a:cs typeface="Arial" panose="020B0604020202020204" pitchFamily="34" charset="0"/>
              </a:rPr>
              <a:t> </a:t>
            </a:r>
            <a:r>
              <a:rPr lang="en-US" altLang="zh-CN" sz="2400" dirty="0" smtClean="0">
                <a:latin typeface="Arial" panose="020B0604020202020204" pitchFamily="34" charset="0"/>
                <a:cs typeface="Arial" panose="020B0604020202020204" pitchFamily="34" charset="0"/>
              </a:rPr>
              <a:t>info:</a:t>
            </a:r>
          </a:p>
          <a:p>
            <a:pPr algn="ctr"/>
            <a:r>
              <a:rPr lang="en-US" altLang="zh-CN" sz="2400" dirty="0" smtClean="0">
                <a:solidFill>
                  <a:srgbClr val="FF0000"/>
                </a:solidFill>
                <a:latin typeface="Arial" panose="020B0604020202020204" pitchFamily="34" charset="0"/>
                <a:cs typeface="Arial" panose="020B0604020202020204" pitchFamily="34" charset="0"/>
              </a:rPr>
              <a:t>Multi-faceted</a:t>
            </a:r>
            <a:endParaRPr lang="en-US" sz="2400" dirty="0">
              <a:solidFill>
                <a:srgbClr val="FF0000"/>
              </a:solidFill>
              <a:latin typeface="Arial" panose="020B0604020202020204" pitchFamily="34" charset="0"/>
              <a:cs typeface="Arial" panose="020B0604020202020204" pitchFamily="34" charset="0"/>
            </a:endParaRPr>
          </a:p>
        </p:txBody>
      </p:sp>
      <p:sp>
        <p:nvSpPr>
          <p:cNvPr id="7" name="Rounded Rectangle 9"/>
          <p:cNvSpPr/>
          <p:nvPr/>
        </p:nvSpPr>
        <p:spPr>
          <a:xfrm>
            <a:off x="472480" y="4004118"/>
            <a:ext cx="2377440" cy="72000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smtClean="0">
                <a:latin typeface="Arial" panose="020B0604020202020204" pitchFamily="34" charset="0"/>
                <a:cs typeface="Arial" panose="020B0604020202020204" pitchFamily="34" charset="0"/>
              </a:rPr>
              <a:t>Temporal</a:t>
            </a:r>
            <a:r>
              <a:rPr lang="zh-CN" altLang="en-US" sz="2400" dirty="0" smtClean="0">
                <a:latin typeface="Arial" panose="020B0604020202020204" pitchFamily="34" charset="0"/>
                <a:cs typeface="Arial" panose="020B0604020202020204" pitchFamily="34" charset="0"/>
              </a:rPr>
              <a:t> </a:t>
            </a:r>
            <a:r>
              <a:rPr lang="en-US" altLang="zh-CN" sz="2400" dirty="0" smtClean="0">
                <a:latin typeface="Arial" panose="020B0604020202020204" pitchFamily="34" charset="0"/>
                <a:cs typeface="Arial" panose="020B0604020202020204" pitchFamily="34" charset="0"/>
              </a:rPr>
              <a:t>info:</a:t>
            </a:r>
          </a:p>
          <a:p>
            <a:pPr algn="ctr"/>
            <a:r>
              <a:rPr lang="en-US" sz="2400" dirty="0" smtClean="0">
                <a:solidFill>
                  <a:srgbClr val="FF0000"/>
                </a:solidFill>
                <a:latin typeface="Arial" panose="020B0604020202020204" pitchFamily="34" charset="0"/>
                <a:cs typeface="Arial" panose="020B0604020202020204" pitchFamily="34" charset="0"/>
              </a:rPr>
              <a:t>Dynamic</a:t>
            </a:r>
            <a:endParaRPr lang="en-US" sz="2400" dirty="0">
              <a:solidFill>
                <a:srgbClr val="FF0000"/>
              </a:solidFill>
              <a:latin typeface="Arial" panose="020B0604020202020204" pitchFamily="34" charset="0"/>
              <a:cs typeface="Arial" panose="020B0604020202020204" pitchFamily="34" charset="0"/>
            </a:endParaRPr>
          </a:p>
        </p:txBody>
      </p:sp>
      <p:sp>
        <p:nvSpPr>
          <p:cNvPr id="8" name="Rounded Rectangle 10"/>
          <p:cNvSpPr/>
          <p:nvPr/>
        </p:nvSpPr>
        <p:spPr>
          <a:xfrm>
            <a:off x="6176517" y="2892113"/>
            <a:ext cx="2377440" cy="109728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smtClean="0">
                <a:solidFill>
                  <a:srgbClr val="FF0000"/>
                </a:solidFill>
                <a:latin typeface="Arial" panose="020B0604020202020204" pitchFamily="34" charset="0"/>
                <a:cs typeface="Arial" panose="020B0604020202020204" pitchFamily="34" charset="0"/>
              </a:rPr>
              <a:t>Tensor sequence</a:t>
            </a:r>
            <a:endParaRPr lang="en-US" sz="2400" dirty="0">
              <a:solidFill>
                <a:srgbClr val="FF0000"/>
              </a:solidFill>
              <a:latin typeface="Arial" panose="020B0604020202020204" pitchFamily="34" charset="0"/>
              <a:cs typeface="Arial" panose="020B0604020202020204" pitchFamily="34" charset="0"/>
            </a:endParaRPr>
          </a:p>
        </p:txBody>
      </p:sp>
      <p:sp>
        <p:nvSpPr>
          <p:cNvPr id="9" name="Rounded Rectangle 11"/>
          <p:cNvSpPr/>
          <p:nvPr/>
        </p:nvSpPr>
        <p:spPr>
          <a:xfrm>
            <a:off x="6170167" y="4316465"/>
            <a:ext cx="2377440" cy="109728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smtClean="0">
                <a:solidFill>
                  <a:srgbClr val="FF0000"/>
                </a:solidFill>
                <a:latin typeface="Arial" panose="020B0604020202020204" pitchFamily="34" charset="0"/>
                <a:cs typeface="Arial" panose="020B0604020202020204" pitchFamily="34" charset="0"/>
              </a:rPr>
              <a:t>Decomposition &amp; Completion</a:t>
            </a:r>
            <a:endParaRPr lang="en-US" sz="2400" dirty="0" smtClean="0">
              <a:solidFill>
                <a:srgbClr val="FF0000"/>
              </a:solidFill>
              <a:latin typeface="Arial" panose="020B0604020202020204" pitchFamily="34" charset="0"/>
              <a:cs typeface="Arial" panose="020B0604020202020204" pitchFamily="34" charset="0"/>
            </a:endParaRPr>
          </a:p>
        </p:txBody>
      </p:sp>
      <p:cxnSp>
        <p:nvCxnSpPr>
          <p:cNvPr id="10" name="Elbow Connector 12"/>
          <p:cNvCxnSpPr>
            <a:stCxn id="10" idx="1"/>
          </p:cNvCxnSpPr>
          <p:nvPr/>
        </p:nvCxnSpPr>
        <p:spPr>
          <a:xfrm rot="10800000" flipH="1">
            <a:off x="472480" y="3338796"/>
            <a:ext cx="38654" cy="1025322"/>
          </a:xfrm>
          <a:prstGeom prst="bentConnector3">
            <a:avLst>
              <a:gd name="adj1" fmla="val -59140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Elbow Connector 14"/>
          <p:cNvCxnSpPr>
            <a:stCxn id="10" idx="3"/>
          </p:cNvCxnSpPr>
          <p:nvPr/>
        </p:nvCxnSpPr>
        <p:spPr>
          <a:xfrm flipV="1">
            <a:off x="2849920" y="3338796"/>
            <a:ext cx="38654" cy="1025322"/>
          </a:xfrm>
          <a:prstGeom prst="bentConnector3">
            <a:avLst>
              <a:gd name="adj1" fmla="val 69140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5"/>
          <p:cNvCxnSpPr/>
          <p:nvPr/>
        </p:nvCxnSpPr>
        <p:spPr>
          <a:xfrm>
            <a:off x="2889366" y="3326944"/>
            <a:ext cx="3270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Elbow Connector 16"/>
          <p:cNvCxnSpPr/>
          <p:nvPr/>
        </p:nvCxnSpPr>
        <p:spPr>
          <a:xfrm rot="10800000">
            <a:off x="6159777" y="3326944"/>
            <a:ext cx="10389" cy="1780337"/>
          </a:xfrm>
          <a:prstGeom prst="bentConnector3">
            <a:avLst>
              <a:gd name="adj1" fmla="val 2565519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7"/>
          <p:cNvSpPr/>
          <p:nvPr/>
        </p:nvSpPr>
        <p:spPr>
          <a:xfrm>
            <a:off x="3283685" y="4380333"/>
            <a:ext cx="2743200" cy="45720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dirty="0" smtClean="0">
                <a:solidFill>
                  <a:srgbClr val="7030A0"/>
                </a:solidFill>
                <a:cs typeface="Arial" panose="020B0604020202020204" pitchFamily="34" charset="0"/>
              </a:rPr>
              <a:t>Pattern discovery</a:t>
            </a:r>
            <a:endParaRPr lang="en-US" sz="2800" dirty="0" smtClean="0">
              <a:solidFill>
                <a:srgbClr val="7030A0"/>
              </a:solidFill>
              <a:cs typeface="Arial" panose="020B0604020202020204" pitchFamily="34" charset="0"/>
            </a:endParaRPr>
          </a:p>
        </p:txBody>
      </p:sp>
      <p:sp>
        <p:nvSpPr>
          <p:cNvPr id="15" name="Rectangle 18"/>
          <p:cNvSpPr/>
          <p:nvPr/>
        </p:nvSpPr>
        <p:spPr>
          <a:xfrm>
            <a:off x="3192245" y="5356086"/>
            <a:ext cx="2926080" cy="45720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dirty="0" smtClean="0">
                <a:solidFill>
                  <a:srgbClr val="7030A0"/>
                </a:solidFill>
                <a:cs typeface="Arial" panose="020B0604020202020204" pitchFamily="34" charset="0"/>
              </a:rPr>
              <a:t>Behavior prediction</a:t>
            </a:r>
            <a:endParaRPr lang="en-US" sz="2800" dirty="0" smtClean="0">
              <a:solidFill>
                <a:srgbClr val="7030A0"/>
              </a:solidFill>
              <a:cs typeface="Arial" panose="020B0604020202020204" pitchFamily="34" charset="0"/>
            </a:endParaRPr>
          </a:p>
        </p:txBody>
      </p:sp>
      <p:sp>
        <p:nvSpPr>
          <p:cNvPr id="16" name="Rectangle 19"/>
          <p:cNvSpPr/>
          <p:nvPr/>
        </p:nvSpPr>
        <p:spPr>
          <a:xfrm>
            <a:off x="3564331" y="2586194"/>
            <a:ext cx="2163720" cy="45720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dirty="0" smtClean="0">
                <a:solidFill>
                  <a:srgbClr val="7030A0"/>
                </a:solidFill>
                <a:cs typeface="Arial" panose="020B0604020202020204" pitchFamily="34" charset="0"/>
              </a:rPr>
              <a:t>Behavior modeling</a:t>
            </a:r>
            <a:endParaRPr lang="en-US" sz="2800" dirty="0" smtClean="0">
              <a:solidFill>
                <a:srgbClr val="7030A0"/>
              </a:solidFill>
              <a:cs typeface="Arial" panose="020B0604020202020204" pitchFamily="34" charset="0"/>
            </a:endParaRPr>
          </a:p>
        </p:txBody>
      </p:sp>
      <p:sp>
        <p:nvSpPr>
          <p:cNvPr id="17" name="Rectangle 20"/>
          <p:cNvSpPr/>
          <p:nvPr/>
        </p:nvSpPr>
        <p:spPr>
          <a:xfrm>
            <a:off x="3433317" y="1831564"/>
            <a:ext cx="2450286" cy="4233964"/>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21"/>
          <p:cNvSpPr/>
          <p:nvPr/>
        </p:nvSpPr>
        <p:spPr>
          <a:xfrm>
            <a:off x="3564331" y="1528064"/>
            <a:ext cx="1385438" cy="533646"/>
          </a:xfrm>
          <a:prstGeom prst="rect">
            <a:avLst/>
          </a:prstGeom>
          <a:solidFill>
            <a:schemeClr val="bg1"/>
          </a:solid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3200" dirty="0" smtClean="0">
                <a:solidFill>
                  <a:srgbClr val="011C9A"/>
                </a:solidFill>
                <a:latin typeface="Arial" panose="020B0604020202020204" pitchFamily="34" charset="0"/>
                <a:cs typeface="Arial" panose="020B0604020202020204" pitchFamily="34" charset="0"/>
              </a:rPr>
              <a:t>Tasks</a:t>
            </a:r>
            <a:endParaRPr lang="en-US" sz="3200" dirty="0" smtClean="0">
              <a:solidFill>
                <a:srgbClr val="011C9A"/>
              </a:solidFill>
              <a:latin typeface="Arial" panose="020B0604020202020204" pitchFamily="34" charset="0"/>
              <a:cs typeface="Arial" panose="020B0604020202020204" pitchFamily="34" charset="0"/>
            </a:endParaRPr>
          </a:p>
        </p:txBody>
      </p:sp>
      <p:sp>
        <p:nvSpPr>
          <p:cNvPr id="19" name="立方体 17"/>
          <p:cNvSpPr/>
          <p:nvPr/>
        </p:nvSpPr>
        <p:spPr>
          <a:xfrm>
            <a:off x="6813385" y="1399399"/>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20" name="TextBox 90"/>
          <p:cNvSpPr txBox="1"/>
          <p:nvPr/>
        </p:nvSpPr>
        <p:spPr>
          <a:xfrm>
            <a:off x="6837553" y="2448451"/>
            <a:ext cx="78739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Place</a:t>
            </a:r>
            <a:endParaRPr lang="zh-CN" altLang="en-US" b="1" dirty="0">
              <a:latin typeface="Arial" panose="020B0604020202020204" pitchFamily="34" charset="0"/>
              <a:cs typeface="Arial" panose="020B0604020202020204" pitchFamily="34" charset="0"/>
            </a:endParaRPr>
          </a:p>
        </p:txBody>
      </p:sp>
      <p:sp>
        <p:nvSpPr>
          <p:cNvPr id="21" name="TextBox 91"/>
          <p:cNvSpPr txBox="1"/>
          <p:nvPr/>
        </p:nvSpPr>
        <p:spPr>
          <a:xfrm rot="16200000">
            <a:off x="6010601" y="1816626"/>
            <a:ext cx="123623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Who post</a:t>
            </a:r>
            <a:endParaRPr lang="zh-CN" altLang="en-US" b="1" dirty="0">
              <a:latin typeface="Arial" panose="020B0604020202020204" pitchFamily="34" charset="0"/>
              <a:cs typeface="Arial" panose="020B0604020202020204" pitchFamily="34" charset="0"/>
            </a:endParaRPr>
          </a:p>
        </p:txBody>
      </p:sp>
      <p:sp>
        <p:nvSpPr>
          <p:cNvPr id="22" name="TextBox 92"/>
          <p:cNvSpPr txBox="1"/>
          <p:nvPr/>
        </p:nvSpPr>
        <p:spPr>
          <a:xfrm rot="18680522">
            <a:off x="7620305" y="2133309"/>
            <a:ext cx="64203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Text</a:t>
            </a:r>
            <a:endParaRPr lang="zh-CN" altLang="en-US" b="1" dirty="0">
              <a:latin typeface="Arial" panose="020B0604020202020204" pitchFamily="34" charset="0"/>
              <a:cs typeface="Arial" panose="020B0604020202020204" pitchFamily="34" charset="0"/>
            </a:endParaRPr>
          </a:p>
        </p:txBody>
      </p:sp>
      <p:sp>
        <p:nvSpPr>
          <p:cNvPr id="23" name="TextBox 94"/>
          <p:cNvSpPr txBox="1"/>
          <p:nvPr/>
        </p:nvSpPr>
        <p:spPr>
          <a:xfrm>
            <a:off x="7941323" y="1539094"/>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cxnSp>
        <p:nvCxnSpPr>
          <p:cNvPr id="24" name="直接连接符 14"/>
          <p:cNvCxnSpPr/>
          <p:nvPr/>
        </p:nvCxnSpPr>
        <p:spPr>
          <a:xfrm>
            <a:off x="6253553" y="1876421"/>
            <a:ext cx="55584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cxnSp>
        <p:nvCxnSpPr>
          <p:cNvPr id="25" name="直接连接符 18"/>
          <p:cNvCxnSpPr/>
          <p:nvPr/>
        </p:nvCxnSpPr>
        <p:spPr>
          <a:xfrm>
            <a:off x="7821497" y="1876421"/>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26" name="立方体 17"/>
          <p:cNvSpPr/>
          <p:nvPr/>
        </p:nvSpPr>
        <p:spPr>
          <a:xfrm>
            <a:off x="5984160" y="5486812"/>
            <a:ext cx="596117" cy="578716"/>
          </a:xfrm>
          <a:prstGeom prst="cub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27" name="立方体 97"/>
          <p:cNvSpPr/>
          <p:nvPr/>
        </p:nvSpPr>
        <p:spPr>
          <a:xfrm>
            <a:off x="7053750" y="5486812"/>
            <a:ext cx="354522" cy="578716"/>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b="1" baseline="30000" dirty="0">
              <a:latin typeface="+mn-ea"/>
            </a:endParaRPr>
          </a:p>
        </p:txBody>
      </p:sp>
      <p:sp>
        <p:nvSpPr>
          <p:cNvPr id="28" name="立方体 98"/>
          <p:cNvSpPr/>
          <p:nvPr/>
        </p:nvSpPr>
        <p:spPr>
          <a:xfrm>
            <a:off x="7768312" y="5486812"/>
            <a:ext cx="354522" cy="578716"/>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b="1" baseline="30000" dirty="0">
              <a:latin typeface="+mn-ea"/>
            </a:endParaRPr>
          </a:p>
        </p:txBody>
      </p:sp>
      <p:sp>
        <p:nvSpPr>
          <p:cNvPr id="29" name="Rectangle 38"/>
          <p:cNvSpPr/>
          <p:nvPr/>
        </p:nvSpPr>
        <p:spPr>
          <a:xfrm>
            <a:off x="7408272" y="5599027"/>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x</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立方体 101"/>
          <p:cNvSpPr/>
          <p:nvPr/>
        </p:nvSpPr>
        <p:spPr>
          <a:xfrm>
            <a:off x="8509539" y="5486812"/>
            <a:ext cx="354522" cy="578716"/>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b="1" baseline="30000" dirty="0">
              <a:latin typeface="+mn-ea"/>
            </a:endParaRPr>
          </a:p>
        </p:txBody>
      </p:sp>
      <p:sp>
        <p:nvSpPr>
          <p:cNvPr id="31" name="Rectangle 40"/>
          <p:cNvSpPr/>
          <p:nvPr/>
        </p:nvSpPr>
        <p:spPr>
          <a:xfrm>
            <a:off x="8149499" y="5599027"/>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x</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2" name="Rectangle 41"/>
          <p:cNvSpPr/>
          <p:nvPr/>
        </p:nvSpPr>
        <p:spPr>
          <a:xfrm>
            <a:off x="6635792" y="5627015"/>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38"/>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17715113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Challenges:</a:t>
            </a:r>
            <a:r>
              <a:rPr lang="zh-CN" altLang="en-US" dirty="0" smtClean="0"/>
              <a:t> </a:t>
            </a:r>
            <a:r>
              <a:rPr lang="en-US" altLang="zh-CN" dirty="0" err="1" smtClean="0"/>
              <a:t>Sparsity</a:t>
            </a:r>
            <a:r>
              <a:rPr lang="zh-CN" altLang="en-US" dirty="0" smtClean="0"/>
              <a:t> </a:t>
            </a:r>
            <a:r>
              <a:rPr lang="en-US" altLang="zh-CN" dirty="0" smtClean="0"/>
              <a:t>and</a:t>
            </a:r>
            <a:r>
              <a:rPr lang="zh-CN" altLang="en-US" dirty="0" smtClean="0"/>
              <a:t> </a:t>
            </a:r>
            <a:r>
              <a:rPr lang="en-US" altLang="zh-CN" dirty="0" smtClean="0"/>
              <a:t>Complexity</a:t>
            </a:r>
            <a:endParaRPr lang="en-US" dirty="0"/>
          </a:p>
        </p:txBody>
      </p:sp>
      <p:sp>
        <p:nvSpPr>
          <p:cNvPr id="3" name="Content Placeholder 2"/>
          <p:cNvSpPr>
            <a:spLocks noGrp="1"/>
          </p:cNvSpPr>
          <p:nvPr>
            <p:ph idx="1"/>
          </p:nvPr>
        </p:nvSpPr>
        <p:spPr/>
        <p:txBody>
          <a:bodyPr>
            <a:normAutofit/>
          </a:bodyPr>
          <a:lstStyle/>
          <a:p>
            <a:r>
              <a:rPr lang="en-US" altLang="zh-CN" sz="2800" dirty="0" smtClean="0"/>
              <a:t>Addressing</a:t>
            </a:r>
            <a:r>
              <a:rPr lang="zh-CN" altLang="en-US" sz="2800" dirty="0" smtClean="0"/>
              <a:t> </a:t>
            </a:r>
            <a:r>
              <a:rPr lang="en-US" altLang="zh-CN" sz="2800" dirty="0" err="1" smtClean="0">
                <a:solidFill>
                  <a:srgbClr val="FF0000"/>
                </a:solidFill>
              </a:rPr>
              <a:t>sparsity</a:t>
            </a:r>
            <a:r>
              <a:rPr lang="en-US" altLang="zh-CN" sz="2800" dirty="0" smtClean="0"/>
              <a:t>:</a:t>
            </a:r>
            <a:r>
              <a:rPr lang="zh-CN" altLang="en-US" sz="2800" dirty="0" smtClean="0"/>
              <a:t> </a:t>
            </a:r>
            <a:r>
              <a:rPr lang="en-US" altLang="zh-CN" sz="2800" i="1" dirty="0" smtClean="0">
                <a:solidFill>
                  <a:srgbClr val="011C9A"/>
                </a:solidFill>
              </a:rPr>
              <a:t>Flexible</a:t>
            </a:r>
            <a:r>
              <a:rPr lang="zh-CN" altLang="en-US" sz="2800" i="1" dirty="0" smtClean="0">
                <a:solidFill>
                  <a:srgbClr val="011C9A"/>
                </a:solidFill>
              </a:rPr>
              <a:t> </a:t>
            </a:r>
            <a:r>
              <a:rPr lang="en-US" altLang="zh-CN" sz="2800" i="1" dirty="0" smtClean="0">
                <a:solidFill>
                  <a:srgbClr val="011C9A"/>
                </a:solidFill>
              </a:rPr>
              <a:t>regularization</a:t>
            </a:r>
            <a:r>
              <a:rPr lang="zh-CN" altLang="en-US" sz="2800" i="1" dirty="0" smtClean="0">
                <a:solidFill>
                  <a:srgbClr val="011C9A"/>
                </a:solidFill>
              </a:rPr>
              <a:t> </a:t>
            </a:r>
            <a:r>
              <a:rPr lang="en-US" altLang="zh-CN" sz="2800" i="1" dirty="0" smtClean="0">
                <a:solidFill>
                  <a:srgbClr val="011C9A"/>
                </a:solidFill>
              </a:rPr>
              <a:t>with</a:t>
            </a:r>
            <a:r>
              <a:rPr lang="zh-CN" altLang="en-US" sz="2800" i="1" dirty="0" smtClean="0">
                <a:solidFill>
                  <a:srgbClr val="011C9A"/>
                </a:solidFill>
              </a:rPr>
              <a:t> </a:t>
            </a:r>
            <a:r>
              <a:rPr lang="en-US" altLang="zh-CN" sz="2800" i="1" dirty="0" smtClean="0">
                <a:solidFill>
                  <a:srgbClr val="011C9A"/>
                </a:solidFill>
              </a:rPr>
              <a:t>auxiliary</a:t>
            </a:r>
            <a:r>
              <a:rPr lang="zh-CN" altLang="en-US" sz="2800" i="1" dirty="0" smtClean="0">
                <a:solidFill>
                  <a:srgbClr val="011C9A"/>
                </a:solidFill>
              </a:rPr>
              <a:t> </a:t>
            </a:r>
            <a:r>
              <a:rPr lang="en-US" altLang="zh-CN" sz="2800" i="1" dirty="0" smtClean="0">
                <a:solidFill>
                  <a:srgbClr val="011C9A"/>
                </a:solidFill>
              </a:rPr>
              <a:t>data</a:t>
            </a:r>
            <a:endParaRPr lang="zh-CN" altLang="en-US" sz="2800" i="1" dirty="0" smtClean="0">
              <a:solidFill>
                <a:srgbClr val="011C9A"/>
              </a:solidFill>
            </a:endParaRPr>
          </a:p>
          <a:p>
            <a:r>
              <a:rPr lang="en-US" altLang="zh-CN" sz="2800" dirty="0" smtClean="0"/>
              <a:t>Addressing</a:t>
            </a:r>
            <a:r>
              <a:rPr lang="zh-CN" altLang="en-US" sz="2800" dirty="0" smtClean="0"/>
              <a:t> </a:t>
            </a:r>
            <a:r>
              <a:rPr lang="en-US" altLang="zh-CN" sz="2800" dirty="0" smtClean="0">
                <a:solidFill>
                  <a:srgbClr val="FF0000"/>
                </a:solidFill>
              </a:rPr>
              <a:t>high</a:t>
            </a:r>
            <a:r>
              <a:rPr lang="zh-CN" altLang="en-US" sz="2800" dirty="0" smtClean="0">
                <a:solidFill>
                  <a:srgbClr val="FF0000"/>
                </a:solidFill>
              </a:rPr>
              <a:t> </a:t>
            </a:r>
            <a:r>
              <a:rPr lang="en-US" altLang="zh-CN" sz="2800" dirty="0" smtClean="0">
                <a:solidFill>
                  <a:srgbClr val="FF0000"/>
                </a:solidFill>
              </a:rPr>
              <a:t>complexity</a:t>
            </a:r>
            <a:r>
              <a:rPr lang="en-US" altLang="zh-CN" sz="2800" dirty="0" smtClean="0"/>
              <a:t>:</a:t>
            </a:r>
            <a:r>
              <a:rPr lang="zh-CN" altLang="en-US" sz="2800" dirty="0" smtClean="0"/>
              <a:t> </a:t>
            </a:r>
            <a:r>
              <a:rPr lang="en-US" altLang="zh-CN" sz="2800" i="1" dirty="0" smtClean="0">
                <a:solidFill>
                  <a:srgbClr val="011C9A"/>
                </a:solidFill>
              </a:rPr>
              <a:t>Incremental</a:t>
            </a:r>
            <a:r>
              <a:rPr lang="zh-CN" altLang="en-US" sz="2800" i="1" dirty="0" smtClean="0">
                <a:solidFill>
                  <a:srgbClr val="011C9A"/>
                </a:solidFill>
              </a:rPr>
              <a:t> </a:t>
            </a:r>
            <a:r>
              <a:rPr lang="en-US" altLang="zh-CN" sz="2800" i="1" dirty="0" smtClean="0">
                <a:solidFill>
                  <a:srgbClr val="011C9A"/>
                </a:solidFill>
              </a:rPr>
              <a:t>updates</a:t>
            </a:r>
            <a:r>
              <a:rPr lang="zh-CN" altLang="en-US" sz="2800" i="1" dirty="0" smtClean="0">
                <a:solidFill>
                  <a:srgbClr val="011C9A"/>
                </a:solidFill>
              </a:rPr>
              <a:t> </a:t>
            </a:r>
            <a:r>
              <a:rPr lang="en-US" altLang="zh-CN" sz="2800" i="1" dirty="0" smtClean="0">
                <a:solidFill>
                  <a:srgbClr val="011C9A"/>
                </a:solidFill>
              </a:rPr>
              <a:t>for</a:t>
            </a:r>
            <a:r>
              <a:rPr lang="zh-CN" altLang="en-US" sz="2800" i="1" dirty="0" smtClean="0">
                <a:solidFill>
                  <a:srgbClr val="011C9A"/>
                </a:solidFill>
              </a:rPr>
              <a:t> </a:t>
            </a:r>
            <a:r>
              <a:rPr lang="en-US" altLang="zh-CN" sz="2800" i="1" dirty="0" smtClean="0">
                <a:solidFill>
                  <a:srgbClr val="011C9A"/>
                </a:solidFill>
              </a:rPr>
              <a:t>projection</a:t>
            </a:r>
            <a:r>
              <a:rPr lang="zh-CN" altLang="en-US" sz="2800" i="1" dirty="0" smtClean="0">
                <a:solidFill>
                  <a:srgbClr val="011C9A"/>
                </a:solidFill>
              </a:rPr>
              <a:t> </a:t>
            </a:r>
            <a:r>
              <a:rPr lang="en-US" altLang="zh-CN" sz="2800" i="1" dirty="0" smtClean="0">
                <a:solidFill>
                  <a:srgbClr val="011C9A"/>
                </a:solidFill>
              </a:rPr>
              <a:t>matrix</a:t>
            </a:r>
            <a:endParaRPr lang="en-US" sz="2800" i="1"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74</a:t>
            </a:fld>
            <a:endParaRPr lang="en-US"/>
          </a:p>
        </p:txBody>
      </p:sp>
      <p:cxnSp>
        <p:nvCxnSpPr>
          <p:cNvPr id="5" name="直接连接符 14"/>
          <p:cNvCxnSpPr/>
          <p:nvPr/>
        </p:nvCxnSpPr>
        <p:spPr>
          <a:xfrm>
            <a:off x="585616" y="4263805"/>
            <a:ext cx="92948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6" name="立方体 15"/>
          <p:cNvSpPr/>
          <p:nvPr/>
        </p:nvSpPr>
        <p:spPr>
          <a:xfrm>
            <a:off x="1608908" y="3707833"/>
            <a:ext cx="144016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立方体 16"/>
          <p:cNvSpPr/>
          <p:nvPr/>
        </p:nvSpPr>
        <p:spPr>
          <a:xfrm>
            <a:off x="1176860" y="4122850"/>
            <a:ext cx="1243980" cy="106286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立方体 17"/>
          <p:cNvSpPr/>
          <p:nvPr/>
        </p:nvSpPr>
        <p:spPr>
          <a:xfrm>
            <a:off x="816820" y="4530989"/>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9" name="直接连接符 18"/>
          <p:cNvCxnSpPr/>
          <p:nvPr/>
        </p:nvCxnSpPr>
        <p:spPr>
          <a:xfrm>
            <a:off x="3049068" y="4259365"/>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081517" y="4275791"/>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11" name="TextBox 10"/>
          <p:cNvSpPr txBox="1"/>
          <p:nvPr/>
        </p:nvSpPr>
        <p:spPr>
          <a:xfrm>
            <a:off x="736448" y="5502674"/>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12" name="TextBox 11"/>
          <p:cNvSpPr txBox="1"/>
          <p:nvPr/>
        </p:nvSpPr>
        <p:spPr>
          <a:xfrm rot="16200000">
            <a:off x="381532" y="5133342"/>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13" name="TextBox 12"/>
          <p:cNvSpPr txBox="1"/>
          <p:nvPr/>
        </p:nvSpPr>
        <p:spPr>
          <a:xfrm>
            <a:off x="1713123" y="5318008"/>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14" name="TextBox 13"/>
          <p:cNvSpPr txBox="1"/>
          <p:nvPr/>
        </p:nvSpPr>
        <p:spPr>
          <a:xfrm>
            <a:off x="2246248" y="4947189"/>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15" name="TextBox 14"/>
          <p:cNvSpPr txBox="1"/>
          <p:nvPr/>
        </p:nvSpPr>
        <p:spPr>
          <a:xfrm>
            <a:off x="2912240" y="4522194"/>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cxnSp>
        <p:nvCxnSpPr>
          <p:cNvPr id="16" name="直接连接符 25"/>
          <p:cNvCxnSpPr/>
          <p:nvPr/>
        </p:nvCxnSpPr>
        <p:spPr>
          <a:xfrm>
            <a:off x="6000027" y="5080383"/>
            <a:ext cx="842292"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17" name="立方体 26"/>
          <p:cNvSpPr/>
          <p:nvPr/>
        </p:nvSpPr>
        <p:spPr>
          <a:xfrm>
            <a:off x="6301279" y="4528851"/>
            <a:ext cx="108208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立方体 27"/>
          <p:cNvSpPr/>
          <p:nvPr/>
        </p:nvSpPr>
        <p:spPr>
          <a:xfrm>
            <a:off x="7242295" y="4528851"/>
            <a:ext cx="360040" cy="1079376"/>
          </a:xfrm>
          <a:prstGeom prst="cube">
            <a:avLst>
              <a:gd name="adj" fmla="val 7438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立方体 28"/>
          <p:cNvSpPr/>
          <p:nvPr/>
        </p:nvSpPr>
        <p:spPr>
          <a:xfrm>
            <a:off x="7455367" y="4528851"/>
            <a:ext cx="360040" cy="1079376"/>
          </a:xfrm>
          <a:prstGeom prst="cube">
            <a:avLst>
              <a:gd name="adj" fmla="val 7438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立方体 29"/>
          <p:cNvSpPr/>
          <p:nvPr/>
        </p:nvSpPr>
        <p:spPr>
          <a:xfrm>
            <a:off x="7655231" y="4528851"/>
            <a:ext cx="360040" cy="1079376"/>
          </a:xfrm>
          <a:prstGeom prst="cube">
            <a:avLst>
              <a:gd name="adj" fmla="val 7438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1" name="直接连接符 30"/>
          <p:cNvCxnSpPr/>
          <p:nvPr/>
        </p:nvCxnSpPr>
        <p:spPr>
          <a:xfrm>
            <a:off x="7835251" y="5068911"/>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8027645" y="5082881"/>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23" name="TextBox 22"/>
          <p:cNvSpPr txBox="1"/>
          <p:nvPr/>
        </p:nvSpPr>
        <p:spPr>
          <a:xfrm>
            <a:off x="6199196" y="5505486"/>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24" name="TextBox 23"/>
          <p:cNvSpPr txBox="1"/>
          <p:nvPr/>
        </p:nvSpPr>
        <p:spPr>
          <a:xfrm rot="16200000">
            <a:off x="5844280" y="5167126"/>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25" name="TextBox 24"/>
          <p:cNvSpPr txBox="1"/>
          <p:nvPr/>
        </p:nvSpPr>
        <p:spPr>
          <a:xfrm>
            <a:off x="7019207" y="5675868"/>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26" name="TextBox 25"/>
          <p:cNvSpPr txBox="1"/>
          <p:nvPr/>
        </p:nvSpPr>
        <p:spPr>
          <a:xfrm>
            <a:off x="7316677" y="5675868"/>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27" name="TextBox 26"/>
          <p:cNvSpPr txBox="1"/>
          <p:nvPr/>
        </p:nvSpPr>
        <p:spPr>
          <a:xfrm>
            <a:off x="7620492" y="5675868"/>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sp>
        <p:nvSpPr>
          <p:cNvPr id="28" name="下箭头 46"/>
          <p:cNvSpPr/>
          <p:nvPr/>
        </p:nvSpPr>
        <p:spPr>
          <a:xfrm rot="16200000">
            <a:off x="4105094" y="4542828"/>
            <a:ext cx="394936" cy="6564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29" name="立方体 34"/>
          <p:cNvSpPr/>
          <p:nvPr/>
        </p:nvSpPr>
        <p:spPr>
          <a:xfrm>
            <a:off x="6086895" y="3282397"/>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立方体 35"/>
          <p:cNvSpPr/>
          <p:nvPr/>
        </p:nvSpPr>
        <p:spPr>
          <a:xfrm>
            <a:off x="7118937" y="3282397"/>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TextBox 30"/>
          <p:cNvSpPr txBox="1"/>
          <p:nvPr/>
        </p:nvSpPr>
        <p:spPr>
          <a:xfrm>
            <a:off x="7978799" y="3421767"/>
            <a:ext cx="415498" cy="369332"/>
          </a:xfrm>
          <a:prstGeom prst="rect">
            <a:avLst/>
          </a:prstGeom>
          <a:noFill/>
        </p:spPr>
        <p:txBody>
          <a:bodyPr wrap="none" rtlCol="0">
            <a:spAutoFit/>
          </a:bodyPr>
          <a:lstStyle/>
          <a:p>
            <a:r>
              <a:rPr lang="en-US" altLang="zh-CN" b="1" dirty="0" smtClean="0">
                <a:cs typeface="Times New Roman" panose="02020603050405020304" pitchFamily="18" charset="0"/>
              </a:rPr>
              <a:t>…</a:t>
            </a:r>
            <a:endParaRPr lang="zh-CN" altLang="en-US" b="1" dirty="0">
              <a:cs typeface="Times New Roman" panose="02020603050405020304" pitchFamily="18" charset="0"/>
            </a:endParaRPr>
          </a:p>
        </p:txBody>
      </p:sp>
      <p:sp>
        <p:nvSpPr>
          <p:cNvPr id="32" name="TextBox 31"/>
          <p:cNvSpPr txBox="1"/>
          <p:nvPr/>
        </p:nvSpPr>
        <p:spPr>
          <a:xfrm>
            <a:off x="6015160" y="3816538"/>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33" name="TextBox 32"/>
          <p:cNvSpPr txBox="1"/>
          <p:nvPr/>
        </p:nvSpPr>
        <p:spPr>
          <a:xfrm rot="16200000">
            <a:off x="5621004" y="3512608"/>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34" name="TextBox 33"/>
          <p:cNvSpPr txBox="1"/>
          <p:nvPr/>
        </p:nvSpPr>
        <p:spPr>
          <a:xfrm rot="16200000">
            <a:off x="6676240" y="3492933"/>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35" name="TextBox 34"/>
          <p:cNvSpPr txBox="1"/>
          <p:nvPr/>
        </p:nvSpPr>
        <p:spPr>
          <a:xfrm>
            <a:off x="7061564" y="3844937"/>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cxnSp>
        <p:nvCxnSpPr>
          <p:cNvPr id="36" name="直接连接符 41"/>
          <p:cNvCxnSpPr/>
          <p:nvPr/>
        </p:nvCxnSpPr>
        <p:spPr>
          <a:xfrm>
            <a:off x="6551274" y="4074485"/>
            <a:ext cx="269877" cy="288032"/>
          </a:xfrm>
          <a:prstGeom prst="line">
            <a:avLst/>
          </a:prstGeom>
          <a:ln>
            <a:tailEnd type="stealth" w="lg" len="lg"/>
          </a:ln>
        </p:spPr>
        <p:style>
          <a:lnRef idx="2">
            <a:schemeClr val="dk1"/>
          </a:lnRef>
          <a:fillRef idx="0">
            <a:schemeClr val="dk1"/>
          </a:fillRef>
          <a:effectRef idx="1">
            <a:schemeClr val="dk1"/>
          </a:effectRef>
          <a:fontRef idx="minor">
            <a:schemeClr val="tx1"/>
          </a:fontRef>
        </p:style>
      </p:cxnSp>
      <p:cxnSp>
        <p:nvCxnSpPr>
          <p:cNvPr id="37" name="直接连接符 42"/>
          <p:cNvCxnSpPr/>
          <p:nvPr/>
        </p:nvCxnSpPr>
        <p:spPr>
          <a:xfrm flipH="1">
            <a:off x="6887884" y="4029603"/>
            <a:ext cx="173680" cy="332914"/>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38" name="Rectangle 37"/>
          <p:cNvSpPr/>
          <p:nvPr/>
        </p:nvSpPr>
        <p:spPr>
          <a:xfrm>
            <a:off x="3560935" y="3403837"/>
            <a:ext cx="2241319" cy="830997"/>
          </a:xfrm>
          <a:prstGeom prst="rect">
            <a:avLst/>
          </a:prstGeom>
        </p:spPr>
        <p:txBody>
          <a:bodyPr wrap="none">
            <a:spAutoFit/>
          </a:bodyPr>
          <a:lstStyle/>
          <a:p>
            <a:r>
              <a:rPr lang="en-US" altLang="zh-CN" sz="2400" dirty="0" smtClean="0">
                <a:solidFill>
                  <a:srgbClr val="FF0000"/>
                </a:solidFill>
              </a:rPr>
              <a:t>Regularization:</a:t>
            </a:r>
            <a:endParaRPr lang="zh-CN" altLang="en-US" sz="2400" dirty="0" smtClean="0">
              <a:solidFill>
                <a:srgbClr val="FF0000"/>
              </a:solidFill>
            </a:endParaRPr>
          </a:p>
          <a:p>
            <a:r>
              <a:rPr lang="en-US" altLang="zh-CN" sz="2400" dirty="0" smtClean="0">
                <a:solidFill>
                  <a:srgbClr val="FF0000"/>
                </a:solidFill>
              </a:rPr>
              <a:t>Social</a:t>
            </a:r>
            <a:r>
              <a:rPr lang="zh-CN" altLang="en-US" sz="2400" dirty="0" smtClean="0">
                <a:solidFill>
                  <a:srgbClr val="FF0000"/>
                </a:solidFill>
              </a:rPr>
              <a:t> </a:t>
            </a:r>
            <a:r>
              <a:rPr lang="en-US" altLang="zh-CN" sz="2400" dirty="0" smtClean="0">
                <a:solidFill>
                  <a:srgbClr val="FF0000"/>
                </a:solidFill>
              </a:rPr>
              <a:t>context</a:t>
            </a:r>
            <a:endParaRPr lang="zh-CN" altLang="en-US" sz="2400" dirty="0" smtClean="0">
              <a:solidFill>
                <a:srgbClr val="FF0000"/>
              </a:solidFill>
            </a:endParaRPr>
          </a:p>
        </p:txBody>
      </p:sp>
      <p:cxnSp>
        <p:nvCxnSpPr>
          <p:cNvPr id="39" name="Straight Arrow Connector 38"/>
          <p:cNvCxnSpPr/>
          <p:nvPr/>
        </p:nvCxnSpPr>
        <p:spPr>
          <a:xfrm flipV="1">
            <a:off x="5633672" y="3773688"/>
            <a:ext cx="690458" cy="147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116741033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6530" y="1229814"/>
            <a:ext cx="6190939" cy="4952752"/>
          </a:xfrm>
          <a:prstGeom prst="rect">
            <a:avLst/>
          </a:prstGeom>
        </p:spPr>
      </p:pic>
      <p:sp>
        <p:nvSpPr>
          <p:cNvPr id="2" name="Title 1"/>
          <p:cNvSpPr>
            <a:spLocks noGrp="1"/>
          </p:cNvSpPr>
          <p:nvPr>
            <p:ph type="title"/>
          </p:nvPr>
        </p:nvSpPr>
        <p:spPr/>
        <p:txBody>
          <a:bodyPr>
            <a:noAutofit/>
          </a:bodyPr>
          <a:lstStyle/>
          <a:p>
            <a:r>
              <a:rPr lang="en-US" altLang="zh-CN" sz="3600" dirty="0" smtClean="0"/>
              <a:t>Flexible</a:t>
            </a:r>
            <a:r>
              <a:rPr lang="zh-CN" altLang="en-US" sz="3600" dirty="0" smtClean="0"/>
              <a:t> </a:t>
            </a:r>
            <a:r>
              <a:rPr lang="en-US" altLang="zh-CN" sz="3600" dirty="0" smtClean="0"/>
              <a:t>Evolutionary</a:t>
            </a:r>
            <a:r>
              <a:rPr lang="zh-CN" altLang="en-US" sz="3600" dirty="0" smtClean="0"/>
              <a:t> </a:t>
            </a:r>
            <a:r>
              <a:rPr lang="en-US" altLang="zh-CN" sz="3600" dirty="0" smtClean="0"/>
              <a:t>Multi-faceted</a:t>
            </a:r>
            <a:r>
              <a:rPr lang="zh-CN" altLang="en-US" sz="3600" dirty="0" smtClean="0"/>
              <a:t> </a:t>
            </a:r>
            <a:r>
              <a:rPr lang="en-US" altLang="zh-CN" sz="3600" dirty="0" smtClean="0"/>
              <a:t>Analysis</a:t>
            </a:r>
            <a:r>
              <a:rPr lang="zh-CN" altLang="en-US" sz="3600" dirty="0" smtClean="0"/>
              <a:t> </a:t>
            </a:r>
            <a:r>
              <a:rPr lang="en-US" altLang="zh-CN" sz="3600" dirty="0" smtClean="0"/>
              <a:t>(FEMA)</a:t>
            </a:r>
            <a:r>
              <a:rPr lang="zh-CN" altLang="en-US" sz="3600" dirty="0" smtClean="0"/>
              <a:t> </a:t>
            </a:r>
            <a:endParaRPr lang="en-US" sz="36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75</a:t>
            </a:fld>
            <a:endParaRPr lang="en-US"/>
          </a:p>
        </p:txBody>
      </p:sp>
      <p:sp>
        <p:nvSpPr>
          <p:cNvPr id="6" name="Rectangle 5"/>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Tree>
    <p:extLst>
      <p:ext uri="{BB962C8B-B14F-4D97-AF65-F5344CB8AC3E}">
        <p14:creationId xmlns:p14="http://schemas.microsoft.com/office/powerpoint/2010/main" val="9592961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Tensor</a:t>
            </a:r>
            <a:r>
              <a:rPr lang="zh-CN" altLang="en-US" dirty="0" smtClean="0"/>
              <a:t> </a:t>
            </a:r>
            <a:r>
              <a:rPr lang="en-US" altLang="zh-CN" dirty="0" smtClean="0"/>
              <a:t>Perturbation</a:t>
            </a:r>
            <a:r>
              <a:rPr lang="zh-CN" altLang="en-US" dirty="0" smtClean="0"/>
              <a:t> </a:t>
            </a:r>
            <a:r>
              <a:rPr lang="en-US" altLang="zh-CN" dirty="0" smtClean="0"/>
              <a:t>Theory</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76</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2000" y="1446990"/>
            <a:ext cx="7200000" cy="1230770"/>
          </a:xfrm>
          <a:prstGeom prst="rect">
            <a:avLst/>
          </a:prstGeom>
          <a:noFill/>
          <a:ln>
            <a:noFill/>
          </a:ln>
          <a:effectLst>
            <a:glow rad="38100">
              <a:srgbClr val="FF0000"/>
            </a:glo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7318" y="2738776"/>
            <a:ext cx="4294682" cy="3435746"/>
          </a:xfrm>
          <a:prstGeom prst="rect">
            <a:avLst/>
          </a:prstGeom>
        </p:spPr>
      </p:pic>
      <p:cxnSp>
        <p:nvCxnSpPr>
          <p:cNvPr id="9" name="Straight Arrow Connector 8"/>
          <p:cNvCxnSpPr/>
          <p:nvPr/>
        </p:nvCxnSpPr>
        <p:spPr>
          <a:xfrm>
            <a:off x="3877318" y="2023672"/>
            <a:ext cx="329784" cy="21885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71607" y="2023672"/>
            <a:ext cx="254832" cy="109428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723882" y="2570813"/>
            <a:ext cx="1124263" cy="15282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7081948" y="2509834"/>
            <a:ext cx="422991" cy="24116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3208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589" y="1854522"/>
            <a:ext cx="5086155" cy="4320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 name="Title 1"/>
          <p:cNvSpPr>
            <a:spLocks noGrp="1"/>
          </p:cNvSpPr>
          <p:nvPr>
            <p:ph type="title"/>
          </p:nvPr>
        </p:nvSpPr>
        <p:spPr/>
        <p:txBody>
          <a:bodyPr/>
          <a:lstStyle/>
          <a:p>
            <a:r>
              <a:rPr lang="en-US" altLang="zh-CN" dirty="0" smtClean="0"/>
              <a:t>FEMA</a:t>
            </a:r>
            <a:r>
              <a:rPr lang="zh-CN" altLang="en-US" dirty="0"/>
              <a:t> </a:t>
            </a:r>
            <a:r>
              <a:rPr lang="en-US" altLang="zh-CN" dirty="0" smtClean="0"/>
              <a:t>Algorithm</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77</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sp>
        <p:nvSpPr>
          <p:cNvPr id="7" name="矩形 48"/>
          <p:cNvSpPr/>
          <p:nvPr/>
        </p:nvSpPr>
        <p:spPr>
          <a:xfrm>
            <a:off x="1226709" y="2791338"/>
            <a:ext cx="3744416" cy="43204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矩形 49"/>
          <p:cNvSpPr/>
          <p:nvPr/>
        </p:nvSpPr>
        <p:spPr>
          <a:xfrm>
            <a:off x="1226709" y="4002684"/>
            <a:ext cx="3744416" cy="58641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9"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3133" y="2791338"/>
            <a:ext cx="3995936" cy="46583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43133" y="3886488"/>
            <a:ext cx="3995936" cy="81880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TextBox 10"/>
          <p:cNvSpPr txBox="1"/>
          <p:nvPr/>
        </p:nvSpPr>
        <p:spPr>
          <a:xfrm>
            <a:off x="5558297" y="1372463"/>
            <a:ext cx="2765501" cy="461665"/>
          </a:xfrm>
          <a:prstGeom prst="rect">
            <a:avLst/>
          </a:prstGeom>
          <a:noFill/>
        </p:spPr>
        <p:txBody>
          <a:bodyPr wrap="none" rtlCol="0">
            <a:spAutoFit/>
          </a:bodyPr>
          <a:lstStyle/>
          <a:p>
            <a:r>
              <a:rPr lang="en-US" altLang="zh-CN" sz="2400" b="1" dirty="0" smtClean="0">
                <a:cs typeface="Times New Roman" panose="02020603050405020304" pitchFamily="18" charset="0"/>
              </a:rPr>
              <a:t>Bound Guarantee</a:t>
            </a:r>
            <a:endParaRPr lang="zh-CN" altLang="en-US" sz="2400" b="1" dirty="0">
              <a:cs typeface="Times New Roman" panose="02020603050405020304" pitchFamily="18" charset="0"/>
            </a:endParaRPr>
          </a:p>
        </p:txBody>
      </p:sp>
      <p:sp>
        <p:nvSpPr>
          <p:cNvPr id="12" name="TextBox 11"/>
          <p:cNvSpPr txBox="1"/>
          <p:nvPr/>
        </p:nvSpPr>
        <p:spPr>
          <a:xfrm>
            <a:off x="1342682" y="1372462"/>
            <a:ext cx="2355132" cy="461665"/>
          </a:xfrm>
          <a:prstGeom prst="rect">
            <a:avLst/>
          </a:prstGeom>
          <a:noFill/>
        </p:spPr>
        <p:txBody>
          <a:bodyPr wrap="none" rtlCol="0">
            <a:spAutoFit/>
          </a:bodyPr>
          <a:lstStyle/>
          <a:p>
            <a:r>
              <a:rPr lang="en-US" altLang="zh-CN" sz="2400" b="1" dirty="0" smtClean="0">
                <a:cs typeface="Times New Roman" panose="02020603050405020304" pitchFamily="18" charset="0"/>
              </a:rPr>
              <a:t>Approximation</a:t>
            </a:r>
            <a:endParaRPr lang="zh-CN" altLang="en-US" sz="2400" b="1" dirty="0">
              <a:cs typeface="Times New Roman" panose="02020603050405020304" pitchFamily="18" charset="0"/>
            </a:endParaRPr>
          </a:p>
        </p:txBody>
      </p:sp>
      <p:sp>
        <p:nvSpPr>
          <p:cNvPr id="13" name="TextBox 12"/>
          <p:cNvSpPr txBox="1"/>
          <p:nvPr/>
        </p:nvSpPr>
        <p:spPr>
          <a:xfrm>
            <a:off x="5044836" y="1941564"/>
            <a:ext cx="1984839" cy="523220"/>
          </a:xfrm>
          <a:prstGeom prst="rect">
            <a:avLst/>
          </a:prstGeom>
          <a:noFill/>
        </p:spPr>
        <p:txBody>
          <a:bodyPr wrap="none" rtlCol="0">
            <a:spAutoFit/>
          </a:bodyPr>
          <a:lstStyle/>
          <a:p>
            <a:r>
              <a:rPr lang="en-US" altLang="zh-CN" sz="2800" dirty="0" smtClean="0">
                <a:solidFill>
                  <a:srgbClr val="011C9A"/>
                </a:solidFill>
                <a:cs typeface="Times New Roman" panose="02020603050405020304" pitchFamily="18" charset="0"/>
              </a:rPr>
              <a:t>core tensor</a:t>
            </a:r>
            <a:endParaRPr lang="zh-CN" altLang="en-US" sz="2800" dirty="0">
              <a:solidFill>
                <a:srgbClr val="011C9A"/>
              </a:solidFill>
              <a:cs typeface="Times New Roman" panose="02020603050405020304" pitchFamily="18" charset="0"/>
            </a:endParaRPr>
          </a:p>
        </p:txBody>
      </p:sp>
      <p:sp>
        <p:nvSpPr>
          <p:cNvPr id="14" name="TextBox 13"/>
          <p:cNvSpPr txBox="1"/>
          <p:nvPr/>
        </p:nvSpPr>
        <p:spPr>
          <a:xfrm>
            <a:off x="4971125" y="4842026"/>
            <a:ext cx="2824812" cy="523220"/>
          </a:xfrm>
          <a:prstGeom prst="rect">
            <a:avLst/>
          </a:prstGeom>
          <a:noFill/>
        </p:spPr>
        <p:txBody>
          <a:bodyPr wrap="none" rtlCol="0">
            <a:spAutoFit/>
          </a:bodyPr>
          <a:lstStyle/>
          <a:p>
            <a:r>
              <a:rPr lang="en-US" altLang="zh-CN" sz="2800" dirty="0" smtClean="0">
                <a:solidFill>
                  <a:srgbClr val="011C9A"/>
                </a:solidFill>
                <a:cs typeface="Times New Roman" panose="02020603050405020304" pitchFamily="18" charset="0"/>
              </a:rPr>
              <a:t>projection matrix</a:t>
            </a:r>
            <a:endParaRPr lang="zh-CN" altLang="en-US" sz="2800" dirty="0">
              <a:solidFill>
                <a:srgbClr val="011C9A"/>
              </a:solidFill>
              <a:cs typeface="Times New Roman" panose="02020603050405020304" pitchFamily="18" charset="0"/>
            </a:endParaRPr>
          </a:p>
        </p:txBody>
      </p:sp>
      <p:cxnSp>
        <p:nvCxnSpPr>
          <p:cNvPr id="15" name="Straight Arrow Connector 14"/>
          <p:cNvCxnSpPr/>
          <p:nvPr/>
        </p:nvCxnSpPr>
        <p:spPr>
          <a:xfrm>
            <a:off x="5831174" y="2464784"/>
            <a:ext cx="269823" cy="3265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5043133" y="2464784"/>
            <a:ext cx="788041" cy="3265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4691921" y="4589100"/>
            <a:ext cx="540823" cy="3876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5232744" y="4467070"/>
            <a:ext cx="325553" cy="50966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7626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Individual</a:t>
            </a:r>
            <a:r>
              <a:rPr lang="zh-CN" altLang="en-US" dirty="0" smtClean="0"/>
              <a:t> </a:t>
            </a:r>
            <a:r>
              <a:rPr lang="en-US" altLang="zh-CN" dirty="0" smtClean="0"/>
              <a:t>Behavior</a:t>
            </a:r>
            <a:r>
              <a:rPr lang="zh-CN" altLang="en-US" dirty="0" smtClean="0"/>
              <a:t> </a:t>
            </a:r>
            <a:r>
              <a:rPr lang="en-US" altLang="zh-CN" dirty="0" smtClean="0"/>
              <a:t>Prediction</a:t>
            </a:r>
            <a:r>
              <a:rPr lang="zh-CN" altLang="en-US" dirty="0" smtClean="0"/>
              <a:t> </a:t>
            </a:r>
            <a:r>
              <a:rPr lang="en-US" altLang="zh-CN" dirty="0" smtClean="0"/>
              <a:t>with</a:t>
            </a:r>
            <a:r>
              <a:rPr lang="zh-CN" altLang="en-US" dirty="0" smtClean="0"/>
              <a:t> </a:t>
            </a:r>
            <a:r>
              <a:rPr lang="en-US" altLang="zh-CN" dirty="0" smtClean="0"/>
              <a:t>FEMA</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78</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graphicFrame>
        <p:nvGraphicFramePr>
          <p:cNvPr id="6" name="内容占位符 3"/>
          <p:cNvGraphicFramePr>
            <a:graphicFrameLocks noGrp="1"/>
          </p:cNvGraphicFramePr>
          <p:nvPr>
            <p:ph idx="1"/>
            <p:extLst>
              <p:ext uri="{D42A27DB-BD31-4B8C-83A1-F6EECF244321}">
                <p14:modId xmlns:p14="http://schemas.microsoft.com/office/powerpoint/2010/main" val="1559580485"/>
              </p:ext>
            </p:extLst>
          </p:nvPr>
        </p:nvGraphicFramePr>
        <p:xfrm>
          <a:off x="165216" y="1491853"/>
          <a:ext cx="8856985" cy="4615501"/>
        </p:xfrm>
        <a:graphic>
          <a:graphicData uri="http://schemas.openxmlformats.org/drawingml/2006/table">
            <a:tbl>
              <a:tblPr firstRow="1" bandRow="1">
                <a:tableStyleId>{5940675A-B579-460E-94D1-54222C63F5DA}</a:tableStyleId>
              </a:tblPr>
              <a:tblGrid>
                <a:gridCol w="1771397"/>
                <a:gridCol w="1771397"/>
                <a:gridCol w="1771397"/>
                <a:gridCol w="1771397"/>
                <a:gridCol w="1771397"/>
              </a:tblGrid>
              <a:tr h="362003">
                <a:tc rowSpan="2">
                  <a:txBody>
                    <a:bodyPr/>
                    <a:lstStyle/>
                    <a:p>
                      <a:pPr algn="l"/>
                      <a:endParaRPr lang="zh-CN" altLang="en-US" u="sng" dirty="0"/>
                    </a:p>
                  </a:txBody>
                  <a:tcPr/>
                </a:tc>
                <a:tc gridSpan="2">
                  <a:txBody>
                    <a:bodyPr/>
                    <a:lstStyle/>
                    <a:p>
                      <a:pPr algn="ctr"/>
                      <a:r>
                        <a:rPr lang="en-US" altLang="zh-CN" b="0" dirty="0" smtClean="0"/>
                        <a:t>Microsoft</a:t>
                      </a:r>
                      <a:r>
                        <a:rPr lang="en-US" altLang="zh-CN" b="0" baseline="0" dirty="0" smtClean="0"/>
                        <a:t> Academic Search</a:t>
                      </a:r>
                      <a:endParaRPr lang="zh-CN" altLang="en-US" b="0" dirty="0"/>
                    </a:p>
                  </a:txBody>
                  <a:tcPr/>
                </a:tc>
                <a:tc hMerge="1">
                  <a:txBody>
                    <a:bodyPr/>
                    <a:lstStyle/>
                    <a:p>
                      <a:endParaRPr lang="zh-CN" altLang="en-US" dirty="0"/>
                    </a:p>
                  </a:txBody>
                  <a:tcPr/>
                </a:tc>
                <a:tc gridSpan="2">
                  <a:txBody>
                    <a:bodyPr/>
                    <a:lstStyle/>
                    <a:p>
                      <a:pPr algn="ctr"/>
                      <a:r>
                        <a:rPr lang="en-US" altLang="zh-CN" b="0" baseline="0" dirty="0" err="1" smtClean="0"/>
                        <a:t>Tencent</a:t>
                      </a:r>
                      <a:r>
                        <a:rPr lang="en-US" altLang="zh-CN" b="0" baseline="0" dirty="0" smtClean="0"/>
                        <a:t> Weibo mentions “@”</a:t>
                      </a:r>
                      <a:endParaRPr lang="zh-CN" altLang="en-US" b="0" dirty="0"/>
                    </a:p>
                  </a:txBody>
                  <a:tcPr/>
                </a:tc>
                <a:tc hMerge="1">
                  <a:txBody>
                    <a:bodyPr/>
                    <a:lstStyle/>
                    <a:p>
                      <a:endParaRPr lang="zh-CN" altLang="en-US" dirty="0"/>
                    </a:p>
                  </a:txBody>
                  <a:tcPr/>
                </a:tc>
              </a:tr>
              <a:tr h="362003">
                <a:tc vMerge="1">
                  <a:txBody>
                    <a:bodyPr/>
                    <a:lstStyle/>
                    <a:p>
                      <a:endParaRPr lang="zh-CN" altLang="en-US" dirty="0"/>
                    </a:p>
                  </a:txBody>
                  <a:tcPr/>
                </a:tc>
                <a:tc>
                  <a:txBody>
                    <a:bodyPr/>
                    <a:lstStyle/>
                    <a:p>
                      <a:pPr algn="ctr"/>
                      <a:r>
                        <a:rPr lang="en-US" altLang="zh-CN" b="0" dirty="0" smtClean="0"/>
                        <a:t>MAE</a:t>
                      </a:r>
                      <a:endParaRPr lang="zh-CN" altLang="en-US" b="0" dirty="0"/>
                    </a:p>
                  </a:txBody>
                  <a:tcPr/>
                </a:tc>
                <a:tc>
                  <a:txBody>
                    <a:bodyPr/>
                    <a:lstStyle/>
                    <a:p>
                      <a:pPr algn="ctr"/>
                      <a:r>
                        <a:rPr lang="en-US" altLang="zh-CN" b="0" dirty="0" smtClean="0"/>
                        <a:t>RMSE</a:t>
                      </a:r>
                      <a:endParaRPr lang="zh-CN" altLang="en-US" b="0" dirty="0"/>
                    </a:p>
                  </a:txBody>
                  <a:tcPr/>
                </a:tc>
                <a:tc>
                  <a:txBody>
                    <a:bodyPr/>
                    <a:lstStyle/>
                    <a:p>
                      <a:pPr algn="ctr"/>
                      <a:r>
                        <a:rPr lang="en-US" altLang="zh-CN" b="0" dirty="0" smtClean="0"/>
                        <a:t>MAE</a:t>
                      </a:r>
                      <a:endParaRPr lang="zh-CN" altLang="en-US" b="0" dirty="0"/>
                    </a:p>
                  </a:txBody>
                  <a:tcPr/>
                </a:tc>
                <a:tc>
                  <a:txBody>
                    <a:bodyPr/>
                    <a:lstStyle/>
                    <a:p>
                      <a:pPr algn="ctr"/>
                      <a:r>
                        <a:rPr lang="en-US" altLang="zh-CN" b="0" dirty="0" smtClean="0"/>
                        <a:t>RMSE</a:t>
                      </a:r>
                      <a:endParaRPr lang="zh-CN" altLang="en-US" b="0" dirty="0"/>
                    </a:p>
                  </a:txBody>
                  <a:tcPr/>
                </a:tc>
              </a:tr>
              <a:tr h="624827">
                <a:tc>
                  <a:txBody>
                    <a:bodyPr/>
                    <a:lstStyle/>
                    <a:p>
                      <a:pPr algn="l"/>
                      <a:r>
                        <a:rPr lang="en-US" altLang="zh-CN" b="1" dirty="0" smtClean="0"/>
                        <a:t>FEMA</a:t>
                      </a:r>
                    </a:p>
                    <a:p>
                      <a:pPr algn="l"/>
                      <a:endParaRPr lang="en-US" altLang="zh-CN" b="0" dirty="0" smtClean="0"/>
                    </a:p>
                  </a:txBody>
                  <a:tcPr/>
                </a:tc>
                <a:tc>
                  <a:txBody>
                    <a:bodyPr/>
                    <a:lstStyle/>
                    <a:p>
                      <a:pPr algn="ctr"/>
                      <a:r>
                        <a:rPr lang="en-US" altLang="zh-CN" sz="2400" b="1" dirty="0" smtClean="0">
                          <a:solidFill>
                            <a:srgbClr val="FF0000"/>
                          </a:solidFill>
                        </a:rPr>
                        <a:t>0.735</a:t>
                      </a:r>
                      <a:endParaRPr lang="zh-CN" altLang="en-US" sz="2400" b="1" dirty="0">
                        <a:solidFill>
                          <a:srgbClr val="FF0000"/>
                        </a:solidFill>
                      </a:endParaRPr>
                    </a:p>
                  </a:txBody>
                  <a:tcPr/>
                </a:tc>
                <a:tc>
                  <a:txBody>
                    <a:bodyPr/>
                    <a:lstStyle/>
                    <a:p>
                      <a:pPr algn="ctr"/>
                      <a:r>
                        <a:rPr lang="en-US" altLang="zh-CN" sz="2400" b="1" dirty="0" smtClean="0">
                          <a:solidFill>
                            <a:srgbClr val="FF0000"/>
                          </a:solidFill>
                        </a:rPr>
                        <a:t>0.944</a:t>
                      </a:r>
                      <a:endParaRPr lang="zh-CN" altLang="en-US" sz="2400" b="1" dirty="0">
                        <a:solidFill>
                          <a:srgbClr val="FF0000"/>
                        </a:solidFill>
                      </a:endParaRPr>
                    </a:p>
                  </a:txBody>
                  <a:tcPr/>
                </a:tc>
                <a:tc>
                  <a:txBody>
                    <a:bodyPr/>
                    <a:lstStyle/>
                    <a:p>
                      <a:pPr algn="ctr"/>
                      <a:r>
                        <a:rPr lang="en-US" altLang="zh-CN" sz="2400" b="1" dirty="0" smtClean="0">
                          <a:solidFill>
                            <a:srgbClr val="FF0000"/>
                          </a:solidFill>
                        </a:rPr>
                        <a:t>0.894</a:t>
                      </a:r>
                      <a:endParaRPr lang="zh-CN" altLang="en-US" sz="2400" b="1" dirty="0">
                        <a:solidFill>
                          <a:srgbClr val="FF0000"/>
                        </a:solidFill>
                      </a:endParaRPr>
                    </a:p>
                  </a:txBody>
                  <a:tcPr/>
                </a:tc>
                <a:tc>
                  <a:txBody>
                    <a:bodyPr/>
                    <a:lstStyle/>
                    <a:p>
                      <a:pPr algn="ctr"/>
                      <a:r>
                        <a:rPr lang="en-US" altLang="zh-CN" sz="2400" b="1" dirty="0" smtClean="0">
                          <a:solidFill>
                            <a:srgbClr val="FF0000"/>
                          </a:solidFill>
                        </a:rPr>
                        <a:t>1.312</a:t>
                      </a:r>
                      <a:endParaRPr lang="zh-CN" altLang="en-US" sz="2400" b="1" dirty="0">
                        <a:solidFill>
                          <a:srgbClr val="FF0000"/>
                        </a:solidFill>
                      </a:endParaRPr>
                    </a:p>
                  </a:txBody>
                  <a:tcPr/>
                </a:tc>
              </a:tr>
              <a:tr h="624827">
                <a:tc>
                  <a:txBody>
                    <a:bodyPr/>
                    <a:lstStyle/>
                    <a:p>
                      <a:pPr algn="l"/>
                      <a:r>
                        <a:rPr lang="en-US" altLang="zh-CN" b="0" dirty="0" smtClean="0"/>
                        <a:t>EMA</a:t>
                      </a:r>
                    </a:p>
                    <a:p>
                      <a:pPr algn="l"/>
                      <a:endParaRPr lang="en-US" altLang="zh-CN" b="0" dirty="0" smtClean="0"/>
                    </a:p>
                  </a:txBody>
                  <a:tcPr/>
                </a:tc>
                <a:tc>
                  <a:txBody>
                    <a:bodyPr/>
                    <a:lstStyle/>
                    <a:p>
                      <a:pPr algn="ctr"/>
                      <a:r>
                        <a:rPr lang="en-US" altLang="zh-CN" sz="2400" dirty="0" smtClean="0">
                          <a:solidFill>
                            <a:srgbClr val="7030A0"/>
                          </a:solidFill>
                        </a:rPr>
                        <a:t>0.794</a:t>
                      </a:r>
                      <a:endParaRPr lang="zh-CN" altLang="en-US" sz="2400" dirty="0">
                        <a:solidFill>
                          <a:srgbClr val="7030A0"/>
                        </a:solidFill>
                      </a:endParaRPr>
                    </a:p>
                  </a:txBody>
                  <a:tcPr/>
                </a:tc>
                <a:tc>
                  <a:txBody>
                    <a:bodyPr/>
                    <a:lstStyle/>
                    <a:p>
                      <a:pPr algn="ctr"/>
                      <a:r>
                        <a:rPr lang="en-US" altLang="zh-CN" sz="2400" dirty="0" smtClean="0">
                          <a:solidFill>
                            <a:srgbClr val="7030A0"/>
                          </a:solidFill>
                        </a:rPr>
                        <a:t>1.130</a:t>
                      </a:r>
                      <a:endParaRPr lang="zh-CN" altLang="en-US" sz="2400" dirty="0">
                        <a:solidFill>
                          <a:srgbClr val="7030A0"/>
                        </a:solidFill>
                      </a:endParaRPr>
                    </a:p>
                  </a:txBody>
                  <a:tcPr/>
                </a:tc>
                <a:tc>
                  <a:txBody>
                    <a:bodyPr/>
                    <a:lstStyle/>
                    <a:p>
                      <a:pPr algn="ctr"/>
                      <a:r>
                        <a:rPr lang="en-US" altLang="zh-CN" sz="2400" dirty="0" smtClean="0">
                          <a:solidFill>
                            <a:srgbClr val="7030A0"/>
                          </a:solidFill>
                        </a:rPr>
                        <a:t>0.932</a:t>
                      </a:r>
                      <a:endParaRPr lang="zh-CN" altLang="en-US" sz="2400" dirty="0">
                        <a:solidFill>
                          <a:srgbClr val="7030A0"/>
                        </a:solidFill>
                      </a:endParaRPr>
                    </a:p>
                  </a:txBody>
                  <a:tcPr/>
                </a:tc>
                <a:tc>
                  <a:txBody>
                    <a:bodyPr/>
                    <a:lstStyle/>
                    <a:p>
                      <a:pPr algn="ctr"/>
                      <a:r>
                        <a:rPr lang="en-US" altLang="zh-CN" sz="2400" dirty="0" smtClean="0">
                          <a:solidFill>
                            <a:srgbClr val="7030A0"/>
                          </a:solidFill>
                        </a:rPr>
                        <a:t>1.556</a:t>
                      </a:r>
                      <a:endParaRPr lang="zh-CN" altLang="en-US" sz="2400" dirty="0">
                        <a:solidFill>
                          <a:srgbClr val="7030A0"/>
                        </a:solidFill>
                      </a:endParaRPr>
                    </a:p>
                  </a:txBody>
                  <a:tcPr/>
                </a:tc>
              </a:tr>
              <a:tr h="624827">
                <a:tc>
                  <a:txBody>
                    <a:bodyPr/>
                    <a:lstStyle/>
                    <a:p>
                      <a:pPr algn="l"/>
                      <a:r>
                        <a:rPr lang="en-US" altLang="zh-CN" b="0" dirty="0" smtClean="0"/>
                        <a:t>EA</a:t>
                      </a:r>
                    </a:p>
                    <a:p>
                      <a:pPr algn="l"/>
                      <a:endParaRPr lang="en-US" altLang="zh-CN" b="0" dirty="0" smtClean="0"/>
                    </a:p>
                  </a:txBody>
                  <a:tcPr/>
                </a:tc>
                <a:tc>
                  <a:txBody>
                    <a:bodyPr/>
                    <a:lstStyle/>
                    <a:p>
                      <a:pPr algn="ctr"/>
                      <a:r>
                        <a:rPr lang="en-US" altLang="zh-CN" sz="2400" dirty="0" smtClean="0"/>
                        <a:t>0.979</a:t>
                      </a:r>
                      <a:endParaRPr lang="zh-CN" altLang="en-US" sz="2400" dirty="0"/>
                    </a:p>
                  </a:txBody>
                  <a:tcPr/>
                </a:tc>
                <a:tc>
                  <a:txBody>
                    <a:bodyPr/>
                    <a:lstStyle/>
                    <a:p>
                      <a:pPr algn="ctr"/>
                      <a:r>
                        <a:rPr lang="en-US" altLang="zh-CN" sz="2400" dirty="0" smtClean="0"/>
                        <a:t>1.364</a:t>
                      </a:r>
                      <a:endParaRPr lang="zh-CN" altLang="en-US" sz="2400" dirty="0"/>
                    </a:p>
                  </a:txBody>
                  <a:tcPr/>
                </a:tc>
                <a:tc>
                  <a:txBody>
                    <a:bodyPr/>
                    <a:lstStyle/>
                    <a:p>
                      <a:pPr algn="ctr"/>
                      <a:r>
                        <a:rPr lang="en-US" altLang="zh-CN" sz="2400" dirty="0" smtClean="0"/>
                        <a:t>1.120</a:t>
                      </a:r>
                      <a:endParaRPr lang="zh-CN" altLang="en-US" sz="2400" dirty="0"/>
                    </a:p>
                  </a:txBody>
                  <a:tcPr/>
                </a:tc>
                <a:tc>
                  <a:txBody>
                    <a:bodyPr/>
                    <a:lstStyle/>
                    <a:p>
                      <a:pPr algn="ctr"/>
                      <a:r>
                        <a:rPr lang="en-US" altLang="zh-CN" sz="2400" dirty="0" smtClean="0"/>
                        <a:t>1.873</a:t>
                      </a:r>
                      <a:endParaRPr lang="zh-CN" altLang="en-US" sz="2400" dirty="0"/>
                    </a:p>
                  </a:txBody>
                  <a:tcPr/>
                </a:tc>
              </a:tr>
              <a:tr h="1963741">
                <a:tc>
                  <a:txBody>
                    <a:bodyPr/>
                    <a:lstStyle/>
                    <a:p>
                      <a:pPr algn="l"/>
                      <a:r>
                        <a:rPr lang="en-US" altLang="zh-CN" sz="2000" b="0" dirty="0" smtClean="0"/>
                        <a:t>Precision</a:t>
                      </a:r>
                    </a:p>
                    <a:p>
                      <a:pPr algn="l"/>
                      <a:r>
                        <a:rPr lang="en-US" altLang="zh-CN" sz="2000" b="0" dirty="0" smtClean="0"/>
                        <a:t>vs</a:t>
                      </a:r>
                    </a:p>
                    <a:p>
                      <a:pPr algn="l"/>
                      <a:r>
                        <a:rPr lang="en-US" altLang="zh-CN" sz="2000" b="0" dirty="0" smtClean="0"/>
                        <a:t>Recall</a:t>
                      </a:r>
                      <a:endParaRPr lang="zh-CN" altLang="en-US" sz="2000" b="0" dirty="0"/>
                    </a:p>
                  </a:txBody>
                  <a:tcPr/>
                </a:tc>
                <a:tc gridSpan="2">
                  <a:txBody>
                    <a:bodyPr/>
                    <a:lstStyle/>
                    <a:p>
                      <a:pPr algn="ctr"/>
                      <a:endParaRPr lang="zh-CN" altLang="en-US" dirty="0"/>
                    </a:p>
                  </a:txBody>
                  <a:tcPr/>
                </a:tc>
                <a:tc hMerge="1">
                  <a:txBody>
                    <a:bodyPr/>
                    <a:lstStyle/>
                    <a:p>
                      <a:pPr algn="ctr"/>
                      <a:endParaRPr lang="zh-CN" altLang="en-US" dirty="0"/>
                    </a:p>
                  </a:txBody>
                  <a:tcPr/>
                </a:tc>
                <a:tc gridSpan="2">
                  <a:txBody>
                    <a:bodyPr/>
                    <a:lstStyle/>
                    <a:p>
                      <a:pPr algn="ctr"/>
                      <a:endParaRPr lang="zh-CN" altLang="en-US" dirty="0"/>
                    </a:p>
                  </a:txBody>
                  <a:tcPr/>
                </a:tc>
                <a:tc hMerge="1">
                  <a:txBody>
                    <a:bodyPr/>
                    <a:lstStyle/>
                    <a:p>
                      <a:pPr algn="ctr"/>
                      <a:endParaRPr lang="zh-CN" altLang="en-US" dirty="0"/>
                    </a:p>
                  </a:txBody>
                  <a:tcPr/>
                </a:tc>
              </a:tr>
            </a:tbl>
          </a:graphicData>
        </a:graphic>
      </p:graphicFrame>
      <p:sp>
        <p:nvSpPr>
          <p:cNvPr id="7" name="立方体 4"/>
          <p:cNvSpPr/>
          <p:nvPr/>
        </p:nvSpPr>
        <p:spPr>
          <a:xfrm>
            <a:off x="957304" y="2353071"/>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X</a:t>
            </a:r>
            <a:endParaRPr lang="zh-CN" altLang="en-US" dirty="0"/>
          </a:p>
        </p:txBody>
      </p:sp>
      <p:sp>
        <p:nvSpPr>
          <p:cNvPr id="8" name="立方体 5"/>
          <p:cNvSpPr/>
          <p:nvPr/>
        </p:nvSpPr>
        <p:spPr>
          <a:xfrm>
            <a:off x="1518163" y="2408814"/>
            <a:ext cx="360040" cy="36004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L</a:t>
            </a:r>
            <a:endParaRPr lang="zh-CN" altLang="en-US" baseline="30000" dirty="0"/>
          </a:p>
        </p:txBody>
      </p:sp>
      <p:sp>
        <p:nvSpPr>
          <p:cNvPr id="9" name="立方体 6"/>
          <p:cNvSpPr/>
          <p:nvPr/>
        </p:nvSpPr>
        <p:spPr>
          <a:xfrm>
            <a:off x="957303" y="2976997"/>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endParaRPr lang="zh-CN" altLang="en-US" dirty="0"/>
          </a:p>
        </p:txBody>
      </p:sp>
      <p:sp>
        <p:nvSpPr>
          <p:cNvPr id="10" name="立方体 7"/>
          <p:cNvSpPr/>
          <p:nvPr/>
        </p:nvSpPr>
        <p:spPr>
          <a:xfrm>
            <a:off x="957304" y="3649215"/>
            <a:ext cx="360040" cy="36004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X</a:t>
            </a:r>
            <a:endParaRPr lang="zh-CN" altLang="en-US" baseline="30000"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3448" y="4225279"/>
            <a:ext cx="2912860" cy="1828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4255" y="4225279"/>
            <a:ext cx="2861692" cy="1828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3" name="矩形 2"/>
          <p:cNvSpPr/>
          <p:nvPr/>
        </p:nvSpPr>
        <p:spPr>
          <a:xfrm>
            <a:off x="1907194" y="2230839"/>
            <a:ext cx="7115007" cy="593758"/>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7128955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a:t>Individual</a:t>
            </a:r>
            <a:r>
              <a:rPr lang="zh-CN" altLang="en-US" dirty="0"/>
              <a:t> </a:t>
            </a:r>
            <a:r>
              <a:rPr lang="en-US" altLang="zh-CN" dirty="0"/>
              <a:t>Behavior</a:t>
            </a:r>
            <a:r>
              <a:rPr lang="zh-CN" altLang="en-US" dirty="0"/>
              <a:t> </a:t>
            </a:r>
            <a:r>
              <a:rPr lang="en-US" altLang="zh-CN" dirty="0"/>
              <a:t>Prediction</a:t>
            </a:r>
            <a:r>
              <a:rPr lang="zh-CN" altLang="en-US" dirty="0"/>
              <a:t> </a:t>
            </a:r>
            <a:r>
              <a:rPr lang="en-US" altLang="zh-CN" dirty="0"/>
              <a:t>with</a:t>
            </a:r>
            <a:r>
              <a:rPr lang="zh-CN" altLang="en-US" dirty="0"/>
              <a:t> </a:t>
            </a:r>
            <a:r>
              <a:rPr lang="en-US" altLang="zh-CN" dirty="0"/>
              <a:t>FEMA</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79</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412432"/>
            <a:ext cx="3168352" cy="476209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TextBox 6"/>
          <p:cNvSpPr txBox="1"/>
          <p:nvPr/>
        </p:nvSpPr>
        <p:spPr>
          <a:xfrm>
            <a:off x="5364088" y="2147022"/>
            <a:ext cx="2802833" cy="646331"/>
          </a:xfrm>
          <a:prstGeom prst="rect">
            <a:avLst/>
          </a:prstGeom>
          <a:noFill/>
        </p:spPr>
        <p:txBody>
          <a:bodyPr wrap="none" rtlCol="0">
            <a:spAutoFit/>
          </a:bodyPr>
          <a:lstStyle/>
          <a:p>
            <a:r>
              <a:rPr lang="en-US" altLang="zh-CN" b="1" dirty="0" smtClean="0">
                <a:cs typeface="Times New Roman" panose="02020603050405020304" pitchFamily="18" charset="0"/>
              </a:rPr>
              <a:t>Evolutionary analysis:</a:t>
            </a:r>
          </a:p>
          <a:p>
            <a:r>
              <a:rPr lang="en-US" altLang="zh-CN" dirty="0" smtClean="0">
                <a:cs typeface="Times New Roman" panose="02020603050405020304" pitchFamily="18" charset="0"/>
              </a:rPr>
              <a:t>Use </a:t>
            </a:r>
            <a:r>
              <a:rPr lang="en-US" altLang="zh-CN" dirty="0" smtClean="0">
                <a:solidFill>
                  <a:srgbClr val="7030A0"/>
                </a:solidFill>
                <a:cs typeface="Times New Roman" panose="02020603050405020304" pitchFamily="18" charset="0"/>
              </a:rPr>
              <a:t>ΔX </a:t>
            </a:r>
            <a:r>
              <a:rPr lang="en-US" altLang="zh-CN" dirty="0" smtClean="0">
                <a:cs typeface="Times New Roman" panose="02020603050405020304" pitchFamily="18" charset="0"/>
              </a:rPr>
              <a:t>to update </a:t>
            </a:r>
            <a:r>
              <a:rPr lang="en-US" altLang="zh-CN" dirty="0" err="1" smtClean="0">
                <a:solidFill>
                  <a:srgbClr val="7030A0"/>
                </a:solidFill>
                <a:cs typeface="Times New Roman" panose="02020603050405020304" pitchFamily="18" charset="0"/>
              </a:rPr>
              <a:t>λ</a:t>
            </a:r>
            <a:r>
              <a:rPr lang="en-US" altLang="zh-CN" dirty="0" smtClean="0">
                <a:cs typeface="Times New Roman" panose="02020603050405020304" pitchFamily="18" charset="0"/>
              </a:rPr>
              <a:t> and </a:t>
            </a:r>
            <a:r>
              <a:rPr lang="en-US" altLang="zh-CN" dirty="0" smtClean="0">
                <a:solidFill>
                  <a:srgbClr val="7030A0"/>
                </a:solidFill>
                <a:cs typeface="Times New Roman" panose="02020603050405020304" pitchFamily="18" charset="0"/>
              </a:rPr>
              <a:t>a</a:t>
            </a:r>
            <a:endParaRPr lang="zh-CN" altLang="en-US" dirty="0">
              <a:solidFill>
                <a:srgbClr val="7030A0"/>
              </a:solidFill>
              <a:cs typeface="Times New Roman" panose="02020603050405020304" pitchFamily="18" charset="0"/>
            </a:endParaRPr>
          </a:p>
        </p:txBody>
      </p:sp>
      <p:cxnSp>
        <p:nvCxnSpPr>
          <p:cNvPr id="8" name="直接连接符 8"/>
          <p:cNvCxnSpPr>
            <a:stCxn id="12" idx="1"/>
          </p:cNvCxnSpPr>
          <p:nvPr/>
        </p:nvCxnSpPr>
        <p:spPr>
          <a:xfrm flipH="1">
            <a:off x="4860032" y="2470188"/>
            <a:ext cx="504056" cy="323165"/>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5364088" y="1500691"/>
            <a:ext cx="3443258" cy="646331"/>
          </a:xfrm>
          <a:prstGeom prst="rect">
            <a:avLst/>
          </a:prstGeom>
          <a:noFill/>
        </p:spPr>
        <p:txBody>
          <a:bodyPr wrap="none" rtlCol="0">
            <a:spAutoFit/>
          </a:bodyPr>
          <a:lstStyle/>
          <a:p>
            <a:r>
              <a:rPr lang="en-US" altLang="zh-CN" b="1" dirty="0" smtClean="0">
                <a:cs typeface="Times New Roman" panose="02020603050405020304" pitchFamily="18" charset="0"/>
              </a:rPr>
              <a:t>Re-decomposition:</a:t>
            </a:r>
          </a:p>
          <a:p>
            <a:r>
              <a:rPr lang="en-US" altLang="zh-CN" dirty="0" smtClean="0">
                <a:cs typeface="Times New Roman" panose="02020603050405020304" pitchFamily="18" charset="0"/>
              </a:rPr>
              <a:t>Re-compute projection matrices</a:t>
            </a:r>
          </a:p>
        </p:txBody>
      </p:sp>
      <p:cxnSp>
        <p:nvCxnSpPr>
          <p:cNvPr id="10" name="直接连接符 12"/>
          <p:cNvCxnSpPr>
            <a:stCxn id="14" idx="1"/>
          </p:cNvCxnSpPr>
          <p:nvPr/>
        </p:nvCxnSpPr>
        <p:spPr>
          <a:xfrm flipH="1">
            <a:off x="4716016" y="1823857"/>
            <a:ext cx="648072" cy="323165"/>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5364088" y="3857118"/>
            <a:ext cx="2802833" cy="646331"/>
          </a:xfrm>
          <a:prstGeom prst="rect">
            <a:avLst/>
          </a:prstGeom>
          <a:noFill/>
        </p:spPr>
        <p:txBody>
          <a:bodyPr wrap="none" rtlCol="0">
            <a:spAutoFit/>
          </a:bodyPr>
          <a:lstStyle/>
          <a:p>
            <a:r>
              <a:rPr lang="en-US" altLang="zh-CN" b="1" dirty="0" smtClean="0">
                <a:cs typeface="Times New Roman" panose="02020603050405020304" pitchFamily="18" charset="0"/>
              </a:rPr>
              <a:t>Evolutionary analysis:</a:t>
            </a:r>
            <a:endParaRPr lang="en-US" altLang="zh-CN" b="1" dirty="0">
              <a:cs typeface="Times New Roman" panose="02020603050405020304" pitchFamily="18" charset="0"/>
            </a:endParaRPr>
          </a:p>
          <a:p>
            <a:r>
              <a:rPr lang="en-US" altLang="zh-CN" dirty="0" smtClean="0">
                <a:cs typeface="Times New Roman" panose="02020603050405020304" pitchFamily="18" charset="0"/>
              </a:rPr>
              <a:t>Use </a:t>
            </a:r>
            <a:r>
              <a:rPr lang="en-US" altLang="zh-CN" dirty="0">
                <a:solidFill>
                  <a:srgbClr val="7030A0"/>
                </a:solidFill>
                <a:cs typeface="Times New Roman" panose="02020603050405020304" pitchFamily="18" charset="0"/>
              </a:rPr>
              <a:t>ΔX </a:t>
            </a:r>
            <a:r>
              <a:rPr lang="en-US" altLang="zh-CN" dirty="0" smtClean="0">
                <a:cs typeface="Times New Roman" panose="02020603050405020304" pitchFamily="18" charset="0"/>
              </a:rPr>
              <a:t>to update </a:t>
            </a:r>
            <a:r>
              <a:rPr lang="en-US" altLang="zh-CN" dirty="0" err="1" smtClean="0">
                <a:solidFill>
                  <a:srgbClr val="7030A0"/>
                </a:solidFill>
                <a:cs typeface="Times New Roman" panose="02020603050405020304" pitchFamily="18" charset="0"/>
              </a:rPr>
              <a:t>λ</a:t>
            </a:r>
            <a:r>
              <a:rPr lang="en-US" altLang="zh-CN" dirty="0" smtClean="0">
                <a:cs typeface="Times New Roman" panose="02020603050405020304" pitchFamily="18" charset="0"/>
              </a:rPr>
              <a:t> and </a:t>
            </a:r>
            <a:r>
              <a:rPr lang="en-US" altLang="zh-CN" dirty="0">
                <a:solidFill>
                  <a:srgbClr val="7030A0"/>
                </a:solidFill>
                <a:cs typeface="Times New Roman" panose="02020603050405020304" pitchFamily="18" charset="0"/>
              </a:rPr>
              <a:t>a</a:t>
            </a:r>
            <a:endParaRPr lang="zh-CN" altLang="en-US" dirty="0">
              <a:solidFill>
                <a:srgbClr val="7030A0"/>
              </a:solidFill>
              <a:cs typeface="Times New Roman" panose="02020603050405020304" pitchFamily="18" charset="0"/>
            </a:endParaRPr>
          </a:p>
        </p:txBody>
      </p:sp>
      <p:cxnSp>
        <p:nvCxnSpPr>
          <p:cNvPr id="12" name="直接连接符 17"/>
          <p:cNvCxnSpPr/>
          <p:nvPr/>
        </p:nvCxnSpPr>
        <p:spPr>
          <a:xfrm flipH="1">
            <a:off x="4788024" y="4180284"/>
            <a:ext cx="576064" cy="256484"/>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5364088" y="4491209"/>
            <a:ext cx="3443258" cy="646331"/>
          </a:xfrm>
          <a:prstGeom prst="rect">
            <a:avLst/>
          </a:prstGeom>
          <a:noFill/>
        </p:spPr>
        <p:txBody>
          <a:bodyPr wrap="none" rtlCol="0">
            <a:spAutoFit/>
          </a:bodyPr>
          <a:lstStyle/>
          <a:p>
            <a:r>
              <a:rPr lang="en-US" altLang="zh-CN" b="1" dirty="0" smtClean="0">
                <a:cs typeface="Times New Roman" panose="02020603050405020304" pitchFamily="18" charset="0"/>
              </a:rPr>
              <a:t>Re-decomposition:</a:t>
            </a:r>
            <a:endParaRPr lang="en-US" altLang="zh-CN" b="1" dirty="0">
              <a:cs typeface="Times New Roman" panose="02020603050405020304" pitchFamily="18" charset="0"/>
            </a:endParaRPr>
          </a:p>
          <a:p>
            <a:r>
              <a:rPr lang="en-US" altLang="zh-CN" dirty="0" smtClean="0">
                <a:cs typeface="Times New Roman" panose="02020603050405020304" pitchFamily="18" charset="0"/>
              </a:rPr>
              <a:t>Re-compute projection matrices</a:t>
            </a:r>
          </a:p>
        </p:txBody>
      </p:sp>
      <p:cxnSp>
        <p:nvCxnSpPr>
          <p:cNvPr id="14" name="直接连接符 19"/>
          <p:cNvCxnSpPr/>
          <p:nvPr/>
        </p:nvCxnSpPr>
        <p:spPr>
          <a:xfrm flipH="1" flipV="1">
            <a:off x="4932040" y="4580786"/>
            <a:ext cx="432048" cy="233589"/>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3099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Six Disruptive Basic Research Areas, by DOD</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a:t>
            </a:fld>
            <a:endParaRPr lang="en-US" dirty="0"/>
          </a:p>
        </p:txBody>
      </p:sp>
      <p:pic>
        <p:nvPicPr>
          <p:cNvPr id="7" name="图片 6"/>
          <p:cNvPicPr>
            <a:picLocks noChangeAspect="1"/>
          </p:cNvPicPr>
          <p:nvPr/>
        </p:nvPicPr>
        <p:blipFill>
          <a:blip r:embed="rId3"/>
          <a:stretch>
            <a:fillRect/>
          </a:stretch>
        </p:blipFill>
        <p:spPr>
          <a:xfrm>
            <a:off x="1457934" y="1424686"/>
            <a:ext cx="6228132" cy="4688308"/>
          </a:xfrm>
          <a:prstGeom prst="rect">
            <a:avLst/>
          </a:prstGeom>
        </p:spPr>
        <p:style>
          <a:lnRef idx="2">
            <a:schemeClr val="dk1"/>
          </a:lnRef>
          <a:fillRef idx="1">
            <a:schemeClr val="lt1"/>
          </a:fillRef>
          <a:effectRef idx="0">
            <a:schemeClr val="dk1"/>
          </a:effectRef>
          <a:fontRef idx="minor">
            <a:schemeClr val="dk1"/>
          </a:fontRef>
        </p:style>
      </p:pic>
      <p:sp>
        <p:nvSpPr>
          <p:cNvPr id="8" name="矩形 7"/>
          <p:cNvSpPr/>
          <p:nvPr/>
        </p:nvSpPr>
        <p:spPr>
          <a:xfrm>
            <a:off x="2398426" y="4257207"/>
            <a:ext cx="4706912" cy="4796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22910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Behavioral</a:t>
            </a:r>
            <a:r>
              <a:rPr lang="zh-CN" altLang="en-US" dirty="0" smtClean="0"/>
              <a:t> </a:t>
            </a:r>
            <a:r>
              <a:rPr lang="en-US" altLang="zh-CN" dirty="0" smtClean="0"/>
              <a:t>Pattern:</a:t>
            </a:r>
            <a:r>
              <a:rPr lang="zh-CN" altLang="en-US" dirty="0" smtClean="0"/>
              <a:t> </a:t>
            </a:r>
            <a:r>
              <a:rPr lang="en-US" altLang="zh-CN" dirty="0" err="1" smtClean="0"/>
              <a:t>Fan@Idol#Word</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80</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9780" y="1212038"/>
            <a:ext cx="6684439" cy="4962484"/>
          </a:xfrm>
          <a:prstGeom prst="rect">
            <a:avLst/>
          </a:prstGeom>
        </p:spPr>
      </p:pic>
    </p:spTree>
    <p:extLst>
      <p:ext uri="{BB962C8B-B14F-4D97-AF65-F5344CB8AC3E}">
        <p14:creationId xmlns:p14="http://schemas.microsoft.com/office/powerpoint/2010/main" val="9291848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Behavioral</a:t>
            </a:r>
            <a:r>
              <a:rPr lang="zh-CN" altLang="en-US" dirty="0" smtClean="0"/>
              <a:t> </a:t>
            </a:r>
            <a:r>
              <a:rPr lang="en-US" altLang="zh-CN" dirty="0" smtClean="0"/>
              <a:t>Pattern:</a:t>
            </a:r>
            <a:r>
              <a:rPr lang="zh-CN" altLang="en-US" dirty="0" smtClean="0"/>
              <a:t> </a:t>
            </a:r>
            <a:r>
              <a:rPr lang="en-US" altLang="zh-CN" dirty="0" err="1" smtClean="0"/>
              <a:t>Fan@Idol#Word</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81</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032" y="1274164"/>
            <a:ext cx="6625836" cy="4900358"/>
          </a:xfrm>
          <a:prstGeom prst="rect">
            <a:avLst/>
          </a:prstGeom>
        </p:spPr>
      </p:pic>
    </p:spTree>
    <p:extLst>
      <p:ext uri="{BB962C8B-B14F-4D97-AF65-F5344CB8AC3E}">
        <p14:creationId xmlns:p14="http://schemas.microsoft.com/office/powerpoint/2010/main" val="21235726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smtClean="0"/>
              <a:t>Demo</a:t>
            </a:r>
            <a:r>
              <a:rPr lang="zh-CN" altLang="en-US" sz="2800" dirty="0" smtClean="0"/>
              <a:t> </a:t>
            </a:r>
            <a:r>
              <a:rPr lang="en-US" altLang="zh-CN" sz="2800" dirty="0" smtClean="0"/>
              <a:t>1:</a:t>
            </a:r>
            <a:r>
              <a:rPr lang="zh-CN" altLang="en-US" sz="2800" dirty="0" smtClean="0"/>
              <a:t> </a:t>
            </a:r>
            <a:r>
              <a:rPr lang="en-US" altLang="zh-CN" sz="2800" dirty="0" err="1" smtClean="0"/>
              <a:t>Fan@Idol#Word</a:t>
            </a:r>
            <a:r>
              <a:rPr lang="zh-CN" altLang="en-US" sz="2800" dirty="0" smtClean="0"/>
              <a:t> </a:t>
            </a:r>
            <a:endParaRPr lang="en-US" sz="2800" dirty="0"/>
          </a:p>
        </p:txBody>
      </p:sp>
      <p:sp>
        <p:nvSpPr>
          <p:cNvPr id="3" name="Content Placeholder 2"/>
          <p:cNvSpPr>
            <a:spLocks noGrp="1"/>
          </p:cNvSpPr>
          <p:nvPr>
            <p:ph idx="1"/>
          </p:nvPr>
        </p:nvSpPr>
        <p:spPr/>
        <p:txBody>
          <a:bodyPr>
            <a:normAutofit/>
          </a:bodyPr>
          <a:lstStyle/>
          <a:p>
            <a:r>
              <a:rPr lang="en-US" sz="2800" dirty="0" smtClean="0">
                <a:hlinkClick r:id="rId2"/>
              </a:rPr>
              <a:t>http://www.meng-jiang.com/demos/fema/weibo/</a:t>
            </a:r>
            <a:endParaRPr lang="zh-CN" altLang="en-US" sz="2800" dirty="0" smtClean="0"/>
          </a:p>
        </p:txBody>
      </p:sp>
      <p:sp>
        <p:nvSpPr>
          <p:cNvPr id="4" name="Slide Number Placeholder 3"/>
          <p:cNvSpPr>
            <a:spLocks noGrp="1"/>
          </p:cNvSpPr>
          <p:nvPr>
            <p:ph type="sldNum" sz="quarter" idx="12"/>
          </p:nvPr>
        </p:nvSpPr>
        <p:spPr/>
        <p:txBody>
          <a:bodyPr/>
          <a:lstStyle/>
          <a:p>
            <a:fld id="{0CFEC368-1D7A-4F81-ABF6-AE0E36BAF64C}" type="slidenum">
              <a:rPr lang="en-US" smtClean="0"/>
              <a:pPr/>
              <a:t>82</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075" y="2164472"/>
            <a:ext cx="6325849" cy="3880728"/>
          </a:xfrm>
          <a:prstGeom prst="rect">
            <a:avLst/>
          </a:prstGeom>
        </p:spPr>
      </p:pic>
    </p:spTree>
    <p:extLst>
      <p:ext uri="{BB962C8B-B14F-4D97-AF65-F5344CB8AC3E}">
        <p14:creationId xmlns:p14="http://schemas.microsoft.com/office/powerpoint/2010/main" val="30941566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2800" dirty="0" smtClean="0"/>
              <a:t>Demo</a:t>
            </a:r>
            <a:r>
              <a:rPr lang="zh-CN" altLang="en-US" sz="2800" dirty="0" smtClean="0"/>
              <a:t> </a:t>
            </a:r>
            <a:r>
              <a:rPr lang="en-US" altLang="zh-CN" sz="2800" dirty="0" smtClean="0"/>
              <a:t>2:</a:t>
            </a:r>
            <a:r>
              <a:rPr lang="zh-CN" altLang="en-US" sz="2800" dirty="0" smtClean="0"/>
              <a:t> </a:t>
            </a:r>
            <a:r>
              <a:rPr lang="en-US" altLang="zh-CN" sz="2800" dirty="0" err="1" smtClean="0"/>
              <a:t>Author@Affiliation#Keyword</a:t>
            </a:r>
            <a:r>
              <a:rPr lang="zh-CN" altLang="en-US" sz="2800" dirty="0" smtClean="0"/>
              <a:t> </a:t>
            </a:r>
            <a:endParaRPr lang="en-US" sz="2800" dirty="0"/>
          </a:p>
        </p:txBody>
      </p:sp>
      <p:sp>
        <p:nvSpPr>
          <p:cNvPr id="3" name="Content Placeholder 2"/>
          <p:cNvSpPr>
            <a:spLocks noGrp="1"/>
          </p:cNvSpPr>
          <p:nvPr>
            <p:ph idx="1"/>
          </p:nvPr>
        </p:nvSpPr>
        <p:spPr/>
        <p:txBody>
          <a:bodyPr>
            <a:normAutofit/>
          </a:bodyPr>
          <a:lstStyle/>
          <a:p>
            <a:r>
              <a:rPr lang="en-US" sz="2800" dirty="0" smtClean="0">
                <a:hlinkClick r:id="rId2"/>
              </a:rPr>
              <a:t>http://www.meng-jiang.com/demos/fema/mas/</a:t>
            </a:r>
            <a:endParaRPr lang="zh-CN" altLang="en-US" sz="2800" dirty="0" smtClean="0"/>
          </a:p>
        </p:txBody>
      </p:sp>
      <p:sp>
        <p:nvSpPr>
          <p:cNvPr id="4" name="Slide Number Placeholder 3"/>
          <p:cNvSpPr>
            <a:spLocks noGrp="1"/>
          </p:cNvSpPr>
          <p:nvPr>
            <p:ph type="sldNum" sz="quarter" idx="12"/>
          </p:nvPr>
        </p:nvSpPr>
        <p:spPr/>
        <p:txBody>
          <a:bodyPr/>
          <a:lstStyle/>
          <a:p>
            <a:fld id="{0CFEC368-1D7A-4F81-ABF6-AE0E36BAF64C}" type="slidenum">
              <a:rPr lang="en-US" smtClean="0"/>
              <a:pPr/>
              <a:t>83</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3248" y="2078932"/>
            <a:ext cx="6617503" cy="4030929"/>
          </a:xfrm>
          <a:prstGeom prst="rect">
            <a:avLst/>
          </a:prstGeom>
        </p:spPr>
      </p:pic>
    </p:spTree>
    <p:extLst>
      <p:ext uri="{BB962C8B-B14F-4D97-AF65-F5344CB8AC3E}">
        <p14:creationId xmlns:p14="http://schemas.microsoft.com/office/powerpoint/2010/main" val="92100601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2800" dirty="0" smtClean="0"/>
              <a:t>Demo</a:t>
            </a:r>
            <a:r>
              <a:rPr lang="zh-CN" altLang="en-US" sz="2800" dirty="0" smtClean="0"/>
              <a:t> </a:t>
            </a:r>
            <a:r>
              <a:rPr lang="en-US" altLang="zh-CN" sz="2800" dirty="0" smtClean="0"/>
              <a:t>3:</a:t>
            </a:r>
            <a:r>
              <a:rPr lang="zh-CN" altLang="en-US" sz="2800" dirty="0" smtClean="0"/>
              <a:t> </a:t>
            </a:r>
            <a:r>
              <a:rPr lang="en-US" altLang="zh-CN" sz="2800" dirty="0" err="1" smtClean="0"/>
              <a:t>Author@Affiliation$Paper&amp;Venue#Keyword</a:t>
            </a:r>
            <a:r>
              <a:rPr lang="zh-CN" altLang="en-US" sz="2800" dirty="0" smtClean="0"/>
              <a:t> </a:t>
            </a:r>
            <a:endParaRPr lang="en-US" sz="2800" dirty="0"/>
          </a:p>
        </p:txBody>
      </p:sp>
      <p:sp>
        <p:nvSpPr>
          <p:cNvPr id="3" name="Content Placeholder 2"/>
          <p:cNvSpPr>
            <a:spLocks noGrp="1"/>
          </p:cNvSpPr>
          <p:nvPr>
            <p:ph idx="1"/>
          </p:nvPr>
        </p:nvSpPr>
        <p:spPr/>
        <p:txBody>
          <a:bodyPr>
            <a:normAutofit/>
          </a:bodyPr>
          <a:lstStyle/>
          <a:p>
            <a:r>
              <a:rPr lang="en-US" sz="2800" dirty="0" smtClean="0">
                <a:hlinkClick r:id="rId2"/>
              </a:rPr>
              <a:t>http://www.meng-jiang.com/demos/hindblp/</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84</a:t>
            </a:fld>
            <a:endParaRPr lang="en-US"/>
          </a:p>
        </p:txBody>
      </p:sp>
      <p:sp>
        <p:nvSpPr>
          <p:cNvPr id="5" name="Rectangle 4"/>
          <p:cNvSpPr/>
          <p:nvPr/>
        </p:nvSpPr>
        <p:spPr>
          <a:xfrm>
            <a:off x="0" y="6174522"/>
            <a:ext cx="9144000" cy="646331"/>
          </a:xfrm>
          <a:prstGeom prst="rect">
            <a:avLst/>
          </a:prstGeom>
        </p:spPr>
        <p:txBody>
          <a:bodyPr wrap="square">
            <a:spAutoFit/>
          </a:bodyPr>
          <a:lstStyle/>
          <a:p>
            <a:r>
              <a:rPr lang="en-US" altLang="zh-CN" dirty="0" smtClean="0">
                <a:solidFill>
                  <a:schemeClr val="bg1"/>
                </a:solidFill>
              </a:rPr>
              <a:t>Jiang</a:t>
            </a:r>
            <a:r>
              <a:rPr lang="zh-CN" altLang="en-US" dirty="0" smtClean="0">
                <a:solidFill>
                  <a:schemeClr val="bg1"/>
                </a:solidFill>
              </a:rPr>
              <a:t> </a:t>
            </a:r>
            <a:r>
              <a:rPr lang="en-US" dirty="0" smtClean="0">
                <a:solidFill>
                  <a:schemeClr val="bg1"/>
                </a:solidFill>
              </a:rPr>
              <a:t>et al. </a:t>
            </a:r>
            <a:r>
              <a:rPr lang="en-US" altLang="zh-CN" b="1" dirty="0" smtClean="0">
                <a:solidFill>
                  <a:schemeClr val="bg1"/>
                </a:solidFill>
              </a:rPr>
              <a:t>Flexible</a:t>
            </a:r>
            <a:r>
              <a:rPr lang="zh-CN" altLang="en-US" b="1" dirty="0" smtClean="0">
                <a:solidFill>
                  <a:schemeClr val="bg1"/>
                </a:solidFill>
              </a:rPr>
              <a:t> </a:t>
            </a:r>
            <a:r>
              <a:rPr lang="en-US" altLang="zh-CN" b="1" dirty="0" smtClean="0">
                <a:solidFill>
                  <a:schemeClr val="bg1"/>
                </a:solidFill>
              </a:rPr>
              <a:t>Evolutionary</a:t>
            </a:r>
            <a:r>
              <a:rPr lang="zh-CN" altLang="en-US" b="1" dirty="0" smtClean="0">
                <a:solidFill>
                  <a:schemeClr val="bg1"/>
                </a:solidFill>
              </a:rPr>
              <a:t> </a:t>
            </a:r>
            <a:r>
              <a:rPr lang="en-US" altLang="zh-CN" b="1" dirty="0" smtClean="0">
                <a:solidFill>
                  <a:schemeClr val="bg1"/>
                </a:solidFill>
              </a:rPr>
              <a:t>Multi-faceted</a:t>
            </a:r>
            <a:r>
              <a:rPr lang="zh-CN" altLang="en-US" b="1" dirty="0" smtClean="0">
                <a:solidFill>
                  <a:schemeClr val="bg1"/>
                </a:solidFill>
              </a:rPr>
              <a:t> </a:t>
            </a:r>
            <a:r>
              <a:rPr lang="en-US" altLang="zh-CN" b="1" dirty="0" smtClean="0">
                <a:solidFill>
                  <a:schemeClr val="bg1"/>
                </a:solidFill>
              </a:rPr>
              <a:t>Analysis</a:t>
            </a:r>
            <a:r>
              <a:rPr lang="zh-CN" altLang="en-US" b="1" dirty="0" smtClean="0">
                <a:solidFill>
                  <a:schemeClr val="bg1"/>
                </a:solidFill>
              </a:rPr>
              <a:t> </a:t>
            </a:r>
            <a:r>
              <a:rPr lang="en-US" altLang="zh-CN" b="1" dirty="0" smtClean="0">
                <a:solidFill>
                  <a:schemeClr val="bg1"/>
                </a:solidFill>
              </a:rPr>
              <a:t>for</a:t>
            </a:r>
            <a:r>
              <a:rPr lang="zh-CN" altLang="en-US" b="1" dirty="0" smtClean="0">
                <a:solidFill>
                  <a:schemeClr val="bg1"/>
                </a:solidFill>
              </a:rPr>
              <a:t> </a:t>
            </a:r>
            <a:r>
              <a:rPr lang="en-US" altLang="zh-CN" b="1" dirty="0" smtClean="0">
                <a:solidFill>
                  <a:schemeClr val="bg1"/>
                </a:solidFill>
              </a:rPr>
              <a:t>Dynamic</a:t>
            </a:r>
            <a:r>
              <a:rPr lang="zh-CN" altLang="en-US" b="1" dirty="0" smtClean="0">
                <a:solidFill>
                  <a:schemeClr val="bg1"/>
                </a:solidFill>
              </a:rPr>
              <a:t> </a:t>
            </a:r>
            <a:r>
              <a:rPr lang="en-US" altLang="zh-CN" b="1" dirty="0" smtClean="0">
                <a:solidFill>
                  <a:schemeClr val="bg1"/>
                </a:solidFill>
              </a:rPr>
              <a:t>Behavioral</a:t>
            </a:r>
            <a:r>
              <a:rPr lang="zh-CN" altLang="en-US" b="1" dirty="0" smtClean="0">
                <a:solidFill>
                  <a:schemeClr val="bg1"/>
                </a:solidFill>
              </a:rPr>
              <a:t> </a:t>
            </a:r>
            <a:r>
              <a:rPr lang="en-US" altLang="zh-CN" b="1" dirty="0" smtClean="0">
                <a:solidFill>
                  <a:schemeClr val="bg1"/>
                </a:solidFill>
              </a:rPr>
              <a:t>Pattern</a:t>
            </a:r>
            <a:r>
              <a:rPr lang="zh-CN" altLang="en-US" b="1" dirty="0" smtClean="0">
                <a:solidFill>
                  <a:schemeClr val="bg1"/>
                </a:solidFill>
              </a:rPr>
              <a:t> </a:t>
            </a:r>
            <a:r>
              <a:rPr lang="en-US" altLang="zh-CN" b="1" dirty="0" smtClean="0">
                <a:solidFill>
                  <a:schemeClr val="bg1"/>
                </a:solidFill>
              </a:rPr>
              <a:t>Discovery.</a:t>
            </a:r>
            <a:r>
              <a:rPr lang="zh-CN" altLang="en-US" b="1" dirty="0" smtClean="0">
                <a:solidFill>
                  <a:schemeClr val="bg1"/>
                </a:solidFill>
              </a:rPr>
              <a:t> </a:t>
            </a:r>
            <a:r>
              <a:rPr lang="en-US" altLang="zh-CN" i="1" dirty="0" smtClean="0">
                <a:solidFill>
                  <a:schemeClr val="bg1"/>
                </a:solidFill>
              </a:rPr>
              <a:t>KDD</a:t>
            </a:r>
            <a:r>
              <a:rPr lang="en-US" dirty="0" smtClean="0">
                <a:solidFill>
                  <a:schemeClr val="bg1"/>
                </a:solidFill>
              </a:rPr>
              <a:t>, </a:t>
            </a:r>
            <a:r>
              <a:rPr lang="en-US" altLang="zh-CN" dirty="0" smtClean="0">
                <a:solidFill>
                  <a:schemeClr val="bg1"/>
                </a:solidFill>
              </a:rPr>
              <a:t>2014.</a:t>
            </a:r>
            <a:endParaRPr lang="en-US"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6216" y="2201461"/>
            <a:ext cx="5231567" cy="3843739"/>
          </a:xfrm>
          <a:prstGeom prst="rect">
            <a:avLst/>
          </a:prstGeom>
        </p:spPr>
      </p:pic>
    </p:spTree>
    <p:extLst>
      <p:ext uri="{BB962C8B-B14F-4D97-AF65-F5344CB8AC3E}">
        <p14:creationId xmlns:p14="http://schemas.microsoft.com/office/powerpoint/2010/main" val="18709281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85</a:t>
            </a:fld>
            <a:endParaRPr lang="en-US" dirty="0"/>
          </a:p>
        </p:txBody>
      </p:sp>
      <p:sp>
        <p:nvSpPr>
          <p:cNvPr id="6" name="Title 1"/>
          <p:cNvSpPr>
            <a:spLocks noGrp="1"/>
          </p:cNvSpPr>
          <p:nvPr>
            <p:ph type="title"/>
          </p:nvPr>
        </p:nvSpPr>
        <p:spPr>
          <a:xfrm>
            <a:off x="0" y="636920"/>
            <a:ext cx="9144000" cy="990600"/>
          </a:xfrm>
        </p:spPr>
        <p:txBody>
          <a:bodyPr>
            <a:noAutofit/>
          </a:bodyPr>
          <a:lstStyle/>
          <a:p>
            <a:r>
              <a:rPr lang="en-US" altLang="zh-CN" sz="3600" dirty="0" smtClean="0"/>
              <a:t>Modeling</a:t>
            </a:r>
            <a:r>
              <a:rPr lang="zh-CN" altLang="en-US" sz="3600" dirty="0" smtClean="0"/>
              <a:t> </a:t>
            </a:r>
            <a:r>
              <a:rPr lang="en-US" altLang="zh-CN" sz="3600" dirty="0" smtClean="0"/>
              <a:t>social</a:t>
            </a:r>
            <a:r>
              <a:rPr lang="zh-CN" altLang="en-US" sz="3600" dirty="0" smtClean="0"/>
              <a:t> </a:t>
            </a:r>
            <a:r>
              <a:rPr lang="en-US" altLang="zh-CN" sz="3600" dirty="0" smtClean="0"/>
              <a:t>contexts,</a:t>
            </a:r>
            <a:r>
              <a:rPr lang="zh-CN" altLang="en-US" sz="3600" dirty="0"/>
              <a:t/>
            </a:r>
            <a:br>
              <a:rPr lang="zh-CN" altLang="en-US" sz="3600" dirty="0"/>
            </a:br>
            <a:r>
              <a:rPr lang="zh-CN" altLang="en-US" sz="3600" dirty="0" smtClean="0"/>
              <a:t>	</a:t>
            </a:r>
            <a:r>
              <a:rPr lang="en-US" altLang="zh-CN" sz="3600" dirty="0" err="1" smtClean="0"/>
              <a:t>spatio</a:t>
            </a:r>
            <a:r>
              <a:rPr lang="en-US" altLang="zh-CN" sz="3600" dirty="0" smtClean="0"/>
              <a:t>-temporal</a:t>
            </a:r>
            <a:r>
              <a:rPr lang="zh-CN" altLang="en-US" sz="3600" dirty="0" smtClean="0"/>
              <a:t> </a:t>
            </a:r>
            <a:r>
              <a:rPr lang="en-US" altLang="zh-CN" sz="3600" dirty="0" smtClean="0"/>
              <a:t>contexts:</a:t>
            </a:r>
            <a:r>
              <a:rPr lang="zh-CN" altLang="en-US" sz="3600" dirty="0" smtClean="0"/>
              <a:t> </a:t>
            </a:r>
            <a:r>
              <a:rPr lang="en-US" altLang="zh-CN" sz="3600" dirty="0" smtClean="0"/>
              <a:t>Amazing!</a:t>
            </a:r>
            <a:r>
              <a:rPr lang="zh-CN" altLang="en-US" sz="3600" dirty="0" smtClean="0"/>
              <a:t/>
            </a:r>
            <a:br>
              <a:rPr lang="zh-CN" altLang="en-US" sz="3600" dirty="0" smtClean="0"/>
            </a:br>
            <a:r>
              <a:rPr lang="zh-CN" altLang="en-US" sz="3600" dirty="0" smtClean="0"/>
              <a:t>							</a:t>
            </a:r>
            <a:r>
              <a:rPr lang="en-US" altLang="zh-CN" sz="3600" dirty="0" smtClean="0"/>
              <a:t>…however…</a:t>
            </a:r>
            <a:endParaRPr lang="en-US" sz="3600" dirty="0"/>
          </a:p>
        </p:txBody>
      </p:sp>
    </p:spTree>
    <p:extLst>
      <p:ext uri="{BB962C8B-B14F-4D97-AF65-F5344CB8AC3E}">
        <p14:creationId xmlns:p14="http://schemas.microsoft.com/office/powerpoint/2010/main" val="118564089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86</a:t>
            </a:fld>
            <a:endParaRPr lang="en-US" dirty="0"/>
          </a:p>
        </p:txBody>
      </p:sp>
      <p:sp>
        <p:nvSpPr>
          <p:cNvPr id="13" name="Title 1"/>
          <p:cNvSpPr>
            <a:spLocks noGrp="1"/>
          </p:cNvSpPr>
          <p:nvPr>
            <p:ph type="title"/>
          </p:nvPr>
        </p:nvSpPr>
        <p:spPr>
          <a:xfrm>
            <a:off x="0" y="636920"/>
            <a:ext cx="9144000" cy="990600"/>
          </a:xfrm>
        </p:spPr>
        <p:txBody>
          <a:bodyPr>
            <a:noAutofit/>
          </a:bodyPr>
          <a:lstStyle/>
          <a:p>
            <a:r>
              <a:rPr lang="en-US" altLang="zh-CN" sz="3600" dirty="0" smtClean="0"/>
              <a:t>Modeling</a:t>
            </a:r>
            <a:r>
              <a:rPr lang="zh-CN" altLang="en-US" sz="3600" dirty="0" smtClean="0"/>
              <a:t> </a:t>
            </a:r>
            <a:r>
              <a:rPr lang="en-US" altLang="zh-CN" sz="3600" dirty="0" smtClean="0"/>
              <a:t>social</a:t>
            </a:r>
            <a:r>
              <a:rPr lang="zh-CN" altLang="en-US" sz="3600" dirty="0" smtClean="0"/>
              <a:t> </a:t>
            </a:r>
            <a:r>
              <a:rPr lang="en-US" altLang="zh-CN" sz="3600" dirty="0" smtClean="0"/>
              <a:t>contexts,</a:t>
            </a:r>
            <a:r>
              <a:rPr lang="zh-CN" altLang="en-US" sz="3600" dirty="0"/>
              <a:t/>
            </a:r>
            <a:br>
              <a:rPr lang="zh-CN" altLang="en-US" sz="3600" dirty="0"/>
            </a:br>
            <a:r>
              <a:rPr lang="zh-CN" altLang="en-US" sz="3600" dirty="0" smtClean="0"/>
              <a:t>	</a:t>
            </a:r>
            <a:r>
              <a:rPr lang="en-US" altLang="zh-CN" sz="3600" dirty="0" err="1" smtClean="0"/>
              <a:t>spatio</a:t>
            </a:r>
            <a:r>
              <a:rPr lang="en-US" altLang="zh-CN" sz="3600" dirty="0" smtClean="0"/>
              <a:t>-temporal</a:t>
            </a:r>
            <a:r>
              <a:rPr lang="zh-CN" altLang="en-US" sz="3600" dirty="0" smtClean="0"/>
              <a:t> </a:t>
            </a:r>
            <a:r>
              <a:rPr lang="en-US" altLang="zh-CN" sz="3600" dirty="0" smtClean="0"/>
              <a:t>contexts:</a:t>
            </a:r>
            <a:r>
              <a:rPr lang="zh-CN" altLang="en-US" sz="3600" dirty="0" smtClean="0"/>
              <a:t> </a:t>
            </a:r>
            <a:r>
              <a:rPr lang="en-US" altLang="zh-CN" sz="3600" dirty="0" smtClean="0"/>
              <a:t>Amazing!</a:t>
            </a:r>
            <a:r>
              <a:rPr lang="zh-CN" altLang="en-US" sz="3600" dirty="0" smtClean="0"/>
              <a:t/>
            </a:r>
            <a:br>
              <a:rPr lang="zh-CN" altLang="en-US" sz="3600" dirty="0" smtClean="0"/>
            </a:br>
            <a:r>
              <a:rPr lang="zh-CN" altLang="en-US" sz="3600" dirty="0" smtClean="0"/>
              <a:t>							</a:t>
            </a:r>
            <a:r>
              <a:rPr lang="en-US" altLang="zh-CN" sz="3600" dirty="0" smtClean="0"/>
              <a:t>…however…</a:t>
            </a:r>
            <a:endParaRPr lang="en-US" sz="3600" dirty="0"/>
          </a:p>
        </p:txBody>
      </p:sp>
      <p:sp>
        <p:nvSpPr>
          <p:cNvPr id="14" name="爆炸形 2 4"/>
          <p:cNvSpPr/>
          <p:nvPr/>
        </p:nvSpPr>
        <p:spPr>
          <a:xfrm>
            <a:off x="1094282" y="2150001"/>
            <a:ext cx="7330190" cy="3029594"/>
          </a:xfrm>
          <a:prstGeom prst="irregularSeal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err="1" smtClean="0"/>
              <a:t>Sparsity</a:t>
            </a:r>
            <a:endParaRPr lang="zh-CN" altLang="en-US" sz="5400" b="1" dirty="0"/>
          </a:p>
        </p:txBody>
      </p:sp>
      <p:sp>
        <p:nvSpPr>
          <p:cNvPr id="15" name="Title 1"/>
          <p:cNvSpPr txBox="1">
            <a:spLocks/>
          </p:cNvSpPr>
          <p:nvPr/>
        </p:nvSpPr>
        <p:spPr>
          <a:xfrm>
            <a:off x="0" y="5179595"/>
            <a:ext cx="91440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rgbClr val="011C9A"/>
                </a:solidFill>
                <a:latin typeface="+mn-lt"/>
                <a:ea typeface="+mj-ea"/>
                <a:cs typeface="+mj-cs"/>
              </a:defRPr>
            </a:lvl1pPr>
          </a:lstStyle>
          <a:p>
            <a:pPr algn="r"/>
            <a:r>
              <a:rPr lang="en-US" altLang="zh-CN" sz="3600" dirty="0" smtClean="0">
                <a:solidFill>
                  <a:srgbClr val="FF0000"/>
                </a:solidFill>
              </a:rPr>
              <a:t>in</a:t>
            </a:r>
            <a:r>
              <a:rPr lang="zh-CN" altLang="en-US" sz="3600" dirty="0" smtClean="0">
                <a:solidFill>
                  <a:srgbClr val="FF0000"/>
                </a:solidFill>
              </a:rPr>
              <a:t> </a:t>
            </a:r>
            <a:r>
              <a:rPr lang="en-US" altLang="zh-CN" sz="3600" dirty="0" smtClean="0">
                <a:solidFill>
                  <a:srgbClr val="FF0000"/>
                </a:solidFill>
              </a:rPr>
              <a:t>one</a:t>
            </a:r>
            <a:r>
              <a:rPr lang="zh-CN" altLang="en-US" sz="3600" dirty="0" smtClean="0">
                <a:solidFill>
                  <a:srgbClr val="FF0000"/>
                </a:solidFill>
              </a:rPr>
              <a:t> </a:t>
            </a:r>
            <a:r>
              <a:rPr lang="en-US" altLang="zh-CN" sz="3600" dirty="0" smtClean="0">
                <a:solidFill>
                  <a:srgbClr val="FF0000"/>
                </a:solidFill>
              </a:rPr>
              <a:t>domain…</a:t>
            </a:r>
            <a:endParaRPr lang="en-US" sz="3600" dirty="0">
              <a:solidFill>
                <a:srgbClr val="FF0000"/>
              </a:solidFill>
            </a:endParaRPr>
          </a:p>
        </p:txBody>
      </p:sp>
    </p:spTree>
    <p:extLst>
      <p:ext uri="{BB962C8B-B14F-4D97-AF65-F5344CB8AC3E}">
        <p14:creationId xmlns:p14="http://schemas.microsoft.com/office/powerpoint/2010/main" val="17379085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Besides</a:t>
            </a:r>
            <a:r>
              <a:rPr lang="zh-CN" altLang="en-US" dirty="0" smtClean="0"/>
              <a:t> </a:t>
            </a:r>
            <a:r>
              <a:rPr lang="en-US" altLang="zh-CN" dirty="0" smtClean="0"/>
              <a:t>Contexts:</a:t>
            </a:r>
            <a:r>
              <a:rPr lang="zh-CN" altLang="en-US" dirty="0" smtClean="0"/>
              <a:t> </a:t>
            </a:r>
            <a:r>
              <a:rPr lang="en-US" altLang="zh-CN" dirty="0" smtClean="0"/>
              <a:t>Multiple</a:t>
            </a:r>
            <a:r>
              <a:rPr lang="zh-CN" altLang="en-US" dirty="0" smtClean="0"/>
              <a:t> </a:t>
            </a:r>
            <a:r>
              <a:rPr lang="en-US" altLang="zh-CN" dirty="0" smtClean="0"/>
              <a:t>Domains</a:t>
            </a:r>
            <a:endParaRPr lang="en-US" dirty="0"/>
          </a:p>
        </p:txBody>
      </p:sp>
      <p:sp>
        <p:nvSpPr>
          <p:cNvPr id="8" name="Content Placeholder 7"/>
          <p:cNvSpPr>
            <a:spLocks noGrp="1"/>
          </p:cNvSpPr>
          <p:nvPr>
            <p:ph idx="1"/>
          </p:nvPr>
        </p:nvSpPr>
        <p:spPr/>
        <p:txBody>
          <a:bodyPr/>
          <a:lstStyle/>
          <a:p>
            <a:r>
              <a:rPr lang="en-US" dirty="0" smtClean="0">
                <a:solidFill>
                  <a:srgbClr val="011C9A"/>
                </a:solidFill>
              </a:rPr>
              <a:t>Post</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87</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24" y="2257446"/>
            <a:ext cx="8105551" cy="2754533"/>
          </a:xfrm>
          <a:prstGeom prst="rect">
            <a:avLst/>
          </a:prstGeom>
        </p:spPr>
      </p:pic>
    </p:spTree>
    <p:extLst>
      <p:ext uri="{BB962C8B-B14F-4D97-AF65-F5344CB8AC3E}">
        <p14:creationId xmlns:p14="http://schemas.microsoft.com/office/powerpoint/2010/main" val="181170747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Besides</a:t>
            </a:r>
            <a:r>
              <a:rPr lang="zh-CN" altLang="en-US" dirty="0" smtClean="0"/>
              <a:t> </a:t>
            </a:r>
            <a:r>
              <a:rPr lang="en-US" altLang="zh-CN" dirty="0" smtClean="0"/>
              <a:t>Contexts:</a:t>
            </a:r>
            <a:r>
              <a:rPr lang="zh-CN" altLang="en-US" dirty="0" smtClean="0"/>
              <a:t> </a:t>
            </a:r>
            <a:r>
              <a:rPr lang="en-US" altLang="zh-CN" dirty="0" smtClean="0"/>
              <a:t>Multiple</a:t>
            </a:r>
            <a:r>
              <a:rPr lang="zh-CN" altLang="en-US" dirty="0" smtClean="0"/>
              <a:t> </a:t>
            </a:r>
            <a:r>
              <a:rPr lang="en-US" altLang="zh-CN" dirty="0" smtClean="0"/>
              <a:t>Domains</a:t>
            </a:r>
            <a:endParaRPr lang="en-US" dirty="0"/>
          </a:p>
        </p:txBody>
      </p:sp>
      <p:sp>
        <p:nvSpPr>
          <p:cNvPr id="3" name="Content Placeholder 2"/>
          <p:cNvSpPr>
            <a:spLocks noGrp="1"/>
          </p:cNvSpPr>
          <p:nvPr>
            <p:ph idx="1"/>
          </p:nvPr>
        </p:nvSpPr>
        <p:spPr/>
        <p:txBody>
          <a:bodyPr/>
          <a:lstStyle/>
          <a:p>
            <a:r>
              <a:rPr lang="en-US" dirty="0" smtClean="0">
                <a:solidFill>
                  <a:srgbClr val="011C9A"/>
                </a:solidFill>
              </a:rPr>
              <a:t>Image</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88</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454" y="1603520"/>
            <a:ext cx="5936105" cy="4349460"/>
          </a:xfrm>
          <a:prstGeom prst="rect">
            <a:avLst/>
          </a:prstGeom>
        </p:spPr>
      </p:pic>
    </p:spTree>
    <p:extLst>
      <p:ext uri="{BB962C8B-B14F-4D97-AF65-F5344CB8AC3E}">
        <p14:creationId xmlns:p14="http://schemas.microsoft.com/office/powerpoint/2010/main" val="5434876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Besides</a:t>
            </a:r>
            <a:r>
              <a:rPr lang="zh-CN" altLang="en-US" dirty="0" smtClean="0"/>
              <a:t> </a:t>
            </a:r>
            <a:r>
              <a:rPr lang="en-US" altLang="zh-CN" dirty="0" smtClean="0"/>
              <a:t>Contexts:</a:t>
            </a:r>
            <a:r>
              <a:rPr lang="zh-CN" altLang="en-US" dirty="0" smtClean="0"/>
              <a:t> </a:t>
            </a:r>
            <a:r>
              <a:rPr lang="en-US" altLang="zh-CN" dirty="0" smtClean="0"/>
              <a:t>Multiple</a:t>
            </a:r>
            <a:r>
              <a:rPr lang="zh-CN" altLang="en-US" dirty="0" smtClean="0"/>
              <a:t> </a:t>
            </a:r>
            <a:r>
              <a:rPr lang="en-US" altLang="zh-CN" dirty="0" smtClean="0"/>
              <a:t>Domains</a:t>
            </a:r>
            <a:endParaRPr lang="en-US" dirty="0"/>
          </a:p>
        </p:txBody>
      </p:sp>
      <p:sp>
        <p:nvSpPr>
          <p:cNvPr id="3" name="Content Placeholder 2"/>
          <p:cNvSpPr>
            <a:spLocks noGrp="1"/>
          </p:cNvSpPr>
          <p:nvPr>
            <p:ph idx="1"/>
          </p:nvPr>
        </p:nvSpPr>
        <p:spPr/>
        <p:txBody>
          <a:bodyPr/>
          <a:lstStyle/>
          <a:p>
            <a:r>
              <a:rPr lang="en-US" dirty="0" smtClean="0">
                <a:solidFill>
                  <a:srgbClr val="011C9A"/>
                </a:solidFill>
              </a:rPr>
              <a:t>Video</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89</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220" y="1632574"/>
            <a:ext cx="5954543" cy="4291351"/>
          </a:xfrm>
          <a:prstGeom prst="rect">
            <a:avLst/>
          </a:prstGeom>
        </p:spPr>
      </p:pic>
    </p:spTree>
    <p:extLst>
      <p:ext uri="{BB962C8B-B14F-4D97-AF65-F5344CB8AC3E}">
        <p14:creationId xmlns:p14="http://schemas.microsoft.com/office/powerpoint/2010/main" val="775751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9</a:t>
            </a:fld>
            <a:endParaRPr lang="en-US" dirty="0"/>
          </a:p>
        </p:txBody>
      </p:sp>
      <p:pic>
        <p:nvPicPr>
          <p:cNvPr id="3" name="图片 2"/>
          <p:cNvPicPr>
            <a:picLocks noChangeAspect="1"/>
          </p:cNvPicPr>
          <p:nvPr/>
        </p:nvPicPr>
        <p:blipFill>
          <a:blip r:embed="rId3"/>
          <a:stretch>
            <a:fillRect/>
          </a:stretch>
        </p:blipFill>
        <p:spPr>
          <a:xfrm>
            <a:off x="0" y="1524"/>
            <a:ext cx="9144000" cy="6856792"/>
          </a:xfrm>
          <a:prstGeom prst="rect">
            <a:avLst/>
          </a:prstGeom>
        </p:spPr>
      </p:pic>
    </p:spTree>
    <p:extLst>
      <p:ext uri="{BB962C8B-B14F-4D97-AF65-F5344CB8AC3E}">
        <p14:creationId xmlns:p14="http://schemas.microsoft.com/office/powerpoint/2010/main" val="3118918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Besides</a:t>
            </a:r>
            <a:r>
              <a:rPr lang="zh-CN" altLang="en-US" dirty="0" smtClean="0"/>
              <a:t> </a:t>
            </a:r>
            <a:r>
              <a:rPr lang="en-US" altLang="zh-CN" dirty="0" smtClean="0"/>
              <a:t>Contexts:</a:t>
            </a:r>
            <a:r>
              <a:rPr lang="zh-CN" altLang="en-US" dirty="0" smtClean="0"/>
              <a:t> </a:t>
            </a:r>
            <a:r>
              <a:rPr lang="en-US" altLang="zh-CN" dirty="0" smtClean="0"/>
              <a:t>Multiple</a:t>
            </a:r>
            <a:r>
              <a:rPr lang="zh-CN" altLang="en-US" dirty="0" smtClean="0"/>
              <a:t> </a:t>
            </a:r>
            <a:r>
              <a:rPr lang="en-US" altLang="zh-CN" dirty="0" smtClean="0"/>
              <a:t>Domains</a:t>
            </a:r>
            <a:endParaRPr lang="en-US" dirty="0"/>
          </a:p>
        </p:txBody>
      </p:sp>
      <p:sp>
        <p:nvSpPr>
          <p:cNvPr id="3" name="Content Placeholder 2"/>
          <p:cNvSpPr>
            <a:spLocks noGrp="1"/>
          </p:cNvSpPr>
          <p:nvPr>
            <p:ph idx="1"/>
          </p:nvPr>
        </p:nvSpPr>
        <p:spPr/>
        <p:txBody>
          <a:bodyPr/>
          <a:lstStyle/>
          <a:p>
            <a:r>
              <a:rPr lang="en-US" dirty="0" smtClean="0">
                <a:solidFill>
                  <a:srgbClr val="011C9A"/>
                </a:solidFill>
              </a:rPr>
              <a:t>Social label</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90</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895" y="2188595"/>
            <a:ext cx="7300210" cy="3614782"/>
          </a:xfrm>
          <a:prstGeom prst="rect">
            <a:avLst/>
          </a:prstGeom>
        </p:spPr>
      </p:pic>
    </p:spTree>
    <p:extLst>
      <p:ext uri="{BB962C8B-B14F-4D97-AF65-F5344CB8AC3E}">
        <p14:creationId xmlns:p14="http://schemas.microsoft.com/office/powerpoint/2010/main" val="67659241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Besides</a:t>
            </a:r>
            <a:r>
              <a:rPr lang="zh-CN" altLang="en-US" dirty="0" smtClean="0"/>
              <a:t> </a:t>
            </a:r>
            <a:r>
              <a:rPr lang="en-US" altLang="zh-CN" dirty="0" smtClean="0"/>
              <a:t>Contexts:</a:t>
            </a:r>
            <a:r>
              <a:rPr lang="zh-CN" altLang="en-US" dirty="0" smtClean="0"/>
              <a:t> </a:t>
            </a:r>
            <a:r>
              <a:rPr lang="en-US" altLang="zh-CN" dirty="0" smtClean="0"/>
              <a:t>Multiple</a:t>
            </a:r>
            <a:r>
              <a:rPr lang="zh-CN" altLang="en-US" dirty="0" smtClean="0"/>
              <a:t> </a:t>
            </a:r>
            <a:r>
              <a:rPr lang="en-US" altLang="zh-CN" dirty="0" smtClean="0"/>
              <a:t>Domains</a:t>
            </a:r>
            <a:endParaRPr lang="en-US" dirty="0"/>
          </a:p>
        </p:txBody>
      </p:sp>
      <p:sp>
        <p:nvSpPr>
          <p:cNvPr id="3" name="Content Placeholder 2"/>
          <p:cNvSpPr>
            <a:spLocks noGrp="1"/>
          </p:cNvSpPr>
          <p:nvPr>
            <p:ph idx="1"/>
          </p:nvPr>
        </p:nvSpPr>
        <p:spPr/>
        <p:txBody>
          <a:bodyPr/>
          <a:lstStyle/>
          <a:p>
            <a:r>
              <a:rPr lang="en-US" dirty="0" smtClean="0">
                <a:solidFill>
                  <a:srgbClr val="011C9A"/>
                </a:solidFill>
              </a:rPr>
              <a:t>Group</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91</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10" y="2490795"/>
            <a:ext cx="8259580" cy="2617619"/>
          </a:xfrm>
          <a:prstGeom prst="rect">
            <a:avLst/>
          </a:prstGeom>
        </p:spPr>
      </p:pic>
    </p:spTree>
    <p:extLst>
      <p:ext uri="{BB962C8B-B14F-4D97-AF65-F5344CB8AC3E}">
        <p14:creationId xmlns:p14="http://schemas.microsoft.com/office/powerpoint/2010/main" val="56274081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Besides</a:t>
            </a:r>
            <a:r>
              <a:rPr lang="zh-CN" altLang="en-US" dirty="0" smtClean="0"/>
              <a:t> </a:t>
            </a:r>
            <a:r>
              <a:rPr lang="en-US" altLang="zh-CN" dirty="0" smtClean="0"/>
              <a:t>Contexts:</a:t>
            </a:r>
            <a:r>
              <a:rPr lang="zh-CN" altLang="en-US" dirty="0" smtClean="0"/>
              <a:t> </a:t>
            </a:r>
            <a:r>
              <a:rPr lang="en-US" altLang="zh-CN" dirty="0" smtClean="0"/>
              <a:t>Multiple</a:t>
            </a:r>
            <a:r>
              <a:rPr lang="zh-CN" altLang="en-US" dirty="0" smtClean="0"/>
              <a:t> </a:t>
            </a:r>
            <a:r>
              <a:rPr lang="en-US" altLang="zh-CN" dirty="0" smtClean="0"/>
              <a:t>Domains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92</a:t>
            </a:fld>
            <a:endParaRPr lang="en-US"/>
          </a:p>
        </p:txBody>
      </p:sp>
      <p:sp>
        <p:nvSpPr>
          <p:cNvPr id="5" name="Rectangle 4"/>
          <p:cNvSpPr/>
          <p:nvPr/>
        </p:nvSpPr>
        <p:spPr>
          <a:xfrm>
            <a:off x="0" y="6174522"/>
            <a:ext cx="9144000" cy="584775"/>
          </a:xfrm>
          <a:prstGeom prst="rect">
            <a:avLst/>
          </a:prstGeom>
        </p:spPr>
        <p:txBody>
          <a:bodyPr wrap="square">
            <a:spAutoFit/>
          </a:bodyPr>
          <a:lstStyle/>
          <a:p>
            <a:r>
              <a:rPr lang="en-US" altLang="zh-CN" sz="1600" dirty="0" smtClean="0">
                <a:solidFill>
                  <a:schemeClr val="bg1"/>
                </a:solidFill>
              </a:rPr>
              <a:t>Jiang </a:t>
            </a:r>
            <a:r>
              <a:rPr lang="en-US" sz="1600" dirty="0" smtClean="0">
                <a:solidFill>
                  <a:schemeClr val="bg1"/>
                </a:solidFill>
              </a:rPr>
              <a:t>et al. </a:t>
            </a:r>
            <a:r>
              <a:rPr lang="en-US" sz="1600" b="1" dirty="0" smtClean="0">
                <a:solidFill>
                  <a:schemeClr val="bg1"/>
                </a:solidFill>
              </a:rPr>
              <a:t>S</a:t>
            </a:r>
            <a:r>
              <a:rPr lang="en-US" altLang="zh-CN" sz="1600" b="1" dirty="0" smtClean="0">
                <a:solidFill>
                  <a:schemeClr val="bg1"/>
                </a:solidFill>
              </a:rPr>
              <a:t>ocial</a:t>
            </a:r>
            <a:r>
              <a:rPr lang="zh-CN" altLang="en-US" sz="1600" b="1" dirty="0" smtClean="0">
                <a:solidFill>
                  <a:schemeClr val="bg1"/>
                </a:solidFill>
              </a:rPr>
              <a:t> </a:t>
            </a:r>
            <a:r>
              <a:rPr lang="en-US" altLang="zh-CN" sz="1600" b="1" dirty="0" smtClean="0">
                <a:solidFill>
                  <a:schemeClr val="bg1"/>
                </a:solidFill>
              </a:rPr>
              <a:t>Recommendation across</a:t>
            </a:r>
            <a:r>
              <a:rPr lang="zh-CN" altLang="en-US" sz="1600" b="1" dirty="0" smtClean="0">
                <a:solidFill>
                  <a:schemeClr val="bg1"/>
                </a:solidFill>
              </a:rPr>
              <a:t> </a:t>
            </a:r>
            <a:r>
              <a:rPr lang="en-US" altLang="zh-CN" sz="1600" b="1" dirty="0" smtClean="0">
                <a:solidFill>
                  <a:schemeClr val="bg1"/>
                </a:solidFill>
              </a:rPr>
              <a:t>Multiple</a:t>
            </a:r>
            <a:r>
              <a:rPr lang="zh-CN" altLang="en-US" sz="1600" b="1" dirty="0" smtClean="0">
                <a:solidFill>
                  <a:schemeClr val="bg1"/>
                </a:solidFill>
              </a:rPr>
              <a:t> </a:t>
            </a:r>
            <a:r>
              <a:rPr lang="en-US" altLang="zh-CN" sz="1600" b="1" dirty="0" smtClean="0">
                <a:solidFill>
                  <a:schemeClr val="bg1"/>
                </a:solidFill>
              </a:rPr>
              <a:t>Relational Domains.</a:t>
            </a:r>
            <a:r>
              <a:rPr lang="zh-CN" altLang="en-US" sz="1600" b="1" dirty="0" smtClean="0">
                <a:solidFill>
                  <a:schemeClr val="bg1"/>
                </a:solidFill>
              </a:rPr>
              <a:t> </a:t>
            </a:r>
            <a:r>
              <a:rPr lang="en-US" altLang="zh-CN" sz="1600" i="1" dirty="0" smtClean="0">
                <a:solidFill>
                  <a:schemeClr val="bg1"/>
                </a:solidFill>
              </a:rPr>
              <a:t>CIKM</a:t>
            </a:r>
            <a:r>
              <a:rPr lang="en-US" sz="1600" dirty="0" smtClean="0">
                <a:solidFill>
                  <a:schemeClr val="bg1"/>
                </a:solidFill>
              </a:rPr>
              <a:t>, </a:t>
            </a:r>
            <a:r>
              <a:rPr lang="en-US" altLang="zh-CN" sz="1600" dirty="0" smtClean="0">
                <a:solidFill>
                  <a:schemeClr val="bg1"/>
                </a:solidFill>
              </a:rPr>
              <a:t>2012. </a:t>
            </a:r>
            <a:r>
              <a:rPr lang="en-US" sz="1600" b="1" dirty="0">
                <a:solidFill>
                  <a:schemeClr val="bg1"/>
                </a:solidFill>
              </a:rPr>
              <a:t>S</a:t>
            </a:r>
            <a:r>
              <a:rPr lang="en-US" altLang="zh-CN" sz="1600" b="1" dirty="0">
                <a:solidFill>
                  <a:schemeClr val="bg1"/>
                </a:solidFill>
              </a:rPr>
              <a:t>ocial</a:t>
            </a:r>
            <a:r>
              <a:rPr lang="zh-CN" altLang="en-US" sz="1600" b="1" dirty="0">
                <a:solidFill>
                  <a:schemeClr val="bg1"/>
                </a:solidFill>
              </a:rPr>
              <a:t> </a:t>
            </a:r>
            <a:r>
              <a:rPr lang="en-US" altLang="zh-CN" sz="1600" b="1" dirty="0">
                <a:solidFill>
                  <a:schemeClr val="bg1"/>
                </a:solidFill>
              </a:rPr>
              <a:t>Recommendation </a:t>
            </a:r>
            <a:r>
              <a:rPr lang="en-US" altLang="zh-CN" sz="1600" b="1" dirty="0" smtClean="0">
                <a:solidFill>
                  <a:schemeClr val="bg1"/>
                </a:solidFill>
              </a:rPr>
              <a:t>with Cross-Domain Transferable Knowledge. </a:t>
            </a:r>
            <a:r>
              <a:rPr lang="en-US" altLang="zh-CN" sz="1600" i="1" dirty="0" smtClean="0">
                <a:solidFill>
                  <a:schemeClr val="bg1"/>
                </a:solidFill>
              </a:rPr>
              <a:t>TKDE</a:t>
            </a:r>
            <a:r>
              <a:rPr lang="en-US" sz="1600" dirty="0" smtClean="0">
                <a:solidFill>
                  <a:schemeClr val="bg1"/>
                </a:solidFill>
              </a:rPr>
              <a:t>, </a:t>
            </a:r>
            <a:r>
              <a:rPr lang="en-US" altLang="zh-CN" sz="1600" dirty="0" smtClean="0">
                <a:solidFill>
                  <a:schemeClr val="bg1"/>
                </a:solidFill>
              </a:rPr>
              <a:t>2015.</a:t>
            </a:r>
            <a:endParaRPr lang="en-US" sz="1600" dirty="0">
              <a:solidFill>
                <a:schemeClr val="bg1"/>
              </a:solidFill>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3870" y="1824519"/>
            <a:ext cx="5706056" cy="395228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93358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Cross-Domain CF</a:t>
            </a:r>
            <a:endParaRPr lang="en-US" dirty="0"/>
          </a:p>
        </p:txBody>
      </p:sp>
      <p:sp>
        <p:nvSpPr>
          <p:cNvPr id="3" name="Content Placeholder 2"/>
          <p:cNvSpPr>
            <a:spLocks noGrp="1"/>
          </p:cNvSpPr>
          <p:nvPr>
            <p:ph idx="1"/>
          </p:nvPr>
        </p:nvSpPr>
        <p:spPr/>
        <p:txBody>
          <a:bodyPr/>
          <a:lstStyle/>
          <a:p>
            <a:r>
              <a:rPr lang="en-US" dirty="0" smtClean="0">
                <a:solidFill>
                  <a:srgbClr val="011C9A"/>
                </a:solidFill>
              </a:rPr>
              <a:t>Codebook Transfer</a:t>
            </a:r>
            <a:r>
              <a:rPr lang="zh-CN" altLang="en-US" dirty="0" smtClean="0">
                <a:solidFill>
                  <a:srgbClr val="011C9A"/>
                </a:solidFill>
              </a:rPr>
              <a:t> </a:t>
            </a:r>
            <a:r>
              <a:rPr lang="en-US" altLang="zh-CN" dirty="0" smtClean="0">
                <a:solidFill>
                  <a:srgbClr val="011C9A"/>
                </a:solidFill>
              </a:rPr>
              <a:t>(CBT)</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93</a:t>
            </a:fld>
            <a:endParaRPr lang="en-US"/>
          </a:p>
        </p:txBody>
      </p:sp>
      <p:sp>
        <p:nvSpPr>
          <p:cNvPr id="5" name="Rectangle 4"/>
          <p:cNvSpPr/>
          <p:nvPr/>
        </p:nvSpPr>
        <p:spPr>
          <a:xfrm>
            <a:off x="0" y="6174522"/>
            <a:ext cx="9144000" cy="707886"/>
          </a:xfrm>
          <a:prstGeom prst="rect">
            <a:avLst/>
          </a:prstGeom>
        </p:spPr>
        <p:txBody>
          <a:bodyPr wrap="square">
            <a:spAutoFit/>
          </a:bodyPr>
          <a:lstStyle/>
          <a:p>
            <a:r>
              <a:rPr lang="en-US" altLang="zh-CN" sz="2000" dirty="0" smtClean="0">
                <a:solidFill>
                  <a:schemeClr val="bg1"/>
                </a:solidFill>
              </a:rPr>
              <a:t>Li </a:t>
            </a:r>
            <a:r>
              <a:rPr lang="en-US" sz="2000" dirty="0" smtClean="0">
                <a:solidFill>
                  <a:schemeClr val="bg1"/>
                </a:solidFill>
              </a:rPr>
              <a:t>et al. </a:t>
            </a:r>
            <a:r>
              <a:rPr lang="en-US" altLang="zh-CN" sz="2000" b="1" dirty="0" smtClean="0">
                <a:solidFill>
                  <a:schemeClr val="bg1"/>
                </a:solidFill>
              </a:rPr>
              <a:t>Can Movies and Books Collaborate? Cross-Domain Collaborative Filtering for </a:t>
            </a:r>
            <a:r>
              <a:rPr lang="en-US" altLang="zh-CN" sz="2000" b="1" dirty="0" err="1" smtClean="0">
                <a:solidFill>
                  <a:schemeClr val="bg1"/>
                </a:solidFill>
              </a:rPr>
              <a:t>Sparsity</a:t>
            </a:r>
            <a:r>
              <a:rPr lang="en-US" altLang="zh-CN" sz="2000" b="1" dirty="0" smtClean="0">
                <a:solidFill>
                  <a:schemeClr val="bg1"/>
                </a:solidFill>
              </a:rPr>
              <a:t> Reduction. </a:t>
            </a:r>
            <a:r>
              <a:rPr lang="en-US" altLang="zh-CN" sz="2000" i="1" dirty="0" smtClean="0">
                <a:solidFill>
                  <a:schemeClr val="bg1"/>
                </a:solidFill>
              </a:rPr>
              <a:t>IJCAI</a:t>
            </a:r>
            <a:r>
              <a:rPr lang="en-US" sz="2000" dirty="0" smtClean="0">
                <a:solidFill>
                  <a:schemeClr val="bg1"/>
                </a:solidFill>
              </a:rPr>
              <a:t>, </a:t>
            </a:r>
            <a:r>
              <a:rPr lang="en-US" altLang="zh-CN" sz="2000" dirty="0" smtClean="0">
                <a:solidFill>
                  <a:schemeClr val="bg1"/>
                </a:solidFill>
              </a:rPr>
              <a:t>2009.</a:t>
            </a:r>
            <a:endParaRPr lang="en-US" sz="2000" dirty="0">
              <a:solidFill>
                <a:schemeClr val="bg1"/>
              </a:solidFill>
            </a:endParaRPr>
          </a:p>
        </p:txBody>
      </p:sp>
      <p:sp>
        <p:nvSpPr>
          <p:cNvPr id="7" name="Rectangle 6"/>
          <p:cNvSpPr/>
          <p:nvPr/>
        </p:nvSpPr>
        <p:spPr>
          <a:xfrm>
            <a:off x="5540386" y="3150143"/>
            <a:ext cx="2141095" cy="2139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43466" y="5375784"/>
            <a:ext cx="934933" cy="51837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0245" y="5375784"/>
            <a:ext cx="1158727" cy="518378"/>
          </a:xfrm>
          <a:prstGeom prst="rect">
            <a:avLst/>
          </a:prstGeom>
        </p:spPr>
      </p:pic>
      <p:sp>
        <p:nvSpPr>
          <p:cNvPr id="10" name="Rectangle 9"/>
          <p:cNvSpPr/>
          <p:nvPr/>
        </p:nvSpPr>
        <p:spPr>
          <a:xfrm>
            <a:off x="1429062" y="3150143"/>
            <a:ext cx="2141095" cy="213902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下箭头 46"/>
          <p:cNvSpPr/>
          <p:nvPr/>
        </p:nvSpPr>
        <p:spPr>
          <a:xfrm rot="16200000">
            <a:off x="4328624" y="3718447"/>
            <a:ext cx="453295" cy="100241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45" y="2129320"/>
            <a:ext cx="1697176" cy="891501"/>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1840" y="2026799"/>
            <a:ext cx="2298317" cy="994022"/>
          </a:xfrm>
          <a:prstGeom prst="rect">
            <a:avLst/>
          </a:prstGeom>
        </p:spPr>
      </p:pic>
      <p:sp>
        <p:nvSpPr>
          <p:cNvPr id="14" name="Rectangle 13"/>
          <p:cNvSpPr/>
          <p:nvPr/>
        </p:nvSpPr>
        <p:spPr>
          <a:xfrm rot="16200000">
            <a:off x="957460" y="4232791"/>
            <a:ext cx="1527982" cy="584775"/>
          </a:xfrm>
          <a:prstGeom prst="rect">
            <a:avLst/>
          </a:prstGeom>
        </p:spPr>
        <p:txBody>
          <a:bodyPr wrap="none">
            <a:spAutoFit/>
          </a:bodyPr>
          <a:lstStyle/>
          <a:p>
            <a:r>
              <a:rPr lang="en-US" altLang="zh-CN" sz="3200" i="1" dirty="0" smtClean="0"/>
              <a:t>n</a:t>
            </a:r>
            <a:r>
              <a:rPr lang="en-US" altLang="zh-CN" sz="3200" dirty="0" smtClean="0"/>
              <a:t> users</a:t>
            </a:r>
            <a:endParaRPr lang="en-US" sz="3200" dirty="0"/>
          </a:p>
        </p:txBody>
      </p:sp>
      <p:sp>
        <p:nvSpPr>
          <p:cNvPr id="15" name="Rectangle 14"/>
          <p:cNvSpPr/>
          <p:nvPr/>
        </p:nvSpPr>
        <p:spPr>
          <a:xfrm>
            <a:off x="1836990" y="3176412"/>
            <a:ext cx="1733167" cy="584775"/>
          </a:xfrm>
          <a:prstGeom prst="rect">
            <a:avLst/>
          </a:prstGeom>
        </p:spPr>
        <p:txBody>
          <a:bodyPr wrap="none">
            <a:spAutoFit/>
          </a:bodyPr>
          <a:lstStyle/>
          <a:p>
            <a:r>
              <a:rPr lang="en-US" altLang="zh-CN" sz="3200" i="1" smtClean="0"/>
              <a:t>m</a:t>
            </a:r>
            <a:r>
              <a:rPr lang="en-US" altLang="zh-CN" sz="3200" smtClean="0"/>
              <a:t> books</a:t>
            </a:r>
            <a:endParaRPr lang="en-US" sz="3200" dirty="0"/>
          </a:p>
        </p:txBody>
      </p:sp>
      <p:sp>
        <p:nvSpPr>
          <p:cNvPr id="16" name="Rectangle 15"/>
          <p:cNvSpPr/>
          <p:nvPr/>
        </p:nvSpPr>
        <p:spPr>
          <a:xfrm rot="16200000">
            <a:off x="5068784" y="4206522"/>
            <a:ext cx="1527982" cy="584775"/>
          </a:xfrm>
          <a:prstGeom prst="rect">
            <a:avLst/>
          </a:prstGeom>
        </p:spPr>
        <p:txBody>
          <a:bodyPr wrap="none">
            <a:spAutoFit/>
          </a:bodyPr>
          <a:lstStyle/>
          <a:p>
            <a:r>
              <a:rPr lang="en-US" altLang="zh-CN" sz="3200" i="1" dirty="0" smtClean="0"/>
              <a:t>p</a:t>
            </a:r>
            <a:r>
              <a:rPr lang="en-US" altLang="zh-CN" sz="3200" dirty="0" smtClean="0"/>
              <a:t> users</a:t>
            </a:r>
            <a:endParaRPr lang="en-US" sz="3200" dirty="0"/>
          </a:p>
        </p:txBody>
      </p:sp>
      <p:sp>
        <p:nvSpPr>
          <p:cNvPr id="17" name="Rectangle 16"/>
          <p:cNvSpPr/>
          <p:nvPr/>
        </p:nvSpPr>
        <p:spPr>
          <a:xfrm>
            <a:off x="5948314" y="3150143"/>
            <a:ext cx="1824538" cy="584775"/>
          </a:xfrm>
          <a:prstGeom prst="rect">
            <a:avLst/>
          </a:prstGeom>
        </p:spPr>
        <p:txBody>
          <a:bodyPr wrap="none">
            <a:spAutoFit/>
          </a:bodyPr>
          <a:lstStyle/>
          <a:p>
            <a:r>
              <a:rPr lang="en-US" altLang="zh-CN" sz="3200" i="1" dirty="0" smtClean="0"/>
              <a:t>q</a:t>
            </a:r>
            <a:r>
              <a:rPr lang="en-US" altLang="zh-CN" sz="3200" dirty="0" smtClean="0"/>
              <a:t> movies</a:t>
            </a:r>
            <a:endParaRPr lang="en-US" sz="3200" dirty="0"/>
          </a:p>
        </p:txBody>
      </p:sp>
    </p:spTree>
    <p:extLst>
      <p:ext uri="{BB962C8B-B14F-4D97-AF65-F5344CB8AC3E}">
        <p14:creationId xmlns:p14="http://schemas.microsoft.com/office/powerpoint/2010/main" val="19690151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Cross-Domain CF</a:t>
            </a:r>
            <a:endParaRPr lang="en-US" dirty="0"/>
          </a:p>
        </p:txBody>
      </p:sp>
      <p:sp>
        <p:nvSpPr>
          <p:cNvPr id="3" name="Content Placeholder 2"/>
          <p:cNvSpPr>
            <a:spLocks noGrp="1"/>
          </p:cNvSpPr>
          <p:nvPr>
            <p:ph idx="1"/>
          </p:nvPr>
        </p:nvSpPr>
        <p:spPr/>
        <p:txBody>
          <a:bodyPr/>
          <a:lstStyle/>
          <a:p>
            <a:r>
              <a:rPr lang="en-US" dirty="0">
                <a:solidFill>
                  <a:srgbClr val="011C9A"/>
                </a:solidFill>
              </a:rPr>
              <a:t>Codebook Transfer</a:t>
            </a:r>
            <a:r>
              <a:rPr lang="zh-CN" altLang="en-US" dirty="0">
                <a:solidFill>
                  <a:srgbClr val="011C9A"/>
                </a:solidFill>
              </a:rPr>
              <a:t> </a:t>
            </a:r>
            <a:r>
              <a:rPr lang="en-US" altLang="zh-CN" dirty="0">
                <a:solidFill>
                  <a:srgbClr val="011C9A"/>
                </a:solidFill>
              </a:rPr>
              <a:t>(CBT)</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94</a:t>
            </a:fld>
            <a:endParaRPr lang="en-US"/>
          </a:p>
        </p:txBody>
      </p:sp>
      <p:sp>
        <p:nvSpPr>
          <p:cNvPr id="5" name="Rectangle 4"/>
          <p:cNvSpPr/>
          <p:nvPr/>
        </p:nvSpPr>
        <p:spPr>
          <a:xfrm>
            <a:off x="0" y="6174522"/>
            <a:ext cx="9144000" cy="707886"/>
          </a:xfrm>
          <a:prstGeom prst="rect">
            <a:avLst/>
          </a:prstGeom>
        </p:spPr>
        <p:txBody>
          <a:bodyPr wrap="square">
            <a:spAutoFit/>
          </a:bodyPr>
          <a:lstStyle/>
          <a:p>
            <a:r>
              <a:rPr lang="en-US" altLang="zh-CN" sz="2000" dirty="0" smtClean="0">
                <a:solidFill>
                  <a:schemeClr val="bg1"/>
                </a:solidFill>
              </a:rPr>
              <a:t>Li </a:t>
            </a:r>
            <a:r>
              <a:rPr lang="en-US" sz="2000" dirty="0" smtClean="0">
                <a:solidFill>
                  <a:schemeClr val="bg1"/>
                </a:solidFill>
              </a:rPr>
              <a:t>et al. </a:t>
            </a:r>
            <a:r>
              <a:rPr lang="en-US" altLang="zh-CN" sz="2000" b="1" dirty="0" smtClean="0">
                <a:solidFill>
                  <a:schemeClr val="bg1"/>
                </a:solidFill>
              </a:rPr>
              <a:t>Can Movies and Books Collaborate? Cross-Domain Collaborative Filtering for </a:t>
            </a:r>
            <a:r>
              <a:rPr lang="en-US" altLang="zh-CN" sz="2000" b="1" dirty="0" err="1" smtClean="0">
                <a:solidFill>
                  <a:schemeClr val="bg1"/>
                </a:solidFill>
              </a:rPr>
              <a:t>Sparsity</a:t>
            </a:r>
            <a:r>
              <a:rPr lang="en-US" altLang="zh-CN" sz="2000" b="1" dirty="0" smtClean="0">
                <a:solidFill>
                  <a:schemeClr val="bg1"/>
                </a:solidFill>
              </a:rPr>
              <a:t> Reduction. </a:t>
            </a:r>
            <a:r>
              <a:rPr lang="en-US" altLang="zh-CN" sz="2000" i="1" dirty="0" smtClean="0">
                <a:solidFill>
                  <a:schemeClr val="bg1"/>
                </a:solidFill>
              </a:rPr>
              <a:t>IJCAI</a:t>
            </a:r>
            <a:r>
              <a:rPr lang="en-US" sz="2000" dirty="0" smtClean="0">
                <a:solidFill>
                  <a:schemeClr val="bg1"/>
                </a:solidFill>
              </a:rPr>
              <a:t>, </a:t>
            </a:r>
            <a:r>
              <a:rPr lang="en-US" altLang="zh-CN" sz="2000" dirty="0" smtClean="0">
                <a:solidFill>
                  <a:schemeClr val="bg1"/>
                </a:solidFill>
              </a:rPr>
              <a:t>2009.</a:t>
            </a:r>
            <a:endParaRPr lang="en-US" sz="2000" dirty="0">
              <a:solidFill>
                <a:schemeClr val="bg1"/>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383" y="4986040"/>
            <a:ext cx="1158727" cy="518378"/>
          </a:xfrm>
          <a:prstGeom prst="rect">
            <a:avLst/>
          </a:prstGeom>
        </p:spPr>
      </p:pic>
      <p:sp>
        <p:nvSpPr>
          <p:cNvPr id="10" name="Rectangle 9"/>
          <p:cNvSpPr/>
          <p:nvPr/>
        </p:nvSpPr>
        <p:spPr>
          <a:xfrm>
            <a:off x="457200" y="2760399"/>
            <a:ext cx="2141095" cy="2139027"/>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6200000">
            <a:off x="-14402" y="3843047"/>
            <a:ext cx="1527982" cy="584775"/>
          </a:xfrm>
          <a:prstGeom prst="rect">
            <a:avLst/>
          </a:prstGeom>
        </p:spPr>
        <p:txBody>
          <a:bodyPr wrap="none">
            <a:spAutoFit/>
          </a:bodyPr>
          <a:lstStyle/>
          <a:p>
            <a:r>
              <a:rPr lang="en-US" altLang="zh-CN" sz="3200" i="1" dirty="0" smtClean="0"/>
              <a:t>n</a:t>
            </a:r>
            <a:r>
              <a:rPr lang="en-US" altLang="zh-CN" sz="3200" dirty="0" smtClean="0"/>
              <a:t> users</a:t>
            </a:r>
            <a:endParaRPr lang="en-US" sz="3200" dirty="0"/>
          </a:p>
        </p:txBody>
      </p:sp>
      <p:sp>
        <p:nvSpPr>
          <p:cNvPr id="15" name="Rectangle 14"/>
          <p:cNvSpPr/>
          <p:nvPr/>
        </p:nvSpPr>
        <p:spPr>
          <a:xfrm>
            <a:off x="865128" y="2786668"/>
            <a:ext cx="1733167" cy="584775"/>
          </a:xfrm>
          <a:prstGeom prst="rect">
            <a:avLst/>
          </a:prstGeom>
        </p:spPr>
        <p:txBody>
          <a:bodyPr wrap="none">
            <a:spAutoFit/>
          </a:bodyPr>
          <a:lstStyle/>
          <a:p>
            <a:r>
              <a:rPr lang="en-US" altLang="zh-CN" sz="3200" i="1" smtClean="0"/>
              <a:t>m</a:t>
            </a:r>
            <a:r>
              <a:rPr lang="en-US" altLang="zh-CN" sz="3200" smtClean="0"/>
              <a:t> books</a:t>
            </a:r>
            <a:endParaRPr lang="en-US" sz="32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4416" y="2284023"/>
            <a:ext cx="5696262" cy="1545889"/>
          </a:xfrm>
          <a:prstGeom prst="rect">
            <a:avLst/>
          </a:prstGeom>
        </p:spPr>
      </p:pic>
      <p:cxnSp>
        <p:nvCxnSpPr>
          <p:cNvPr id="18" name="Straight Arrow Connector 17"/>
          <p:cNvCxnSpPr>
            <a:stCxn id="19" idx="2"/>
          </p:cNvCxnSpPr>
          <p:nvPr/>
        </p:nvCxnSpPr>
        <p:spPr>
          <a:xfrm flipH="1">
            <a:off x="7419008" y="1832513"/>
            <a:ext cx="376608" cy="6121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7100554" y="1186182"/>
            <a:ext cx="1390124" cy="646331"/>
          </a:xfrm>
          <a:prstGeom prst="rect">
            <a:avLst/>
          </a:prstGeom>
        </p:spPr>
        <p:txBody>
          <a:bodyPr wrap="none">
            <a:spAutoFit/>
          </a:bodyPr>
          <a:lstStyle/>
          <a:p>
            <a:r>
              <a:rPr lang="en-US" altLang="zh-CN" sz="3600" i="1" dirty="0" smtClean="0"/>
              <a:t>m</a:t>
            </a:r>
            <a:r>
              <a:rPr lang="zh-CN" altLang="en-US" sz="3600" i="1" dirty="0" smtClean="0"/>
              <a:t> </a:t>
            </a:r>
            <a:r>
              <a:rPr lang="en-US" altLang="zh-CN" sz="3600" dirty="0"/>
              <a:t>×</a:t>
            </a:r>
            <a:r>
              <a:rPr lang="zh-CN" altLang="en-US" sz="3600" i="1" dirty="0"/>
              <a:t> </a:t>
            </a:r>
            <a:r>
              <a:rPr lang="en-US" altLang="zh-CN" sz="3600" i="1" dirty="0" smtClean="0"/>
              <a:t>l</a:t>
            </a:r>
            <a:endParaRPr lang="zh-CN" altLang="en-US" sz="3600" i="1" dirty="0"/>
          </a:p>
        </p:txBody>
      </p:sp>
      <p:cxnSp>
        <p:nvCxnSpPr>
          <p:cNvPr id="21" name="Straight Arrow Connector 20"/>
          <p:cNvCxnSpPr>
            <a:stCxn id="22" idx="2"/>
          </p:cNvCxnSpPr>
          <p:nvPr/>
        </p:nvCxnSpPr>
        <p:spPr>
          <a:xfrm>
            <a:off x="6337609" y="2138584"/>
            <a:ext cx="380001" cy="30607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5642547" y="1492253"/>
            <a:ext cx="1390124" cy="646331"/>
          </a:xfrm>
          <a:prstGeom prst="rect">
            <a:avLst/>
          </a:prstGeom>
        </p:spPr>
        <p:txBody>
          <a:bodyPr wrap="none">
            <a:spAutoFit/>
          </a:bodyPr>
          <a:lstStyle/>
          <a:p>
            <a:r>
              <a:rPr lang="en-US" altLang="zh-CN" sz="3600" i="1" dirty="0" smtClean="0"/>
              <a:t>n</a:t>
            </a:r>
            <a:r>
              <a:rPr lang="zh-CN" altLang="en-US" sz="3600" i="1" dirty="0" smtClean="0"/>
              <a:t> </a:t>
            </a:r>
            <a:r>
              <a:rPr lang="en-US" altLang="zh-CN" sz="3600" dirty="0" smtClean="0"/>
              <a:t>×</a:t>
            </a:r>
            <a:r>
              <a:rPr lang="zh-CN" altLang="en-US" sz="3600" i="1" dirty="0" smtClean="0"/>
              <a:t> </a:t>
            </a:r>
            <a:r>
              <a:rPr lang="en-US" altLang="zh-CN" sz="3600" i="1" dirty="0" smtClean="0"/>
              <a:t>k</a:t>
            </a:r>
            <a:endParaRPr lang="zh-CN" altLang="en-US" sz="3600" i="1" dirty="0"/>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4416" y="5383522"/>
            <a:ext cx="6349584" cy="549194"/>
          </a:xfrm>
          <a:prstGeom prst="rect">
            <a:avLst/>
          </a:prstGeom>
        </p:spPr>
      </p:pic>
      <p:cxnSp>
        <p:nvCxnSpPr>
          <p:cNvPr id="26" name="Straight Connector 25"/>
          <p:cNvCxnSpPr/>
          <p:nvPr/>
        </p:nvCxnSpPr>
        <p:spPr>
          <a:xfrm flipV="1">
            <a:off x="2794416" y="3829912"/>
            <a:ext cx="6120984" cy="2998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3089479" y="5038563"/>
            <a:ext cx="748553" cy="4658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3838033" y="4544737"/>
            <a:ext cx="1236236" cy="646331"/>
          </a:xfrm>
          <a:prstGeom prst="rect">
            <a:avLst/>
          </a:prstGeom>
        </p:spPr>
        <p:txBody>
          <a:bodyPr wrap="none">
            <a:spAutoFit/>
          </a:bodyPr>
          <a:lstStyle/>
          <a:p>
            <a:r>
              <a:rPr lang="en-US" altLang="zh-CN" sz="3600" i="1" dirty="0" smtClean="0"/>
              <a:t>k</a:t>
            </a:r>
            <a:r>
              <a:rPr lang="zh-CN" altLang="en-US" sz="3600" i="1" dirty="0" smtClean="0"/>
              <a:t> </a:t>
            </a:r>
            <a:r>
              <a:rPr lang="en-US" altLang="zh-CN" sz="3600" dirty="0" smtClean="0"/>
              <a:t>×</a:t>
            </a:r>
            <a:r>
              <a:rPr lang="zh-CN" altLang="en-US" sz="3600" i="1" dirty="0" smtClean="0"/>
              <a:t> </a:t>
            </a:r>
            <a:r>
              <a:rPr lang="en-US" altLang="zh-CN" sz="3600" i="1" dirty="0"/>
              <a:t>l</a:t>
            </a:r>
            <a:endParaRPr lang="zh-CN" altLang="en-US" sz="3600" i="1" dirty="0"/>
          </a:p>
        </p:txBody>
      </p:sp>
      <p:sp>
        <p:nvSpPr>
          <p:cNvPr id="34" name="Rectangle 33"/>
          <p:cNvSpPr/>
          <p:nvPr/>
        </p:nvSpPr>
        <p:spPr>
          <a:xfrm>
            <a:off x="2593809" y="4046739"/>
            <a:ext cx="6550191" cy="523220"/>
          </a:xfrm>
          <a:prstGeom prst="rect">
            <a:avLst/>
          </a:prstGeom>
        </p:spPr>
        <p:txBody>
          <a:bodyPr wrap="none">
            <a:spAutoFit/>
          </a:bodyPr>
          <a:lstStyle/>
          <a:p>
            <a:r>
              <a:rPr lang="en-US" sz="2800" dirty="0" smtClean="0">
                <a:solidFill>
                  <a:srgbClr val="011C9A"/>
                </a:solidFill>
              </a:rPr>
              <a:t>Codebook</a:t>
            </a:r>
            <a:r>
              <a:rPr lang="zh-CN" altLang="en-US" sz="2800" dirty="0" smtClean="0">
                <a:solidFill>
                  <a:srgbClr val="011C9A"/>
                </a:solidFill>
              </a:rPr>
              <a:t> </a:t>
            </a:r>
            <a:r>
              <a:rPr lang="en-US" altLang="zh-CN" sz="2800" dirty="0" smtClean="0">
                <a:solidFill>
                  <a:srgbClr val="011C9A"/>
                </a:solidFill>
              </a:rPr>
              <a:t>=</a:t>
            </a:r>
            <a:r>
              <a:rPr lang="zh-CN" altLang="en-US" sz="2800" dirty="0" smtClean="0">
                <a:solidFill>
                  <a:srgbClr val="011C9A"/>
                </a:solidFill>
              </a:rPr>
              <a:t> </a:t>
            </a:r>
            <a:r>
              <a:rPr lang="en-US" altLang="zh-CN" sz="2800" dirty="0" smtClean="0">
                <a:solidFill>
                  <a:srgbClr val="011C9A"/>
                </a:solidFill>
              </a:rPr>
              <a:t>User</a:t>
            </a:r>
            <a:r>
              <a:rPr lang="zh-CN" altLang="en-US" sz="2800" dirty="0">
                <a:solidFill>
                  <a:srgbClr val="011C9A"/>
                </a:solidFill>
              </a:rPr>
              <a:t> </a:t>
            </a:r>
            <a:r>
              <a:rPr lang="en-US" altLang="zh-CN" sz="2800" dirty="0" smtClean="0">
                <a:solidFill>
                  <a:srgbClr val="011C9A"/>
                </a:solidFill>
              </a:rPr>
              <a:t>Group</a:t>
            </a:r>
            <a:r>
              <a:rPr lang="zh-CN" altLang="en-US" sz="2800" dirty="0" smtClean="0">
                <a:solidFill>
                  <a:srgbClr val="011C9A"/>
                </a:solidFill>
              </a:rPr>
              <a:t> </a:t>
            </a:r>
            <a:r>
              <a:rPr lang="en-US" altLang="zh-CN" sz="2800" dirty="0" smtClean="0">
                <a:solidFill>
                  <a:srgbClr val="011C9A"/>
                </a:solidFill>
              </a:rPr>
              <a:t>×</a:t>
            </a:r>
            <a:r>
              <a:rPr lang="zh-CN" altLang="en-US" sz="2800" dirty="0" smtClean="0">
                <a:solidFill>
                  <a:srgbClr val="011C9A"/>
                </a:solidFill>
              </a:rPr>
              <a:t> </a:t>
            </a:r>
            <a:r>
              <a:rPr lang="en-US" altLang="zh-CN" sz="2800" dirty="0" smtClean="0">
                <a:solidFill>
                  <a:srgbClr val="011C9A"/>
                </a:solidFill>
              </a:rPr>
              <a:t>Item</a:t>
            </a:r>
            <a:r>
              <a:rPr lang="zh-CN" altLang="en-US" sz="2800" dirty="0" smtClean="0">
                <a:solidFill>
                  <a:srgbClr val="011C9A"/>
                </a:solidFill>
              </a:rPr>
              <a:t> </a:t>
            </a:r>
            <a:r>
              <a:rPr lang="en-US" altLang="zh-CN" sz="2800" dirty="0" smtClean="0">
                <a:solidFill>
                  <a:srgbClr val="011C9A"/>
                </a:solidFill>
              </a:rPr>
              <a:t>Group</a:t>
            </a:r>
            <a:r>
              <a:rPr lang="en-US" sz="2800" dirty="0" smtClean="0">
                <a:solidFill>
                  <a:srgbClr val="011C9A"/>
                </a:solidFill>
              </a:rPr>
              <a:t> </a:t>
            </a:r>
            <a:endParaRPr lang="en-US" sz="2800" dirty="0"/>
          </a:p>
        </p:txBody>
      </p:sp>
    </p:spTree>
    <p:extLst>
      <p:ext uri="{BB962C8B-B14F-4D97-AF65-F5344CB8AC3E}">
        <p14:creationId xmlns:p14="http://schemas.microsoft.com/office/powerpoint/2010/main" val="23941162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Cross-Domain CF</a:t>
            </a:r>
            <a:endParaRPr lang="en-US" dirty="0"/>
          </a:p>
        </p:txBody>
      </p:sp>
      <p:sp>
        <p:nvSpPr>
          <p:cNvPr id="3" name="Content Placeholder 2"/>
          <p:cNvSpPr>
            <a:spLocks noGrp="1"/>
          </p:cNvSpPr>
          <p:nvPr>
            <p:ph idx="1"/>
          </p:nvPr>
        </p:nvSpPr>
        <p:spPr/>
        <p:txBody>
          <a:bodyPr/>
          <a:lstStyle/>
          <a:p>
            <a:r>
              <a:rPr lang="en-US" dirty="0">
                <a:solidFill>
                  <a:srgbClr val="011C9A"/>
                </a:solidFill>
              </a:rPr>
              <a:t>Codebook Transfer</a:t>
            </a:r>
            <a:r>
              <a:rPr lang="zh-CN" altLang="en-US" dirty="0">
                <a:solidFill>
                  <a:srgbClr val="011C9A"/>
                </a:solidFill>
              </a:rPr>
              <a:t> </a:t>
            </a:r>
            <a:r>
              <a:rPr lang="en-US" altLang="zh-CN" dirty="0">
                <a:solidFill>
                  <a:srgbClr val="011C9A"/>
                </a:solidFill>
              </a:rPr>
              <a:t>(CBT)</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95</a:t>
            </a:fld>
            <a:endParaRPr lang="en-US"/>
          </a:p>
        </p:txBody>
      </p:sp>
      <p:sp>
        <p:nvSpPr>
          <p:cNvPr id="5" name="Rectangle 4"/>
          <p:cNvSpPr/>
          <p:nvPr/>
        </p:nvSpPr>
        <p:spPr>
          <a:xfrm>
            <a:off x="0" y="6174522"/>
            <a:ext cx="9144000" cy="707886"/>
          </a:xfrm>
          <a:prstGeom prst="rect">
            <a:avLst/>
          </a:prstGeom>
        </p:spPr>
        <p:txBody>
          <a:bodyPr wrap="square">
            <a:spAutoFit/>
          </a:bodyPr>
          <a:lstStyle/>
          <a:p>
            <a:r>
              <a:rPr lang="en-US" altLang="zh-CN" sz="2000" dirty="0" smtClean="0">
                <a:solidFill>
                  <a:schemeClr val="bg1"/>
                </a:solidFill>
              </a:rPr>
              <a:t>Li </a:t>
            </a:r>
            <a:r>
              <a:rPr lang="en-US" sz="2000" dirty="0" smtClean="0">
                <a:solidFill>
                  <a:schemeClr val="bg1"/>
                </a:solidFill>
              </a:rPr>
              <a:t>et al. </a:t>
            </a:r>
            <a:r>
              <a:rPr lang="en-US" altLang="zh-CN" sz="2000" b="1" dirty="0" smtClean="0">
                <a:solidFill>
                  <a:schemeClr val="bg1"/>
                </a:solidFill>
              </a:rPr>
              <a:t>Can Movies and Books Collaborate? Cross-Domain Collaborative Filtering for </a:t>
            </a:r>
            <a:r>
              <a:rPr lang="en-US" altLang="zh-CN" sz="2000" b="1" dirty="0" err="1" smtClean="0">
                <a:solidFill>
                  <a:schemeClr val="bg1"/>
                </a:solidFill>
              </a:rPr>
              <a:t>Sparsity</a:t>
            </a:r>
            <a:r>
              <a:rPr lang="en-US" altLang="zh-CN" sz="2000" b="1" dirty="0" smtClean="0">
                <a:solidFill>
                  <a:schemeClr val="bg1"/>
                </a:solidFill>
              </a:rPr>
              <a:t> Reduction. </a:t>
            </a:r>
            <a:r>
              <a:rPr lang="en-US" altLang="zh-CN" sz="2000" i="1" dirty="0" smtClean="0">
                <a:solidFill>
                  <a:schemeClr val="bg1"/>
                </a:solidFill>
              </a:rPr>
              <a:t>IJCAI</a:t>
            </a:r>
            <a:r>
              <a:rPr lang="en-US" sz="2000" dirty="0" smtClean="0">
                <a:solidFill>
                  <a:schemeClr val="bg1"/>
                </a:solidFill>
              </a:rPr>
              <a:t>, </a:t>
            </a:r>
            <a:r>
              <a:rPr lang="en-US" altLang="zh-CN" sz="2000" dirty="0" smtClean="0">
                <a:solidFill>
                  <a:schemeClr val="bg1"/>
                </a:solidFill>
              </a:rPr>
              <a:t>2009.</a:t>
            </a:r>
            <a:endParaRPr lang="en-US" sz="2000" dirty="0">
              <a:solidFill>
                <a:schemeClr val="bg1"/>
              </a:solidFill>
            </a:endParaRPr>
          </a:p>
        </p:txBody>
      </p:sp>
      <p:sp>
        <p:nvSpPr>
          <p:cNvPr id="16" name="Rectangle 15"/>
          <p:cNvSpPr/>
          <p:nvPr/>
        </p:nvSpPr>
        <p:spPr>
          <a:xfrm>
            <a:off x="457200" y="2760399"/>
            <a:ext cx="2141095" cy="2139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280" y="4986040"/>
            <a:ext cx="934933" cy="518378"/>
          </a:xfrm>
          <a:prstGeom prst="rect">
            <a:avLst/>
          </a:prstGeom>
        </p:spPr>
      </p:pic>
      <p:sp>
        <p:nvSpPr>
          <p:cNvPr id="20" name="Rectangle 19"/>
          <p:cNvSpPr/>
          <p:nvPr/>
        </p:nvSpPr>
        <p:spPr>
          <a:xfrm rot="16200000">
            <a:off x="-14402" y="3816778"/>
            <a:ext cx="1527982" cy="584775"/>
          </a:xfrm>
          <a:prstGeom prst="rect">
            <a:avLst/>
          </a:prstGeom>
        </p:spPr>
        <p:txBody>
          <a:bodyPr wrap="none">
            <a:spAutoFit/>
          </a:bodyPr>
          <a:lstStyle/>
          <a:p>
            <a:r>
              <a:rPr lang="en-US" altLang="zh-CN" sz="3200" i="1" dirty="0" smtClean="0"/>
              <a:t>p</a:t>
            </a:r>
            <a:r>
              <a:rPr lang="en-US" altLang="zh-CN" sz="3200" dirty="0" smtClean="0"/>
              <a:t> users</a:t>
            </a:r>
            <a:endParaRPr lang="en-US" sz="3200" dirty="0"/>
          </a:p>
        </p:txBody>
      </p:sp>
      <p:sp>
        <p:nvSpPr>
          <p:cNvPr id="23" name="Rectangle 22"/>
          <p:cNvSpPr/>
          <p:nvPr/>
        </p:nvSpPr>
        <p:spPr>
          <a:xfrm>
            <a:off x="865128" y="2760399"/>
            <a:ext cx="1824538" cy="584775"/>
          </a:xfrm>
          <a:prstGeom prst="rect">
            <a:avLst/>
          </a:prstGeom>
        </p:spPr>
        <p:txBody>
          <a:bodyPr wrap="none">
            <a:spAutoFit/>
          </a:bodyPr>
          <a:lstStyle/>
          <a:p>
            <a:r>
              <a:rPr lang="en-US" altLang="zh-CN" sz="3200" i="1" dirty="0" smtClean="0"/>
              <a:t>q</a:t>
            </a:r>
            <a:r>
              <a:rPr lang="en-US" altLang="zh-CN" sz="3200" dirty="0" smtClean="0"/>
              <a:t> movies</a:t>
            </a:r>
            <a:endParaRPr lang="en-US" sz="32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66" y="3854421"/>
            <a:ext cx="6137778" cy="1669419"/>
          </a:xfrm>
          <a:prstGeom prst="rect">
            <a:avLst/>
          </a:prstGeom>
        </p:spPr>
      </p:pic>
      <p:cxnSp>
        <p:nvCxnSpPr>
          <p:cNvPr id="24" name="Straight Arrow Connector 23"/>
          <p:cNvCxnSpPr>
            <a:stCxn id="25" idx="2"/>
          </p:cNvCxnSpPr>
          <p:nvPr/>
        </p:nvCxnSpPr>
        <p:spPr>
          <a:xfrm>
            <a:off x="6385925" y="2721700"/>
            <a:ext cx="343167" cy="127230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587997" y="2075369"/>
            <a:ext cx="3595856" cy="646331"/>
          </a:xfrm>
          <a:prstGeom prst="rect">
            <a:avLst/>
          </a:prstGeom>
        </p:spPr>
        <p:txBody>
          <a:bodyPr wrap="none">
            <a:spAutoFit/>
          </a:bodyPr>
          <a:lstStyle/>
          <a:p>
            <a:r>
              <a:rPr lang="en-US" altLang="zh-CN" sz="3600" i="1" dirty="0" smtClean="0"/>
              <a:t>Codebook:</a:t>
            </a:r>
            <a:r>
              <a:rPr lang="zh-CN" altLang="en-US" sz="3600" i="1" dirty="0" smtClean="0"/>
              <a:t> </a:t>
            </a:r>
            <a:r>
              <a:rPr lang="en-US" altLang="zh-CN" sz="3600" i="1" dirty="0" smtClean="0"/>
              <a:t>k</a:t>
            </a:r>
            <a:r>
              <a:rPr lang="zh-CN" altLang="en-US" sz="3600" i="1" dirty="0" smtClean="0"/>
              <a:t> </a:t>
            </a:r>
            <a:r>
              <a:rPr lang="en-US" altLang="zh-CN" sz="3600" dirty="0"/>
              <a:t>×</a:t>
            </a:r>
            <a:r>
              <a:rPr lang="zh-CN" altLang="en-US" sz="3600" i="1" dirty="0"/>
              <a:t> </a:t>
            </a:r>
            <a:r>
              <a:rPr lang="en-US" altLang="zh-CN" sz="3600" i="1" dirty="0" smtClean="0"/>
              <a:t>l</a:t>
            </a:r>
            <a:endParaRPr lang="zh-CN" altLang="en-US" sz="3600" i="1" dirty="0"/>
          </a:p>
        </p:txBody>
      </p:sp>
      <p:cxnSp>
        <p:nvCxnSpPr>
          <p:cNvPr id="26" name="Straight Arrow Connector 25"/>
          <p:cNvCxnSpPr/>
          <p:nvPr/>
        </p:nvCxnSpPr>
        <p:spPr>
          <a:xfrm flipH="1">
            <a:off x="7072570" y="3454133"/>
            <a:ext cx="323028" cy="5398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6947617" y="2764751"/>
            <a:ext cx="1261884" cy="646331"/>
          </a:xfrm>
          <a:prstGeom prst="rect">
            <a:avLst/>
          </a:prstGeom>
        </p:spPr>
        <p:txBody>
          <a:bodyPr wrap="none">
            <a:spAutoFit/>
          </a:bodyPr>
          <a:lstStyle/>
          <a:p>
            <a:r>
              <a:rPr lang="en-US" altLang="zh-CN" sz="3600" i="1" dirty="0" smtClean="0"/>
              <a:t>q</a:t>
            </a:r>
            <a:r>
              <a:rPr lang="zh-CN" altLang="en-US" sz="3600" i="1" dirty="0" smtClean="0"/>
              <a:t> </a:t>
            </a:r>
            <a:r>
              <a:rPr lang="en-US" altLang="zh-CN" sz="3600" dirty="0"/>
              <a:t>×</a:t>
            </a:r>
            <a:r>
              <a:rPr lang="zh-CN" altLang="en-US" sz="3600" i="1" dirty="0"/>
              <a:t> </a:t>
            </a:r>
            <a:r>
              <a:rPr lang="en-US" altLang="zh-CN" sz="3600" i="1" dirty="0" smtClean="0"/>
              <a:t>l</a:t>
            </a:r>
            <a:endParaRPr lang="zh-CN" altLang="en-US" sz="3600" i="1" dirty="0"/>
          </a:p>
        </p:txBody>
      </p:sp>
      <p:cxnSp>
        <p:nvCxnSpPr>
          <p:cNvPr id="28" name="Straight Arrow Connector 27"/>
          <p:cNvCxnSpPr/>
          <p:nvPr/>
        </p:nvCxnSpPr>
        <p:spPr>
          <a:xfrm>
            <a:off x="5701685" y="3620365"/>
            <a:ext cx="441931" cy="3736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500275" y="3060648"/>
            <a:ext cx="1390124" cy="646331"/>
          </a:xfrm>
          <a:prstGeom prst="rect">
            <a:avLst/>
          </a:prstGeom>
        </p:spPr>
        <p:txBody>
          <a:bodyPr wrap="none">
            <a:spAutoFit/>
          </a:bodyPr>
          <a:lstStyle/>
          <a:p>
            <a:r>
              <a:rPr lang="en-US" altLang="zh-CN" sz="3600" i="1" dirty="0" smtClean="0"/>
              <a:t>p</a:t>
            </a:r>
            <a:r>
              <a:rPr lang="zh-CN" altLang="en-US" sz="3600" i="1" dirty="0" smtClean="0"/>
              <a:t> </a:t>
            </a:r>
            <a:r>
              <a:rPr lang="en-US" altLang="zh-CN" sz="3600" dirty="0" smtClean="0"/>
              <a:t>×</a:t>
            </a:r>
            <a:r>
              <a:rPr lang="zh-CN" altLang="en-US" sz="3600" i="1" dirty="0" smtClean="0"/>
              <a:t> </a:t>
            </a:r>
            <a:r>
              <a:rPr lang="en-US" altLang="zh-CN" sz="3600" i="1" dirty="0" smtClean="0"/>
              <a:t>k</a:t>
            </a:r>
            <a:endParaRPr lang="zh-CN" altLang="en-US" sz="3600" i="1" dirty="0"/>
          </a:p>
        </p:txBody>
      </p:sp>
    </p:spTree>
    <p:extLst>
      <p:ext uri="{BB962C8B-B14F-4D97-AF65-F5344CB8AC3E}">
        <p14:creationId xmlns:p14="http://schemas.microsoft.com/office/powerpoint/2010/main" val="8128661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Cross-Domain CF</a:t>
            </a:r>
            <a:endParaRPr lang="en-US" dirty="0"/>
          </a:p>
        </p:txBody>
      </p:sp>
      <p:sp>
        <p:nvSpPr>
          <p:cNvPr id="3" name="Content Placeholder 2"/>
          <p:cNvSpPr>
            <a:spLocks noGrp="1"/>
          </p:cNvSpPr>
          <p:nvPr>
            <p:ph idx="1"/>
          </p:nvPr>
        </p:nvSpPr>
        <p:spPr/>
        <p:txBody>
          <a:bodyPr/>
          <a:lstStyle/>
          <a:p>
            <a:r>
              <a:rPr lang="en-US" dirty="0">
                <a:solidFill>
                  <a:srgbClr val="011C9A"/>
                </a:solidFill>
              </a:rPr>
              <a:t>Codebook Transfer</a:t>
            </a:r>
            <a:r>
              <a:rPr lang="zh-CN" altLang="en-US" dirty="0">
                <a:solidFill>
                  <a:srgbClr val="011C9A"/>
                </a:solidFill>
              </a:rPr>
              <a:t> </a:t>
            </a:r>
            <a:r>
              <a:rPr lang="en-US" altLang="zh-CN" dirty="0">
                <a:solidFill>
                  <a:srgbClr val="011C9A"/>
                </a:solidFill>
              </a:rPr>
              <a:t>(CBT)</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96</a:t>
            </a:fld>
            <a:endParaRPr lang="en-US"/>
          </a:p>
        </p:txBody>
      </p:sp>
      <p:sp>
        <p:nvSpPr>
          <p:cNvPr id="5" name="Rectangle 4"/>
          <p:cNvSpPr/>
          <p:nvPr/>
        </p:nvSpPr>
        <p:spPr>
          <a:xfrm>
            <a:off x="0" y="6174522"/>
            <a:ext cx="9144000" cy="707886"/>
          </a:xfrm>
          <a:prstGeom prst="rect">
            <a:avLst/>
          </a:prstGeom>
        </p:spPr>
        <p:txBody>
          <a:bodyPr wrap="square">
            <a:spAutoFit/>
          </a:bodyPr>
          <a:lstStyle/>
          <a:p>
            <a:r>
              <a:rPr lang="en-US" altLang="zh-CN" sz="2000" dirty="0" smtClean="0">
                <a:solidFill>
                  <a:schemeClr val="bg1"/>
                </a:solidFill>
              </a:rPr>
              <a:t>Li </a:t>
            </a:r>
            <a:r>
              <a:rPr lang="en-US" sz="2000" dirty="0" smtClean="0">
                <a:solidFill>
                  <a:schemeClr val="bg1"/>
                </a:solidFill>
              </a:rPr>
              <a:t>et al. </a:t>
            </a:r>
            <a:r>
              <a:rPr lang="en-US" altLang="zh-CN" sz="2000" b="1" dirty="0" smtClean="0">
                <a:solidFill>
                  <a:schemeClr val="bg1"/>
                </a:solidFill>
              </a:rPr>
              <a:t>Can Movies and Books Collaborate? Cross-Domain Collaborative Filtering for </a:t>
            </a:r>
            <a:r>
              <a:rPr lang="en-US" altLang="zh-CN" sz="2000" b="1" dirty="0" err="1" smtClean="0">
                <a:solidFill>
                  <a:schemeClr val="bg1"/>
                </a:solidFill>
              </a:rPr>
              <a:t>Sparsity</a:t>
            </a:r>
            <a:r>
              <a:rPr lang="en-US" altLang="zh-CN" sz="2000" b="1" dirty="0" smtClean="0">
                <a:solidFill>
                  <a:schemeClr val="bg1"/>
                </a:solidFill>
              </a:rPr>
              <a:t> Reduction. </a:t>
            </a:r>
            <a:r>
              <a:rPr lang="en-US" altLang="zh-CN" sz="2000" i="1" dirty="0" smtClean="0">
                <a:solidFill>
                  <a:schemeClr val="bg1"/>
                </a:solidFill>
              </a:rPr>
              <a:t>IJCAI</a:t>
            </a:r>
            <a:r>
              <a:rPr lang="en-US" sz="2000" dirty="0" smtClean="0">
                <a:solidFill>
                  <a:schemeClr val="bg1"/>
                </a:solidFill>
              </a:rPr>
              <a:t>, </a:t>
            </a:r>
            <a:r>
              <a:rPr lang="en-US" altLang="zh-CN" sz="2000" dirty="0" smtClean="0">
                <a:solidFill>
                  <a:schemeClr val="bg1"/>
                </a:solidFill>
              </a:rPr>
              <a:t>2009.</a:t>
            </a:r>
            <a:endParaRPr lang="en-US" sz="2000" dirty="0">
              <a:solidFill>
                <a:schemeClr val="bg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6413" y="2175086"/>
            <a:ext cx="5831174" cy="3934775"/>
          </a:xfrm>
          <a:prstGeom prst="rect">
            <a:avLst/>
          </a:prstGeom>
        </p:spPr>
      </p:pic>
      <p:sp>
        <p:nvSpPr>
          <p:cNvPr id="17" name="矩形 2"/>
          <p:cNvSpPr/>
          <p:nvPr/>
        </p:nvSpPr>
        <p:spPr>
          <a:xfrm>
            <a:off x="3132944" y="3582649"/>
            <a:ext cx="4354644" cy="34477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0" name="矩形 2"/>
          <p:cNvSpPr/>
          <p:nvPr/>
        </p:nvSpPr>
        <p:spPr>
          <a:xfrm>
            <a:off x="3132943" y="4641537"/>
            <a:ext cx="4354644" cy="34477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23" name="矩形 2"/>
          <p:cNvSpPr/>
          <p:nvPr/>
        </p:nvSpPr>
        <p:spPr>
          <a:xfrm>
            <a:off x="3132943" y="5709111"/>
            <a:ext cx="4354644" cy="34477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64414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Cross-Domain CF</a:t>
            </a:r>
            <a:endParaRPr lang="en-US" dirty="0"/>
          </a:p>
        </p:txBody>
      </p:sp>
      <p:sp>
        <p:nvSpPr>
          <p:cNvPr id="3" name="Content Placeholder 2"/>
          <p:cNvSpPr>
            <a:spLocks noGrp="1"/>
          </p:cNvSpPr>
          <p:nvPr>
            <p:ph idx="1"/>
          </p:nvPr>
        </p:nvSpPr>
        <p:spPr/>
        <p:txBody>
          <a:bodyPr/>
          <a:lstStyle/>
          <a:p>
            <a:r>
              <a:rPr lang="en-US" altLang="zh-CN" dirty="0" smtClean="0">
                <a:solidFill>
                  <a:srgbClr val="011C9A"/>
                </a:solidFill>
              </a:rPr>
              <a:t>Coordinate</a:t>
            </a:r>
            <a:r>
              <a:rPr lang="zh-CN" altLang="en-US" dirty="0" smtClean="0">
                <a:solidFill>
                  <a:srgbClr val="011C9A"/>
                </a:solidFill>
              </a:rPr>
              <a:t> </a:t>
            </a:r>
            <a:r>
              <a:rPr lang="en-US" altLang="zh-CN" dirty="0" smtClean="0">
                <a:solidFill>
                  <a:srgbClr val="011C9A"/>
                </a:solidFill>
              </a:rPr>
              <a:t>System</a:t>
            </a:r>
            <a:r>
              <a:rPr lang="zh-CN" altLang="en-US" dirty="0" smtClean="0">
                <a:solidFill>
                  <a:srgbClr val="011C9A"/>
                </a:solidFill>
              </a:rPr>
              <a:t> </a:t>
            </a:r>
            <a:r>
              <a:rPr lang="en-US" dirty="0" smtClean="0">
                <a:solidFill>
                  <a:srgbClr val="011C9A"/>
                </a:solidFill>
              </a:rPr>
              <a:t>Transfer</a:t>
            </a:r>
            <a:r>
              <a:rPr lang="zh-CN" altLang="en-US" dirty="0" smtClean="0">
                <a:solidFill>
                  <a:srgbClr val="011C9A"/>
                </a:solidFill>
              </a:rPr>
              <a:t> </a:t>
            </a:r>
            <a:r>
              <a:rPr lang="en-US" altLang="zh-CN" dirty="0" smtClean="0">
                <a:solidFill>
                  <a:srgbClr val="011C9A"/>
                </a:solidFill>
              </a:rPr>
              <a:t>(CST)</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97</a:t>
            </a:fld>
            <a:endParaRPr lang="en-US"/>
          </a:p>
        </p:txBody>
      </p:sp>
      <p:sp>
        <p:nvSpPr>
          <p:cNvPr id="5" name="Rectangle 4"/>
          <p:cNvSpPr/>
          <p:nvPr/>
        </p:nvSpPr>
        <p:spPr>
          <a:xfrm>
            <a:off x="0" y="6174522"/>
            <a:ext cx="9144000" cy="707886"/>
          </a:xfrm>
          <a:prstGeom prst="rect">
            <a:avLst/>
          </a:prstGeom>
        </p:spPr>
        <p:txBody>
          <a:bodyPr wrap="square">
            <a:spAutoFit/>
          </a:bodyPr>
          <a:lstStyle/>
          <a:p>
            <a:r>
              <a:rPr lang="en-US" altLang="zh-CN" sz="2000" dirty="0" smtClean="0">
                <a:solidFill>
                  <a:schemeClr val="bg1"/>
                </a:solidFill>
              </a:rPr>
              <a:t>Pan </a:t>
            </a:r>
            <a:r>
              <a:rPr lang="en-US" sz="2000" dirty="0" smtClean="0">
                <a:solidFill>
                  <a:schemeClr val="bg1"/>
                </a:solidFill>
              </a:rPr>
              <a:t>et al. </a:t>
            </a:r>
            <a:r>
              <a:rPr lang="en-US" altLang="zh-CN" sz="2000" b="1" dirty="0" smtClean="0">
                <a:solidFill>
                  <a:schemeClr val="bg1"/>
                </a:solidFill>
              </a:rPr>
              <a:t>Transfer</a:t>
            </a:r>
            <a:r>
              <a:rPr lang="zh-CN" altLang="en-US" sz="2000" b="1" dirty="0" smtClean="0">
                <a:solidFill>
                  <a:schemeClr val="bg1"/>
                </a:solidFill>
              </a:rPr>
              <a:t> </a:t>
            </a:r>
            <a:r>
              <a:rPr lang="en-US" altLang="zh-CN" sz="2000" b="1" dirty="0" smtClean="0">
                <a:solidFill>
                  <a:schemeClr val="bg1"/>
                </a:solidFill>
              </a:rPr>
              <a:t>Learning</a:t>
            </a:r>
            <a:r>
              <a:rPr lang="zh-CN" altLang="en-US" sz="2000" b="1" dirty="0" smtClean="0">
                <a:solidFill>
                  <a:schemeClr val="bg1"/>
                </a:solidFill>
              </a:rPr>
              <a:t> </a:t>
            </a:r>
            <a:r>
              <a:rPr lang="en-US" altLang="zh-CN" sz="2000" b="1" dirty="0" smtClean="0">
                <a:solidFill>
                  <a:schemeClr val="bg1"/>
                </a:solidFill>
              </a:rPr>
              <a:t>in</a:t>
            </a:r>
            <a:r>
              <a:rPr lang="zh-CN" altLang="en-US" sz="2000" b="1" dirty="0" smtClean="0">
                <a:solidFill>
                  <a:schemeClr val="bg1"/>
                </a:solidFill>
              </a:rPr>
              <a:t> </a:t>
            </a:r>
            <a:r>
              <a:rPr lang="en-US" altLang="zh-CN" sz="2000" b="1" dirty="0" smtClean="0">
                <a:solidFill>
                  <a:schemeClr val="bg1"/>
                </a:solidFill>
              </a:rPr>
              <a:t>Collaborative</a:t>
            </a:r>
            <a:r>
              <a:rPr lang="zh-CN" altLang="en-US" sz="2000" b="1" dirty="0" smtClean="0">
                <a:solidFill>
                  <a:schemeClr val="bg1"/>
                </a:solidFill>
              </a:rPr>
              <a:t> </a:t>
            </a:r>
            <a:r>
              <a:rPr lang="en-US" altLang="zh-CN" sz="2000" b="1" dirty="0" smtClean="0">
                <a:solidFill>
                  <a:schemeClr val="bg1"/>
                </a:solidFill>
              </a:rPr>
              <a:t>Filtering</a:t>
            </a:r>
            <a:r>
              <a:rPr lang="zh-CN" altLang="en-US" sz="2000" b="1" dirty="0" smtClean="0">
                <a:solidFill>
                  <a:schemeClr val="bg1"/>
                </a:solidFill>
              </a:rPr>
              <a:t> </a:t>
            </a:r>
            <a:r>
              <a:rPr lang="en-US" altLang="zh-CN" sz="2000" b="1" dirty="0" smtClean="0">
                <a:solidFill>
                  <a:schemeClr val="bg1"/>
                </a:solidFill>
              </a:rPr>
              <a:t>for</a:t>
            </a:r>
            <a:r>
              <a:rPr lang="zh-CN" altLang="en-US" sz="2000" b="1" dirty="0" smtClean="0">
                <a:solidFill>
                  <a:schemeClr val="bg1"/>
                </a:solidFill>
              </a:rPr>
              <a:t> </a:t>
            </a:r>
            <a:r>
              <a:rPr lang="en-US" altLang="zh-CN" sz="2000" b="1" dirty="0" err="1" smtClean="0">
                <a:solidFill>
                  <a:schemeClr val="bg1"/>
                </a:solidFill>
              </a:rPr>
              <a:t>Sparsity</a:t>
            </a:r>
            <a:r>
              <a:rPr lang="zh-CN" altLang="en-US" sz="2000" b="1" dirty="0" smtClean="0">
                <a:solidFill>
                  <a:schemeClr val="bg1"/>
                </a:solidFill>
              </a:rPr>
              <a:t> </a:t>
            </a:r>
            <a:r>
              <a:rPr lang="en-US" altLang="zh-CN" sz="2000" b="1" dirty="0" smtClean="0">
                <a:solidFill>
                  <a:schemeClr val="bg1"/>
                </a:solidFill>
              </a:rPr>
              <a:t>Reduction. </a:t>
            </a:r>
            <a:r>
              <a:rPr lang="en-US" altLang="zh-CN" sz="2000" i="1" dirty="0" smtClean="0">
                <a:solidFill>
                  <a:schemeClr val="bg1"/>
                </a:solidFill>
              </a:rPr>
              <a:t>AAAI</a:t>
            </a:r>
            <a:r>
              <a:rPr lang="en-US" sz="2000" dirty="0" smtClean="0">
                <a:solidFill>
                  <a:schemeClr val="bg1"/>
                </a:solidFill>
              </a:rPr>
              <a:t>, </a:t>
            </a:r>
            <a:r>
              <a:rPr lang="en-US" altLang="zh-CN" sz="2000" dirty="0" smtClean="0">
                <a:solidFill>
                  <a:schemeClr val="bg1"/>
                </a:solidFill>
              </a:rPr>
              <a:t>2010.</a:t>
            </a:r>
            <a:endParaRPr lang="en-US" sz="2000" dirty="0">
              <a:solidFill>
                <a:schemeClr val="bg1"/>
              </a:solidFill>
            </a:endParaRPr>
          </a:p>
        </p:txBody>
      </p:sp>
      <p:sp>
        <p:nvSpPr>
          <p:cNvPr id="20" name="Rectangle 19"/>
          <p:cNvSpPr/>
          <p:nvPr/>
        </p:nvSpPr>
        <p:spPr>
          <a:xfrm>
            <a:off x="6475277" y="3301181"/>
            <a:ext cx="2141095" cy="21390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81909" y="3561199"/>
            <a:ext cx="1664269" cy="164647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4" name="下箭头 46"/>
          <p:cNvSpPr/>
          <p:nvPr/>
        </p:nvSpPr>
        <p:spPr>
          <a:xfrm rot="16200000">
            <a:off x="4906116" y="3503689"/>
            <a:ext cx="453295" cy="100241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7236" y="2280358"/>
            <a:ext cx="1697176" cy="891501"/>
          </a:xfrm>
          <a:prstGeom prst="rect">
            <a:avLst/>
          </a:prstGeom>
        </p:spPr>
      </p:pic>
      <p:sp>
        <p:nvSpPr>
          <p:cNvPr id="27" name="Rectangle 26"/>
          <p:cNvSpPr/>
          <p:nvPr/>
        </p:nvSpPr>
        <p:spPr>
          <a:xfrm rot="16200000">
            <a:off x="394965" y="4414188"/>
            <a:ext cx="1194558" cy="461665"/>
          </a:xfrm>
          <a:prstGeom prst="rect">
            <a:avLst/>
          </a:prstGeom>
        </p:spPr>
        <p:txBody>
          <a:bodyPr wrap="none">
            <a:spAutoFit/>
          </a:bodyPr>
          <a:lstStyle/>
          <a:p>
            <a:r>
              <a:rPr lang="en-US" altLang="zh-CN" sz="2400" i="1" dirty="0"/>
              <a:t>n</a:t>
            </a:r>
            <a:r>
              <a:rPr lang="en-US" altLang="zh-CN" sz="2400" dirty="0" smtClean="0"/>
              <a:t> users</a:t>
            </a:r>
            <a:endParaRPr lang="en-US" sz="2400" dirty="0"/>
          </a:p>
        </p:txBody>
      </p:sp>
      <p:sp>
        <p:nvSpPr>
          <p:cNvPr id="28" name="Rectangle 27"/>
          <p:cNvSpPr/>
          <p:nvPr/>
        </p:nvSpPr>
        <p:spPr>
          <a:xfrm>
            <a:off x="1038841" y="3561199"/>
            <a:ext cx="1417376" cy="461665"/>
          </a:xfrm>
          <a:prstGeom prst="rect">
            <a:avLst/>
          </a:prstGeom>
        </p:spPr>
        <p:txBody>
          <a:bodyPr wrap="none">
            <a:spAutoFit/>
          </a:bodyPr>
          <a:lstStyle/>
          <a:p>
            <a:r>
              <a:rPr lang="en-US" altLang="zh-CN" sz="2400" i="1" dirty="0" smtClean="0"/>
              <a:t>q</a:t>
            </a:r>
            <a:r>
              <a:rPr lang="en-US" altLang="zh-CN" sz="2400" dirty="0" smtClean="0"/>
              <a:t> movies</a:t>
            </a:r>
            <a:endParaRPr lang="en-US" sz="2400" dirty="0"/>
          </a:p>
        </p:txBody>
      </p:sp>
      <p:sp>
        <p:nvSpPr>
          <p:cNvPr id="29" name="Rectangle 28"/>
          <p:cNvSpPr/>
          <p:nvPr/>
        </p:nvSpPr>
        <p:spPr>
          <a:xfrm rot="16200000">
            <a:off x="6003675" y="4357560"/>
            <a:ext cx="1527982" cy="584775"/>
          </a:xfrm>
          <a:prstGeom prst="rect">
            <a:avLst/>
          </a:prstGeom>
        </p:spPr>
        <p:txBody>
          <a:bodyPr wrap="none">
            <a:spAutoFit/>
          </a:bodyPr>
          <a:lstStyle/>
          <a:p>
            <a:r>
              <a:rPr lang="en-US" altLang="zh-CN" sz="3200" i="1" dirty="0" smtClean="0"/>
              <a:t>n</a:t>
            </a:r>
            <a:r>
              <a:rPr lang="en-US" altLang="zh-CN" sz="3200" dirty="0" smtClean="0"/>
              <a:t> users</a:t>
            </a:r>
            <a:endParaRPr lang="en-US" sz="3200" dirty="0"/>
          </a:p>
        </p:txBody>
      </p:sp>
      <p:sp>
        <p:nvSpPr>
          <p:cNvPr id="30" name="Rectangle 29"/>
          <p:cNvSpPr/>
          <p:nvPr/>
        </p:nvSpPr>
        <p:spPr>
          <a:xfrm>
            <a:off x="6670297" y="3301181"/>
            <a:ext cx="1938351" cy="584775"/>
          </a:xfrm>
          <a:prstGeom prst="rect">
            <a:avLst/>
          </a:prstGeom>
        </p:spPr>
        <p:txBody>
          <a:bodyPr wrap="none">
            <a:spAutoFit/>
          </a:bodyPr>
          <a:lstStyle/>
          <a:p>
            <a:r>
              <a:rPr lang="en-US" altLang="zh-CN" sz="3200" i="1" smtClean="0"/>
              <a:t>m</a:t>
            </a:r>
            <a:r>
              <a:rPr lang="en-US" altLang="zh-CN" sz="3200" smtClean="0"/>
              <a:t> </a:t>
            </a:r>
            <a:r>
              <a:rPr lang="en-US" altLang="zh-CN" sz="3200" dirty="0" smtClean="0"/>
              <a:t>movies</a:t>
            </a:r>
            <a:endParaRPr lang="en-US" sz="32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277236" y="4034315"/>
            <a:ext cx="1700619" cy="672757"/>
          </a:xfrm>
          <a:prstGeom prst="rect">
            <a:avLst/>
          </a:prstGeom>
        </p:spPr>
      </p:pic>
      <p:sp>
        <p:nvSpPr>
          <p:cNvPr id="34" name="Rectangle 33"/>
          <p:cNvSpPr/>
          <p:nvPr/>
        </p:nvSpPr>
        <p:spPr>
          <a:xfrm>
            <a:off x="2810091" y="3574527"/>
            <a:ext cx="1664269" cy="1646476"/>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5" name="Rectangle 34"/>
          <p:cNvSpPr/>
          <p:nvPr/>
        </p:nvSpPr>
        <p:spPr>
          <a:xfrm rot="16200000">
            <a:off x="2456405" y="4397765"/>
            <a:ext cx="1194558" cy="461665"/>
          </a:xfrm>
          <a:prstGeom prst="rect">
            <a:avLst/>
          </a:prstGeom>
        </p:spPr>
        <p:txBody>
          <a:bodyPr wrap="none">
            <a:spAutoFit/>
          </a:bodyPr>
          <a:lstStyle/>
          <a:p>
            <a:r>
              <a:rPr lang="en-US" altLang="zh-CN" sz="2400" i="1" dirty="0"/>
              <a:t>p</a:t>
            </a:r>
            <a:r>
              <a:rPr lang="en-US" altLang="zh-CN" sz="2400" dirty="0" smtClean="0"/>
              <a:t> users</a:t>
            </a:r>
            <a:endParaRPr lang="en-US" sz="2400" dirty="0"/>
          </a:p>
        </p:txBody>
      </p:sp>
      <p:sp>
        <p:nvSpPr>
          <p:cNvPr id="36" name="Rectangle 35"/>
          <p:cNvSpPr/>
          <p:nvPr/>
        </p:nvSpPr>
        <p:spPr>
          <a:xfrm>
            <a:off x="2972027" y="3569653"/>
            <a:ext cx="1502334" cy="461665"/>
          </a:xfrm>
          <a:prstGeom prst="rect">
            <a:avLst/>
          </a:prstGeom>
        </p:spPr>
        <p:txBody>
          <a:bodyPr wrap="none">
            <a:spAutoFit/>
          </a:bodyPr>
          <a:lstStyle/>
          <a:p>
            <a:r>
              <a:rPr lang="en-US" altLang="zh-CN" sz="2400" i="1" dirty="0" smtClean="0"/>
              <a:t>m</a:t>
            </a:r>
            <a:r>
              <a:rPr lang="en-US" altLang="zh-CN" sz="2400" dirty="0" smtClean="0"/>
              <a:t> movies</a:t>
            </a:r>
            <a:endParaRPr lang="en-US" sz="2400" dirty="0"/>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98730" y="4088458"/>
            <a:ext cx="1700619" cy="672757"/>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184" y="2582515"/>
            <a:ext cx="1697176" cy="891501"/>
          </a:xfrm>
          <a:prstGeom prst="rect">
            <a:avLst/>
          </a:prstGeom>
        </p:spPr>
      </p:pic>
      <p:sp>
        <p:nvSpPr>
          <p:cNvPr id="39" name="Rectangle 38"/>
          <p:cNvSpPr/>
          <p:nvPr/>
        </p:nvSpPr>
        <p:spPr>
          <a:xfrm>
            <a:off x="1315799" y="5521112"/>
            <a:ext cx="2598788" cy="584775"/>
          </a:xfrm>
          <a:prstGeom prst="rect">
            <a:avLst/>
          </a:prstGeom>
        </p:spPr>
        <p:txBody>
          <a:bodyPr wrap="none">
            <a:spAutoFit/>
          </a:bodyPr>
          <a:lstStyle/>
          <a:p>
            <a:r>
              <a:rPr lang="en-US" altLang="zh-CN" sz="3200" smtClean="0"/>
              <a:t>auxiliary</a:t>
            </a:r>
            <a:r>
              <a:rPr lang="zh-CN" altLang="en-US" sz="3200" dirty="0" smtClean="0"/>
              <a:t> </a:t>
            </a:r>
            <a:r>
              <a:rPr lang="en-US" altLang="zh-CN" sz="3200" dirty="0" smtClean="0"/>
              <a:t>data</a:t>
            </a:r>
            <a:endParaRPr lang="en-US" sz="3200" dirty="0"/>
          </a:p>
        </p:txBody>
      </p:sp>
      <p:sp>
        <p:nvSpPr>
          <p:cNvPr id="40" name="Rectangle 39"/>
          <p:cNvSpPr/>
          <p:nvPr/>
        </p:nvSpPr>
        <p:spPr>
          <a:xfrm>
            <a:off x="6384862" y="5543057"/>
            <a:ext cx="2141933" cy="584775"/>
          </a:xfrm>
          <a:prstGeom prst="rect">
            <a:avLst/>
          </a:prstGeom>
        </p:spPr>
        <p:txBody>
          <a:bodyPr wrap="none">
            <a:spAutoFit/>
          </a:bodyPr>
          <a:lstStyle/>
          <a:p>
            <a:r>
              <a:rPr lang="en-US" altLang="zh-CN" sz="3200" smtClean="0"/>
              <a:t>target</a:t>
            </a:r>
            <a:r>
              <a:rPr lang="zh-CN" altLang="en-US" sz="3200" dirty="0" smtClean="0"/>
              <a:t> </a:t>
            </a:r>
            <a:r>
              <a:rPr lang="en-US" altLang="zh-CN" sz="3200" dirty="0" smtClean="0"/>
              <a:t>data</a:t>
            </a:r>
            <a:endParaRPr lang="en-US" sz="3200" dirty="0"/>
          </a:p>
        </p:txBody>
      </p:sp>
    </p:spTree>
    <p:extLst>
      <p:ext uri="{BB962C8B-B14F-4D97-AF65-F5344CB8AC3E}">
        <p14:creationId xmlns:p14="http://schemas.microsoft.com/office/powerpoint/2010/main" val="8117548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Cross-Domain CF</a:t>
            </a:r>
            <a:endParaRPr lang="en-US" dirty="0"/>
          </a:p>
        </p:txBody>
      </p:sp>
      <p:sp>
        <p:nvSpPr>
          <p:cNvPr id="3" name="Content Placeholder 2"/>
          <p:cNvSpPr>
            <a:spLocks noGrp="1"/>
          </p:cNvSpPr>
          <p:nvPr>
            <p:ph idx="1"/>
          </p:nvPr>
        </p:nvSpPr>
        <p:spPr/>
        <p:txBody>
          <a:bodyPr/>
          <a:lstStyle/>
          <a:p>
            <a:r>
              <a:rPr lang="en-US" altLang="zh-CN" dirty="0" smtClean="0">
                <a:solidFill>
                  <a:srgbClr val="011C9A"/>
                </a:solidFill>
              </a:rPr>
              <a:t>Coordinate</a:t>
            </a:r>
            <a:r>
              <a:rPr lang="zh-CN" altLang="en-US" dirty="0" smtClean="0">
                <a:solidFill>
                  <a:srgbClr val="011C9A"/>
                </a:solidFill>
              </a:rPr>
              <a:t> </a:t>
            </a:r>
            <a:r>
              <a:rPr lang="en-US" altLang="zh-CN" dirty="0" smtClean="0">
                <a:solidFill>
                  <a:srgbClr val="011C9A"/>
                </a:solidFill>
              </a:rPr>
              <a:t>System</a:t>
            </a:r>
            <a:r>
              <a:rPr lang="zh-CN" altLang="en-US" dirty="0" smtClean="0">
                <a:solidFill>
                  <a:srgbClr val="011C9A"/>
                </a:solidFill>
              </a:rPr>
              <a:t> </a:t>
            </a:r>
            <a:r>
              <a:rPr lang="en-US" dirty="0" smtClean="0">
                <a:solidFill>
                  <a:srgbClr val="011C9A"/>
                </a:solidFill>
              </a:rPr>
              <a:t>Transfer</a:t>
            </a:r>
            <a:r>
              <a:rPr lang="zh-CN" altLang="en-US" dirty="0" smtClean="0">
                <a:solidFill>
                  <a:srgbClr val="011C9A"/>
                </a:solidFill>
              </a:rPr>
              <a:t> </a:t>
            </a:r>
            <a:r>
              <a:rPr lang="en-US" altLang="zh-CN" dirty="0" smtClean="0">
                <a:solidFill>
                  <a:srgbClr val="011C9A"/>
                </a:solidFill>
              </a:rPr>
              <a:t>(CST)</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98</a:t>
            </a:fld>
            <a:endParaRPr lang="en-US"/>
          </a:p>
        </p:txBody>
      </p:sp>
      <p:sp>
        <p:nvSpPr>
          <p:cNvPr id="26" name="Rectangle 25"/>
          <p:cNvSpPr/>
          <p:nvPr/>
        </p:nvSpPr>
        <p:spPr>
          <a:xfrm>
            <a:off x="0" y="6174522"/>
            <a:ext cx="9144000" cy="707886"/>
          </a:xfrm>
          <a:prstGeom prst="rect">
            <a:avLst/>
          </a:prstGeom>
        </p:spPr>
        <p:txBody>
          <a:bodyPr wrap="square">
            <a:spAutoFit/>
          </a:bodyPr>
          <a:lstStyle/>
          <a:p>
            <a:r>
              <a:rPr lang="en-US" altLang="zh-CN" sz="2000" dirty="0" smtClean="0">
                <a:solidFill>
                  <a:schemeClr val="bg1"/>
                </a:solidFill>
              </a:rPr>
              <a:t>Pan </a:t>
            </a:r>
            <a:r>
              <a:rPr lang="en-US" sz="2000" dirty="0" smtClean="0">
                <a:solidFill>
                  <a:schemeClr val="bg1"/>
                </a:solidFill>
              </a:rPr>
              <a:t>et al. </a:t>
            </a:r>
            <a:r>
              <a:rPr lang="en-US" altLang="zh-CN" sz="2000" b="1" dirty="0" smtClean="0">
                <a:solidFill>
                  <a:schemeClr val="bg1"/>
                </a:solidFill>
              </a:rPr>
              <a:t>Transfer</a:t>
            </a:r>
            <a:r>
              <a:rPr lang="zh-CN" altLang="en-US" sz="2000" b="1" dirty="0" smtClean="0">
                <a:solidFill>
                  <a:schemeClr val="bg1"/>
                </a:solidFill>
              </a:rPr>
              <a:t> </a:t>
            </a:r>
            <a:r>
              <a:rPr lang="en-US" altLang="zh-CN" sz="2000" b="1" dirty="0" smtClean="0">
                <a:solidFill>
                  <a:schemeClr val="bg1"/>
                </a:solidFill>
              </a:rPr>
              <a:t>Learning</a:t>
            </a:r>
            <a:r>
              <a:rPr lang="zh-CN" altLang="en-US" sz="2000" b="1" dirty="0" smtClean="0">
                <a:solidFill>
                  <a:schemeClr val="bg1"/>
                </a:solidFill>
              </a:rPr>
              <a:t> </a:t>
            </a:r>
            <a:r>
              <a:rPr lang="en-US" altLang="zh-CN" sz="2000" b="1" dirty="0" smtClean="0">
                <a:solidFill>
                  <a:schemeClr val="bg1"/>
                </a:solidFill>
              </a:rPr>
              <a:t>in</a:t>
            </a:r>
            <a:r>
              <a:rPr lang="zh-CN" altLang="en-US" sz="2000" b="1" dirty="0" smtClean="0">
                <a:solidFill>
                  <a:schemeClr val="bg1"/>
                </a:solidFill>
              </a:rPr>
              <a:t> </a:t>
            </a:r>
            <a:r>
              <a:rPr lang="en-US" altLang="zh-CN" sz="2000" b="1" dirty="0" smtClean="0">
                <a:solidFill>
                  <a:schemeClr val="bg1"/>
                </a:solidFill>
              </a:rPr>
              <a:t>Collaborative</a:t>
            </a:r>
            <a:r>
              <a:rPr lang="zh-CN" altLang="en-US" sz="2000" b="1" dirty="0" smtClean="0">
                <a:solidFill>
                  <a:schemeClr val="bg1"/>
                </a:solidFill>
              </a:rPr>
              <a:t> </a:t>
            </a:r>
            <a:r>
              <a:rPr lang="en-US" altLang="zh-CN" sz="2000" b="1" dirty="0" smtClean="0">
                <a:solidFill>
                  <a:schemeClr val="bg1"/>
                </a:solidFill>
              </a:rPr>
              <a:t>Filtering</a:t>
            </a:r>
            <a:r>
              <a:rPr lang="zh-CN" altLang="en-US" sz="2000" b="1" dirty="0" smtClean="0">
                <a:solidFill>
                  <a:schemeClr val="bg1"/>
                </a:solidFill>
              </a:rPr>
              <a:t> </a:t>
            </a:r>
            <a:r>
              <a:rPr lang="en-US" altLang="zh-CN" sz="2000" b="1" dirty="0" smtClean="0">
                <a:solidFill>
                  <a:schemeClr val="bg1"/>
                </a:solidFill>
              </a:rPr>
              <a:t>for</a:t>
            </a:r>
            <a:r>
              <a:rPr lang="zh-CN" altLang="en-US" sz="2000" b="1" dirty="0" smtClean="0">
                <a:solidFill>
                  <a:schemeClr val="bg1"/>
                </a:solidFill>
              </a:rPr>
              <a:t> </a:t>
            </a:r>
            <a:r>
              <a:rPr lang="en-US" altLang="zh-CN" sz="2000" b="1" dirty="0" err="1" smtClean="0">
                <a:solidFill>
                  <a:schemeClr val="bg1"/>
                </a:solidFill>
              </a:rPr>
              <a:t>Sparsity</a:t>
            </a:r>
            <a:r>
              <a:rPr lang="zh-CN" altLang="en-US" sz="2000" b="1" dirty="0" smtClean="0">
                <a:solidFill>
                  <a:schemeClr val="bg1"/>
                </a:solidFill>
              </a:rPr>
              <a:t> </a:t>
            </a:r>
            <a:r>
              <a:rPr lang="en-US" altLang="zh-CN" sz="2000" b="1" dirty="0" smtClean="0">
                <a:solidFill>
                  <a:schemeClr val="bg1"/>
                </a:solidFill>
              </a:rPr>
              <a:t>Reduction. </a:t>
            </a:r>
            <a:r>
              <a:rPr lang="en-US" altLang="zh-CN" sz="2000" i="1" dirty="0" smtClean="0">
                <a:solidFill>
                  <a:schemeClr val="bg1"/>
                </a:solidFill>
              </a:rPr>
              <a:t>AAAI</a:t>
            </a:r>
            <a:r>
              <a:rPr lang="en-US" sz="2000" dirty="0" smtClean="0">
                <a:solidFill>
                  <a:schemeClr val="bg1"/>
                </a:solidFill>
              </a:rPr>
              <a:t>, </a:t>
            </a:r>
            <a:r>
              <a:rPr lang="en-US" altLang="zh-CN" sz="2000" dirty="0" smtClean="0">
                <a:solidFill>
                  <a:schemeClr val="bg1"/>
                </a:solidFill>
              </a:rPr>
              <a:t>2010.</a:t>
            </a:r>
            <a:endParaRPr lang="en-US" sz="2000"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595943"/>
            <a:ext cx="6858000" cy="76762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1207" y="3915380"/>
            <a:ext cx="6715593" cy="1994381"/>
          </a:xfrm>
          <a:prstGeom prst="rect">
            <a:avLst/>
          </a:prstGeom>
        </p:spPr>
      </p:pic>
      <p:sp>
        <p:nvSpPr>
          <p:cNvPr id="31" name="Rectangle 30"/>
          <p:cNvSpPr/>
          <p:nvPr/>
        </p:nvSpPr>
        <p:spPr>
          <a:xfrm>
            <a:off x="251497" y="2101862"/>
            <a:ext cx="2759089" cy="584775"/>
          </a:xfrm>
          <a:prstGeom prst="rect">
            <a:avLst/>
          </a:prstGeom>
        </p:spPr>
        <p:txBody>
          <a:bodyPr wrap="none">
            <a:spAutoFit/>
          </a:bodyPr>
          <a:lstStyle/>
          <a:p>
            <a:r>
              <a:rPr lang="en-US" altLang="zh-CN" sz="3200" dirty="0"/>
              <a:t>A</a:t>
            </a:r>
            <a:r>
              <a:rPr lang="en-US" altLang="zh-CN" sz="3200" dirty="0" smtClean="0"/>
              <a:t>uxiliary</a:t>
            </a:r>
            <a:r>
              <a:rPr lang="zh-CN" altLang="en-US" sz="3200" dirty="0" smtClean="0"/>
              <a:t> </a:t>
            </a:r>
            <a:r>
              <a:rPr lang="en-US" altLang="zh-CN" sz="3200" dirty="0" smtClean="0"/>
              <a:t>data:</a:t>
            </a:r>
            <a:endParaRPr lang="en-US" sz="3200" dirty="0"/>
          </a:p>
        </p:txBody>
      </p:sp>
      <p:sp>
        <p:nvSpPr>
          <p:cNvPr id="32" name="Rectangle 31"/>
          <p:cNvSpPr/>
          <p:nvPr/>
        </p:nvSpPr>
        <p:spPr>
          <a:xfrm>
            <a:off x="251497" y="3363567"/>
            <a:ext cx="2346861" cy="584775"/>
          </a:xfrm>
          <a:prstGeom prst="rect">
            <a:avLst/>
          </a:prstGeom>
        </p:spPr>
        <p:txBody>
          <a:bodyPr wrap="none">
            <a:spAutoFit/>
          </a:bodyPr>
          <a:lstStyle/>
          <a:p>
            <a:r>
              <a:rPr lang="en-US" altLang="zh-CN" sz="3200" dirty="0"/>
              <a:t>T</a:t>
            </a:r>
            <a:r>
              <a:rPr lang="en-US" altLang="zh-CN" sz="3200" dirty="0" smtClean="0"/>
              <a:t>arget</a:t>
            </a:r>
            <a:r>
              <a:rPr lang="zh-CN" altLang="en-US" sz="3200" dirty="0" smtClean="0"/>
              <a:t> </a:t>
            </a:r>
            <a:r>
              <a:rPr lang="en-US" altLang="zh-CN" sz="3200" dirty="0" smtClean="0"/>
              <a:t>data:</a:t>
            </a:r>
            <a:endParaRPr lang="en-US" sz="3200" dirty="0"/>
          </a:p>
        </p:txBody>
      </p:sp>
      <p:sp>
        <p:nvSpPr>
          <p:cNvPr id="33" name="矩形 48"/>
          <p:cNvSpPr/>
          <p:nvPr/>
        </p:nvSpPr>
        <p:spPr>
          <a:xfrm>
            <a:off x="6011055" y="2604543"/>
            <a:ext cx="674558" cy="55838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9" name="矩形 48"/>
          <p:cNvSpPr/>
          <p:nvPr/>
        </p:nvSpPr>
        <p:spPr>
          <a:xfrm flipH="1">
            <a:off x="7270228" y="2595943"/>
            <a:ext cx="786983" cy="566982"/>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0" name="矩形 48"/>
          <p:cNvSpPr/>
          <p:nvPr/>
        </p:nvSpPr>
        <p:spPr>
          <a:xfrm>
            <a:off x="3702571" y="4633379"/>
            <a:ext cx="2308484" cy="75572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1" name="矩形 48"/>
          <p:cNvSpPr/>
          <p:nvPr/>
        </p:nvSpPr>
        <p:spPr>
          <a:xfrm>
            <a:off x="6317527" y="4633379"/>
            <a:ext cx="2369273" cy="75572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2936793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Cross-Domain CF</a:t>
            </a:r>
            <a:endParaRPr lang="en-US" dirty="0"/>
          </a:p>
        </p:txBody>
      </p:sp>
      <p:sp>
        <p:nvSpPr>
          <p:cNvPr id="3" name="Content Placeholder 2"/>
          <p:cNvSpPr>
            <a:spLocks noGrp="1"/>
          </p:cNvSpPr>
          <p:nvPr>
            <p:ph idx="1"/>
          </p:nvPr>
        </p:nvSpPr>
        <p:spPr/>
        <p:txBody>
          <a:bodyPr/>
          <a:lstStyle/>
          <a:p>
            <a:r>
              <a:rPr lang="en-US" altLang="zh-CN" dirty="0" smtClean="0">
                <a:solidFill>
                  <a:srgbClr val="011C9A"/>
                </a:solidFill>
              </a:rPr>
              <a:t>FUSE</a:t>
            </a:r>
            <a:endParaRPr lang="en-US" dirty="0">
              <a:solidFill>
                <a:srgbClr val="011C9A"/>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99</a:t>
            </a:fld>
            <a:endParaRPr lang="en-US"/>
          </a:p>
        </p:txBody>
      </p:sp>
      <p:sp>
        <p:nvSpPr>
          <p:cNvPr id="26" name="Rectangle 25"/>
          <p:cNvSpPr/>
          <p:nvPr/>
        </p:nvSpPr>
        <p:spPr>
          <a:xfrm>
            <a:off x="0" y="6174522"/>
            <a:ext cx="9144000" cy="400110"/>
          </a:xfrm>
          <a:prstGeom prst="rect">
            <a:avLst/>
          </a:prstGeom>
        </p:spPr>
        <p:txBody>
          <a:bodyPr wrap="square">
            <a:spAutoFit/>
          </a:bodyPr>
          <a:lstStyle/>
          <a:p>
            <a:r>
              <a:rPr lang="en-US" altLang="zh-CN" sz="2000" dirty="0" smtClean="0">
                <a:solidFill>
                  <a:schemeClr val="bg1"/>
                </a:solidFill>
              </a:rPr>
              <a:t>Chen</a:t>
            </a:r>
            <a:r>
              <a:rPr lang="zh-CN" altLang="en-US" sz="2000" dirty="0" smtClean="0">
                <a:solidFill>
                  <a:schemeClr val="bg1"/>
                </a:solidFill>
              </a:rPr>
              <a:t> </a:t>
            </a:r>
            <a:r>
              <a:rPr lang="en-US" sz="2000" dirty="0" smtClean="0">
                <a:solidFill>
                  <a:schemeClr val="bg1"/>
                </a:solidFill>
              </a:rPr>
              <a:t>et al. </a:t>
            </a:r>
            <a:r>
              <a:rPr lang="en-US" altLang="zh-CN" sz="2000" b="1" dirty="0" smtClean="0">
                <a:solidFill>
                  <a:schemeClr val="bg1"/>
                </a:solidFill>
              </a:rPr>
              <a:t>Making</a:t>
            </a:r>
            <a:r>
              <a:rPr lang="zh-CN" altLang="en-US" sz="2000" b="1" dirty="0" smtClean="0">
                <a:solidFill>
                  <a:schemeClr val="bg1"/>
                </a:solidFill>
              </a:rPr>
              <a:t> </a:t>
            </a:r>
            <a:r>
              <a:rPr lang="en-US" altLang="zh-CN" sz="2000" b="1" dirty="0" smtClean="0">
                <a:solidFill>
                  <a:schemeClr val="bg1"/>
                </a:solidFill>
              </a:rPr>
              <a:t>Recommendation</a:t>
            </a:r>
            <a:r>
              <a:rPr lang="zh-CN" altLang="en-US" sz="2000" b="1" dirty="0" smtClean="0">
                <a:solidFill>
                  <a:schemeClr val="bg1"/>
                </a:solidFill>
              </a:rPr>
              <a:t> </a:t>
            </a:r>
            <a:r>
              <a:rPr lang="en-US" altLang="zh-CN" sz="2000" b="1" dirty="0" smtClean="0">
                <a:solidFill>
                  <a:schemeClr val="bg1"/>
                </a:solidFill>
              </a:rPr>
              <a:t>from</a:t>
            </a:r>
            <a:r>
              <a:rPr lang="zh-CN" altLang="en-US" sz="2000" b="1" dirty="0" smtClean="0">
                <a:solidFill>
                  <a:schemeClr val="bg1"/>
                </a:solidFill>
              </a:rPr>
              <a:t> </a:t>
            </a:r>
            <a:r>
              <a:rPr lang="en-US" altLang="zh-CN" sz="2000" b="1" dirty="0" smtClean="0">
                <a:solidFill>
                  <a:schemeClr val="bg1"/>
                </a:solidFill>
              </a:rPr>
              <a:t>Multiple</a:t>
            </a:r>
            <a:r>
              <a:rPr lang="zh-CN" altLang="en-US" sz="2000" b="1" dirty="0" smtClean="0">
                <a:solidFill>
                  <a:schemeClr val="bg1"/>
                </a:solidFill>
              </a:rPr>
              <a:t> </a:t>
            </a:r>
            <a:r>
              <a:rPr lang="en-US" altLang="zh-CN" sz="2000" b="1" dirty="0" smtClean="0">
                <a:solidFill>
                  <a:schemeClr val="bg1"/>
                </a:solidFill>
              </a:rPr>
              <a:t>Domains. </a:t>
            </a:r>
            <a:r>
              <a:rPr lang="en-US" altLang="zh-CN" sz="2000" i="1" dirty="0" smtClean="0">
                <a:solidFill>
                  <a:schemeClr val="bg1"/>
                </a:solidFill>
              </a:rPr>
              <a:t>KDD</a:t>
            </a:r>
            <a:r>
              <a:rPr lang="en-US" sz="2000" dirty="0" smtClean="0">
                <a:solidFill>
                  <a:schemeClr val="bg1"/>
                </a:solidFill>
              </a:rPr>
              <a:t>, </a:t>
            </a:r>
            <a:r>
              <a:rPr lang="en-US" altLang="zh-CN" sz="2000" dirty="0" smtClean="0">
                <a:solidFill>
                  <a:schemeClr val="bg1"/>
                </a:solidFill>
              </a:rPr>
              <a:t>2013.</a:t>
            </a:r>
            <a:endParaRPr lang="en-US" sz="2000" dirty="0">
              <a:solidFill>
                <a:schemeClr val="bg1"/>
              </a:solidFill>
            </a:endParaRPr>
          </a:p>
        </p:txBody>
      </p:sp>
      <p:sp>
        <p:nvSpPr>
          <p:cNvPr id="10" name="下箭头 46"/>
          <p:cNvSpPr/>
          <p:nvPr/>
        </p:nvSpPr>
        <p:spPr>
          <a:xfrm rot="16200000">
            <a:off x="4086578" y="3503689"/>
            <a:ext cx="453295" cy="100241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445" y="2129320"/>
            <a:ext cx="1697176" cy="89150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172" y="2026799"/>
            <a:ext cx="2298317" cy="994022"/>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191" y="5348113"/>
            <a:ext cx="1378330" cy="697087"/>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8709" y="5477435"/>
            <a:ext cx="1544578" cy="632426"/>
          </a:xfrm>
          <a:prstGeom prst="rect">
            <a:avLst/>
          </a:prstGeom>
        </p:spPr>
      </p:pic>
      <p:sp>
        <p:nvSpPr>
          <p:cNvPr id="19" name="Cube 18"/>
          <p:cNvSpPr/>
          <p:nvPr/>
        </p:nvSpPr>
        <p:spPr>
          <a:xfrm>
            <a:off x="1204846" y="3316857"/>
            <a:ext cx="2122970" cy="1914709"/>
          </a:xfrm>
          <a:prstGeom prst="cube">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5594548" y="3316857"/>
            <a:ext cx="2122970" cy="1914709"/>
          </a:xfrm>
          <a:prstGeom prst="cub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rot="16200000">
            <a:off x="421779" y="4364637"/>
            <a:ext cx="981359" cy="584775"/>
          </a:xfrm>
          <a:prstGeom prst="rect">
            <a:avLst/>
          </a:prstGeom>
        </p:spPr>
        <p:txBody>
          <a:bodyPr wrap="none">
            <a:spAutoFit/>
          </a:bodyPr>
          <a:lstStyle/>
          <a:p>
            <a:r>
              <a:rPr lang="en-US" altLang="zh-CN" sz="3200" i="1" dirty="0" smtClean="0"/>
              <a:t>user</a:t>
            </a:r>
            <a:endParaRPr lang="en-US" sz="3200" dirty="0"/>
          </a:p>
        </p:txBody>
      </p:sp>
      <p:sp>
        <p:nvSpPr>
          <p:cNvPr id="23" name="Rectangle 22"/>
          <p:cNvSpPr/>
          <p:nvPr/>
        </p:nvSpPr>
        <p:spPr>
          <a:xfrm rot="18837494">
            <a:off x="827979" y="3135251"/>
            <a:ext cx="753732" cy="584775"/>
          </a:xfrm>
          <a:prstGeom prst="rect">
            <a:avLst/>
          </a:prstGeom>
        </p:spPr>
        <p:txBody>
          <a:bodyPr wrap="none">
            <a:spAutoFit/>
          </a:bodyPr>
          <a:lstStyle/>
          <a:p>
            <a:r>
              <a:rPr lang="en-US" altLang="zh-CN" sz="3200" i="1" dirty="0" smtClean="0"/>
              <a:t>tag</a:t>
            </a:r>
            <a:endParaRPr lang="en-US" sz="3200" dirty="0"/>
          </a:p>
        </p:txBody>
      </p:sp>
      <p:sp>
        <p:nvSpPr>
          <p:cNvPr id="25" name="Rectangle 24"/>
          <p:cNvSpPr/>
          <p:nvPr/>
        </p:nvSpPr>
        <p:spPr>
          <a:xfrm>
            <a:off x="1206549" y="3796519"/>
            <a:ext cx="1072730" cy="584775"/>
          </a:xfrm>
          <a:prstGeom prst="rect">
            <a:avLst/>
          </a:prstGeom>
        </p:spPr>
        <p:txBody>
          <a:bodyPr wrap="none">
            <a:spAutoFit/>
          </a:bodyPr>
          <a:lstStyle/>
          <a:p>
            <a:r>
              <a:rPr lang="en-US" altLang="zh-CN" sz="3200" i="1" dirty="0" smtClean="0"/>
              <a:t>book</a:t>
            </a:r>
            <a:endParaRPr lang="en-US" sz="3200" dirty="0"/>
          </a:p>
        </p:txBody>
      </p:sp>
      <p:sp>
        <p:nvSpPr>
          <p:cNvPr id="27" name="Rectangle 26"/>
          <p:cNvSpPr/>
          <p:nvPr/>
        </p:nvSpPr>
        <p:spPr>
          <a:xfrm rot="16200000">
            <a:off x="4809778" y="4364637"/>
            <a:ext cx="981359" cy="584775"/>
          </a:xfrm>
          <a:prstGeom prst="rect">
            <a:avLst/>
          </a:prstGeom>
        </p:spPr>
        <p:txBody>
          <a:bodyPr wrap="none">
            <a:spAutoFit/>
          </a:bodyPr>
          <a:lstStyle/>
          <a:p>
            <a:r>
              <a:rPr lang="en-US" altLang="zh-CN" sz="3200" i="1" smtClean="0"/>
              <a:t>user</a:t>
            </a:r>
            <a:endParaRPr lang="en-US" sz="3200" dirty="0"/>
          </a:p>
        </p:txBody>
      </p:sp>
      <p:sp>
        <p:nvSpPr>
          <p:cNvPr id="28" name="Rectangle 27"/>
          <p:cNvSpPr/>
          <p:nvPr/>
        </p:nvSpPr>
        <p:spPr>
          <a:xfrm rot="18837494">
            <a:off x="5215978" y="3135251"/>
            <a:ext cx="753732" cy="584775"/>
          </a:xfrm>
          <a:prstGeom prst="rect">
            <a:avLst/>
          </a:prstGeom>
        </p:spPr>
        <p:txBody>
          <a:bodyPr wrap="none">
            <a:spAutoFit/>
          </a:bodyPr>
          <a:lstStyle/>
          <a:p>
            <a:r>
              <a:rPr lang="en-US" altLang="zh-CN" sz="3200" i="1" dirty="0" smtClean="0"/>
              <a:t>tag</a:t>
            </a:r>
            <a:endParaRPr lang="en-US" sz="3200" dirty="0"/>
          </a:p>
        </p:txBody>
      </p:sp>
      <p:sp>
        <p:nvSpPr>
          <p:cNvPr id="29" name="Rectangle 28"/>
          <p:cNvSpPr/>
          <p:nvPr/>
        </p:nvSpPr>
        <p:spPr>
          <a:xfrm>
            <a:off x="5594548" y="3796519"/>
            <a:ext cx="1277914" cy="584775"/>
          </a:xfrm>
          <a:prstGeom prst="rect">
            <a:avLst/>
          </a:prstGeom>
        </p:spPr>
        <p:txBody>
          <a:bodyPr wrap="none">
            <a:spAutoFit/>
          </a:bodyPr>
          <a:lstStyle/>
          <a:p>
            <a:r>
              <a:rPr lang="en-US" altLang="zh-CN" sz="3200" i="1" dirty="0" smtClean="0"/>
              <a:t>movie</a:t>
            </a:r>
            <a:endParaRPr lang="en-US" sz="3200" dirty="0"/>
          </a:p>
        </p:txBody>
      </p:sp>
    </p:spTree>
    <p:extLst>
      <p:ext uri="{BB962C8B-B14F-4D97-AF65-F5344CB8AC3E}">
        <p14:creationId xmlns:p14="http://schemas.microsoft.com/office/powerpoint/2010/main" val="178002606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ng">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Presentation6" id="{068ABC0B-D28E-5E43-B951-98841F2AEF8A}" vid="{439ADCF2-AE7F-C74D-A736-63B0F1AEF5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meng-uiuc</Template>
  <TotalTime>3006</TotalTime>
  <Words>8718</Words>
  <Application>Microsoft Macintosh PowerPoint</Application>
  <PresentationFormat>On-screen Show (4:3)</PresentationFormat>
  <Paragraphs>1703</Paragraphs>
  <Slides>207</Slides>
  <Notes>100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207</vt:i4>
      </vt:variant>
    </vt:vector>
  </HeadingPairs>
  <TitlesOfParts>
    <vt:vector size="217" baseType="lpstr">
      <vt:lpstr>Calibri</vt:lpstr>
      <vt:lpstr>Courier New</vt:lpstr>
      <vt:lpstr>Symbol</vt:lpstr>
      <vt:lpstr>Times New Roman</vt:lpstr>
      <vt:lpstr>Wingdings</vt:lpstr>
      <vt:lpstr>华文新魏</vt:lpstr>
      <vt:lpstr>宋体</vt:lpstr>
      <vt:lpstr>微软雅黑</vt:lpstr>
      <vt:lpstr>Arial</vt:lpstr>
      <vt:lpstr>meng</vt:lpstr>
      <vt:lpstr>Behavioral modeling in social networks from micro to macro</vt:lpstr>
      <vt:lpstr>Thanks to</vt:lpstr>
      <vt:lpstr>introduction</vt:lpstr>
      <vt:lpstr>User Behavior</vt:lpstr>
      <vt:lpstr>Behavioral Modeling</vt:lpstr>
      <vt:lpstr>Applications of Behavioral Modeling</vt:lpstr>
      <vt:lpstr>Scientific Significance of Behavioral Modeling</vt:lpstr>
      <vt:lpstr>Six Disruptive Basic Research Areas, by DOD</vt:lpstr>
      <vt:lpstr>PowerPoint Presentation</vt:lpstr>
      <vt:lpstr>User Behaviors are Complex</vt:lpstr>
      <vt:lpstr>Content Related</vt:lpstr>
      <vt:lpstr>Social Related</vt:lpstr>
      <vt:lpstr>Context Related</vt:lpstr>
      <vt:lpstr>Intention Related</vt:lpstr>
      <vt:lpstr>Behavioral Modeling</vt:lpstr>
      <vt:lpstr>Granularities of User Behavior</vt:lpstr>
      <vt:lpstr>In This Tutorial</vt:lpstr>
      <vt:lpstr>Outline</vt:lpstr>
      <vt:lpstr>Questions for Modeling Individual Behavior</vt:lpstr>
      <vt:lpstr>Individual Behavior: Facebook</vt:lpstr>
      <vt:lpstr>Individual Behavior: Twitter</vt:lpstr>
      <vt:lpstr>Individual Behavior: YouTube</vt:lpstr>
      <vt:lpstr>Individual Behavior: Pinterest</vt:lpstr>
      <vt:lpstr>“Information Adoption” in Social Networks</vt:lpstr>
      <vt:lpstr>Modeling Information Adoption Behavior</vt:lpstr>
      <vt:lpstr>What is Social Recommendation?</vt:lpstr>
      <vt:lpstr>What is Social Recommendation?</vt:lpstr>
      <vt:lpstr>What is Social Recommendation?</vt:lpstr>
      <vt:lpstr>What is Social Recommendation?</vt:lpstr>
      <vt:lpstr>What is Social Recommendation?</vt:lpstr>
      <vt:lpstr>Traditional Recommender Systems</vt:lpstr>
      <vt:lpstr>Traditional Recommender Systems</vt:lpstr>
      <vt:lpstr>Traditional Recommender Systems</vt:lpstr>
      <vt:lpstr>Matrix Factorization based CF (MF)</vt:lpstr>
      <vt:lpstr>Matrix Factorization based CF (MF)</vt:lpstr>
      <vt:lpstr>Social Recommendation</vt:lpstr>
      <vt:lpstr>Memory based Social Recommender</vt:lpstr>
      <vt:lpstr>Memory based Social Recommender</vt:lpstr>
      <vt:lpstr>Memory based Social Recommender</vt:lpstr>
      <vt:lpstr>Model based Social Recommender</vt:lpstr>
      <vt:lpstr>Model based Social Recommender</vt:lpstr>
      <vt:lpstr>Model based Social Recommender</vt:lpstr>
      <vt:lpstr>Model based Social Recommender</vt:lpstr>
      <vt:lpstr>Model based Social Recommender</vt:lpstr>
      <vt:lpstr>Model based Social Recommender</vt:lpstr>
      <vt:lpstr>Model based Social Recommender</vt:lpstr>
      <vt:lpstr>Model based Social Recommender</vt:lpstr>
      <vt:lpstr>Model based Social Recommender</vt:lpstr>
      <vt:lpstr>Model based Social Recommender</vt:lpstr>
      <vt:lpstr>Model based Social Recommender</vt:lpstr>
      <vt:lpstr>Social Recommenders Before 2012</vt:lpstr>
      <vt:lpstr>Social Contextual Information</vt:lpstr>
      <vt:lpstr>Behavioral Mechanism?</vt:lpstr>
      <vt:lpstr>Information Adoption Behavior Intention</vt:lpstr>
      <vt:lpstr>Information Adoption Behavior Intention</vt:lpstr>
      <vt:lpstr>Information Adoption Behavior Intention</vt:lpstr>
      <vt:lpstr>Information Adoption Behavior Intention</vt:lpstr>
      <vt:lpstr>Social Contextual Factors</vt:lpstr>
      <vt:lpstr>From Information to Factors</vt:lpstr>
      <vt:lpstr>From Information to Factors</vt:lpstr>
      <vt:lpstr>From Information to Factors</vt:lpstr>
      <vt:lpstr>Social Contextual Recommendation</vt:lpstr>
      <vt:lpstr>Social Contextual Recommendation</vt:lpstr>
      <vt:lpstr>Social Contextual Recommendation</vt:lpstr>
      <vt:lpstr>Social Contextual Recommendation</vt:lpstr>
      <vt:lpstr>Co-Predicting Behavior and Social Relations</vt:lpstr>
      <vt:lpstr>Co-Predicting Behavior and Social Relations</vt:lpstr>
      <vt:lpstr>Co-Predicting Behavior and Social Relations</vt:lpstr>
      <vt:lpstr>Negative Experiences in Social Recommender</vt:lpstr>
      <vt:lpstr>Negative Experiences in Social Recommender</vt:lpstr>
      <vt:lpstr>Besides Social Context: Spatial Context</vt:lpstr>
      <vt:lpstr>Besides Social Context: Temporal Context</vt:lpstr>
      <vt:lpstr>Modeling Spatiotemporal Contexts</vt:lpstr>
      <vt:lpstr>Challenges: Sparsity and Complexity</vt:lpstr>
      <vt:lpstr>Flexible Evolutionary Multi-faceted Analysis (FEMA) </vt:lpstr>
      <vt:lpstr>Tensor Perturbation Theory</vt:lpstr>
      <vt:lpstr>FEMA Algorithm</vt:lpstr>
      <vt:lpstr>Individual Behavior Prediction with FEMA</vt:lpstr>
      <vt:lpstr>Individual Behavior Prediction with FEMA</vt:lpstr>
      <vt:lpstr>Behavioral Pattern: Fan@Idol#Word</vt:lpstr>
      <vt:lpstr>Behavioral Pattern: Fan@Idol#Word</vt:lpstr>
      <vt:lpstr>Demo 1: Fan@Idol#Word </vt:lpstr>
      <vt:lpstr>Demo 2: Author@Affiliation#Keyword </vt:lpstr>
      <vt:lpstr>Demo 3: Author@Affiliation$Paper&amp;Venue#Keyword </vt:lpstr>
      <vt:lpstr>Modeling social contexts,  spatio-temporal contexts: Amazing!        …however…</vt:lpstr>
      <vt:lpstr>Modeling social contexts,  spatio-temporal contexts: Amazing!        …however…</vt:lpstr>
      <vt:lpstr>Besides Contexts: Multiple Domains</vt:lpstr>
      <vt:lpstr>Besides Contexts: Multiple Domains</vt:lpstr>
      <vt:lpstr>Besides Contexts: Multiple Domains</vt:lpstr>
      <vt:lpstr>Besides Contexts: Multiple Domains</vt:lpstr>
      <vt:lpstr>Besides Contexts: Multiple Domains</vt:lpstr>
      <vt:lpstr>Besides Contexts: Multiple Domains</vt:lpstr>
      <vt:lpstr>Traditional Cross-Domain CF</vt:lpstr>
      <vt:lpstr>Traditional Cross-Domain CF</vt:lpstr>
      <vt:lpstr>Traditional Cross-Domain CF</vt:lpstr>
      <vt:lpstr>Traditional Cross-Domain CF</vt:lpstr>
      <vt:lpstr>Traditional Cross-Domain CF</vt:lpstr>
      <vt:lpstr>Traditional Cross-Domain CF</vt:lpstr>
      <vt:lpstr>Traditional Cross-Domain CF</vt:lpstr>
      <vt:lpstr>Traditional Cross-Domain CF</vt:lpstr>
      <vt:lpstr>Traditional Cross-Domain CF</vt:lpstr>
      <vt:lpstr>When Social Recommendation Meets Multiple Domains</vt:lpstr>
      <vt:lpstr>When Social Recommendation Meets Multiple Domains</vt:lpstr>
      <vt:lpstr>When Social Recommendation Meets Multiple Domains</vt:lpstr>
      <vt:lpstr>Hybrid Random Walk</vt:lpstr>
      <vt:lpstr>Hybrid Random Walk</vt:lpstr>
      <vt:lpstr>Hybrid Random Walk</vt:lpstr>
      <vt:lpstr>Hybrid Random Walk</vt:lpstr>
      <vt:lpstr>Hybrid Random Walk</vt:lpstr>
      <vt:lpstr>Besides Cross-Domain…</vt:lpstr>
      <vt:lpstr>Questions for Modeling Individual Behavior</vt:lpstr>
      <vt:lpstr>Summary for Modeling Individual Behavior</vt:lpstr>
      <vt:lpstr>Outline</vt:lpstr>
      <vt:lpstr>From Micro to Macro</vt:lpstr>
      <vt:lpstr>Cascades: Information Spreading</vt:lpstr>
      <vt:lpstr>Information Spreading is Ubiquitous</vt:lpstr>
      <vt:lpstr>Information Spreading is Ubiquitous</vt:lpstr>
      <vt:lpstr>Information Spreading is Ubiquitous</vt:lpstr>
      <vt:lpstr>Information Spreading is Ubiquitous</vt:lpstr>
      <vt:lpstr>PowerPoint Presentation</vt:lpstr>
      <vt:lpstr>Related Research</vt:lpstr>
      <vt:lpstr>Macro Phenomenon v.s. Micro Mechanism</vt:lpstr>
      <vt:lpstr>Behavior-Driven Information Spreading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Discussions</vt:lpstr>
      <vt:lpstr>Predictive Modeling on Information Spreading</vt:lpstr>
      <vt:lpstr>Cascading Outbreak Prediction</vt:lpstr>
      <vt:lpstr>Outbreak prediction</vt:lpstr>
      <vt:lpstr>A Data Driven Approach</vt:lpstr>
      <vt:lpstr>PowerPoint Presentation</vt:lpstr>
      <vt:lpstr>PowerPoint Presentation</vt:lpstr>
      <vt:lpstr>A Showcase</vt:lpstr>
      <vt:lpstr>PowerPoint Presentation</vt:lpstr>
      <vt:lpstr>PowerPoint Presentation</vt:lpstr>
      <vt:lpstr>Discussions</vt:lpstr>
      <vt:lpstr>Predictive Modeling on Information Spreading</vt:lpstr>
      <vt:lpstr>Beyond Cascade Size…</vt:lpstr>
      <vt:lpstr>PowerPoint Presentation</vt:lpstr>
      <vt:lpstr>From Micro to Macro: Subcascades</vt:lpstr>
      <vt:lpstr>Behavioral Dynamics</vt:lpstr>
      <vt:lpstr>Parameterize Behavioral Dynamics</vt:lpstr>
      <vt:lpstr>From Behavioral Dynamics to Cascades</vt:lpstr>
      <vt:lpstr>NEtworked WEibull Regression (NEWER)</vt:lpstr>
      <vt:lpstr>Experiments</vt:lpstr>
      <vt:lpstr>Cascade Size Prediction</vt:lpstr>
      <vt:lpstr>Outbreak Time Prediction</vt:lpstr>
      <vt:lpstr>Cascading Process Prediction</vt:lpstr>
      <vt:lpstr>Conclusions</vt:lpstr>
      <vt:lpstr>Outline</vt:lpstr>
      <vt:lpstr>Suspicious Behavior Detection</vt:lpstr>
      <vt:lpstr>Suspicious Behavior Detection</vt:lpstr>
      <vt:lpstr>Social Link Farming</vt:lpstr>
      <vt:lpstr>Social Link Farming</vt:lpstr>
      <vt:lpstr>Suspicious Behavior Detection</vt:lpstr>
      <vt:lpstr>Lockstep Behavior: Facebook Likes</vt:lpstr>
      <vt:lpstr>Lockstep Behavior: Facebook Likes</vt:lpstr>
      <vt:lpstr>Lockstep Behavior: Graphical View</vt:lpstr>
      <vt:lpstr>Lockstep Behavior: Reorder Matrix</vt:lpstr>
      <vt:lpstr>Lockstep Behavior: Seed + Search</vt:lpstr>
      <vt:lpstr>Lockstep Behavior: Performance</vt:lpstr>
      <vt:lpstr>Lockstep Behavior: Performance</vt:lpstr>
      <vt:lpstr>Lockstep Behavior: Twitter Followers</vt:lpstr>
      <vt:lpstr>Lockstep Behavior: Reorder Matrix</vt:lpstr>
      <vt:lpstr>Lockstep Behavior: SVD Reminder</vt:lpstr>
      <vt:lpstr>Lockstep Behavior: Spectral Subspace</vt:lpstr>
      <vt:lpstr>Spectral Subspace Plot: Case #0</vt:lpstr>
      <vt:lpstr>Spectral Subspace Plot: Case #1</vt:lpstr>
      <vt:lpstr>Spectral Subspace Plot: Case #2</vt:lpstr>
      <vt:lpstr>Spectral Subspace Plot: Case #3</vt:lpstr>
      <vt:lpstr>Spectral Subspace Plot: Case #4</vt:lpstr>
      <vt:lpstr>Spectral Subspace Plot: Reading &amp; LockInfer</vt:lpstr>
      <vt:lpstr>Graphical View: Power-Law Distribution</vt:lpstr>
      <vt:lpstr>PowerPoint Presentation</vt:lpstr>
      <vt:lpstr>Synchronized Behavior: Features</vt:lpstr>
      <vt:lpstr>Synchronized Behavior: Synchronicity</vt:lpstr>
      <vt:lpstr>Synchronized Behavior: Normality</vt:lpstr>
      <vt:lpstr>Synchronized Behavior: Theorem &amp; CatchSync</vt:lpstr>
      <vt:lpstr>Synchronized Behavior: Performance</vt:lpstr>
      <vt:lpstr>Synchronized Behavior: Performance</vt:lpstr>
      <vt:lpstr>Beyond Graph: Multi-Dimensional Fraud</vt:lpstr>
      <vt:lpstr>Multi-Dimensional Fraud</vt:lpstr>
      <vt:lpstr>Multi-Dimensional Fraud</vt:lpstr>
      <vt:lpstr>Suspiciousness: Density in Multi-Dimensions</vt:lpstr>
      <vt:lpstr>Suspiciousness: Axiom 1 - 4</vt:lpstr>
      <vt:lpstr>Suspiciousness: Axiom 5 Multimodal</vt:lpstr>
      <vt:lpstr>Suspiciousness: General Metric &amp; CrossSpot</vt:lpstr>
      <vt:lpstr>Suspiciousness: General Metric &amp; CrossSpot</vt:lpstr>
      <vt:lpstr>Suspiciousness: General Metric &amp; CrossSpot</vt:lpstr>
      <vt:lpstr>Suspiciousness: Trend Manipulating</vt:lpstr>
      <vt:lpstr>Summary for Detecting Unnatural Behavior</vt:lpstr>
      <vt:lpstr>Take AWAY</vt:lpstr>
      <vt:lpstr>Six Disruptive Basic Research Areas, by DOD</vt:lpstr>
      <vt:lpstr>From Micro to Macro</vt:lpstr>
      <vt:lpstr>Modeling Individual Behavior</vt:lpstr>
      <vt:lpstr>Modeling Cascading Behavior</vt:lpstr>
      <vt:lpstr>Detecting Unnatural Behavior</vt:lpstr>
      <vt:lpstr>Acknowledge</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Behavioral modeling in social networks from micro to macro</dc:title>
  <dc:creator>Microsoft Office User</dc:creator>
  <cp:lastModifiedBy>Microsoft Office User</cp:lastModifiedBy>
  <cp:revision>1112</cp:revision>
  <dcterms:created xsi:type="dcterms:W3CDTF">2015-10-19T18:32:36Z</dcterms:created>
  <dcterms:modified xsi:type="dcterms:W3CDTF">2015-11-15T19:19:19Z</dcterms:modified>
</cp:coreProperties>
</file>